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72"/>
  </p:notesMasterIdLst>
  <p:sldIdLst>
    <p:sldId id="259" r:id="rId2"/>
    <p:sldId id="3612" r:id="rId3"/>
    <p:sldId id="3657" r:id="rId4"/>
    <p:sldId id="3680" r:id="rId5"/>
    <p:sldId id="3782" r:id="rId6"/>
    <p:sldId id="3615" r:id="rId7"/>
    <p:sldId id="3821" r:id="rId8"/>
    <p:sldId id="3820" r:id="rId9"/>
    <p:sldId id="3781" r:id="rId10"/>
    <p:sldId id="3784" r:id="rId11"/>
    <p:sldId id="3785" r:id="rId12"/>
    <p:sldId id="3783" r:id="rId13"/>
    <p:sldId id="3769" r:id="rId14"/>
    <p:sldId id="3771" r:id="rId15"/>
    <p:sldId id="3774" r:id="rId16"/>
    <p:sldId id="3777" r:id="rId17"/>
    <p:sldId id="3772" r:id="rId18"/>
    <p:sldId id="3773" r:id="rId19"/>
    <p:sldId id="3775" r:id="rId20"/>
    <p:sldId id="3779" r:id="rId21"/>
    <p:sldId id="3819" r:id="rId22"/>
    <p:sldId id="3808" r:id="rId23"/>
    <p:sldId id="3792" r:id="rId24"/>
    <p:sldId id="3793" r:id="rId25"/>
    <p:sldId id="3794" r:id="rId26"/>
    <p:sldId id="3801" r:id="rId27"/>
    <p:sldId id="3797" r:id="rId28"/>
    <p:sldId id="3795" r:id="rId29"/>
    <p:sldId id="3802" r:id="rId30"/>
    <p:sldId id="3803" r:id="rId31"/>
    <p:sldId id="3822" r:id="rId32"/>
    <p:sldId id="3805" r:id="rId33"/>
    <p:sldId id="3630" r:id="rId34"/>
    <p:sldId id="3649" r:id="rId35"/>
    <p:sldId id="3679" r:id="rId36"/>
    <p:sldId id="3650" r:id="rId37"/>
    <p:sldId id="3651" r:id="rId38"/>
    <p:sldId id="3652" r:id="rId39"/>
    <p:sldId id="3654" r:id="rId40"/>
    <p:sldId id="3656" r:id="rId41"/>
    <p:sldId id="3807" r:id="rId42"/>
    <p:sldId id="3817" r:id="rId43"/>
    <p:sldId id="3816" r:id="rId44"/>
    <p:sldId id="3669" r:id="rId45"/>
    <p:sldId id="3631" r:id="rId46"/>
    <p:sldId id="3806" r:id="rId47"/>
    <p:sldId id="3829" r:id="rId48"/>
    <p:sldId id="3830" r:id="rId49"/>
    <p:sldId id="3832" r:id="rId50"/>
    <p:sldId id="3823" r:id="rId51"/>
    <p:sldId id="3671" r:id="rId52"/>
    <p:sldId id="3523" r:id="rId53"/>
    <p:sldId id="3547" r:id="rId54"/>
    <p:sldId id="3554" r:id="rId55"/>
    <p:sldId id="3555" r:id="rId56"/>
    <p:sldId id="3672" r:id="rId57"/>
    <p:sldId id="3670" r:id="rId58"/>
    <p:sldId id="3596" r:id="rId59"/>
    <p:sldId id="3641" r:id="rId60"/>
    <p:sldId id="3684" r:id="rId61"/>
    <p:sldId id="3685" r:id="rId62"/>
    <p:sldId id="3686" r:id="rId63"/>
    <p:sldId id="3557" r:id="rId64"/>
    <p:sldId id="3559" r:id="rId65"/>
    <p:sldId id="3824" r:id="rId66"/>
    <p:sldId id="3688" r:id="rId67"/>
    <p:sldId id="3689" r:id="rId68"/>
    <p:sldId id="3690" r:id="rId69"/>
    <p:sldId id="3760" r:id="rId70"/>
    <p:sldId id="3610" r:id="rId71"/>
  </p:sldIdLst>
  <p:sldSz cx="12192000" cy="6858000"/>
  <p:notesSz cx="6858000" cy="9144000"/>
  <p:defaultTextStyle>
    <a:defPPr>
      <a:defRPr lang="it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12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935" userDrawn="1">
          <p15:clr>
            <a:srgbClr val="A4A3A4"/>
          </p15:clr>
        </p15:guide>
        <p15:guide id="4" pos="7401" userDrawn="1">
          <p15:clr>
            <a:srgbClr val="A4A3A4"/>
          </p15:clr>
        </p15:guide>
        <p15:guide id="5" pos="3386" userDrawn="1">
          <p15:clr>
            <a:srgbClr val="A4A3A4"/>
          </p15:clr>
        </p15:guide>
        <p15:guide id="6" orient="horz" pos="177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sarric" initials="g" lastIdx="1" clrIdx="0">
    <p:extLst>
      <p:ext uri="{19B8F6BF-5375-455C-9EA6-DF929625EA0E}">
        <p15:presenceInfo xmlns:p15="http://schemas.microsoft.com/office/powerpoint/2012/main" userId="7aaad84bcb3376d3" providerId="Windows Live"/>
      </p:ext>
    </p:extLst>
  </p:cmAuthor>
  <p:cmAuthor id="2" name="Power" initials="P" lastIdx="1" clrIdx="1">
    <p:extLst>
      <p:ext uri="{19B8F6BF-5375-455C-9EA6-DF929625EA0E}">
        <p15:presenceInfo xmlns:p15="http://schemas.microsoft.com/office/powerpoint/2012/main" userId="d104f0e492310d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9314"/>
    <a:srgbClr val="A46108"/>
    <a:srgbClr val="7AA4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10" autoAdjust="0"/>
    <p:restoredTop sz="85242" autoAdjust="0"/>
  </p:normalViewPr>
  <p:slideViewPr>
    <p:cSldViewPr snapToGrid="0" showGuides="1">
      <p:cViewPr>
        <p:scale>
          <a:sx n="100" d="100"/>
          <a:sy n="100" d="100"/>
        </p:scale>
        <p:origin x="240" y="0"/>
      </p:cViewPr>
      <p:guideLst>
        <p:guide orient="horz" pos="3612"/>
        <p:guide pos="325"/>
        <p:guide orient="horz" pos="935"/>
        <p:guide pos="7401"/>
        <p:guide pos="3386"/>
        <p:guide orient="horz" pos="177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0E82C-C9AE-3F40-9ACE-7A415CE27040}" type="datetimeFigureOut">
              <a:rPr lang="it-GB" smtClean="0"/>
              <a:t>09/28/2026</a:t>
            </a:fld>
            <a:endParaRPr lang="it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CBF81-F29A-4E41-AFB3-EB94E59EB3B7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575066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87700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Davide:«Partiamo</a:t>
            </a:r>
            <a:r>
              <a:rPr lang="it-IT" dirty="0"/>
              <a:t> da voi. Dove pensate che un Comune abbia oggi il maggior margine per ridurre la spesa energetica?»</a:t>
            </a:r>
          </a:p>
          <a:p>
            <a:r>
              <a:rPr lang="it-IT" dirty="0"/>
              <a:t>Dopo 20-30 secondi:</a:t>
            </a:r>
          </a:p>
          <a:p>
            <a:r>
              <a:rPr lang="it-IT" dirty="0"/>
              <a:t>«Interessante. La maggioranza indica [X]. Giuliano, quali di queste leve può realmente controllare un Comune?»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6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394402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 tu passi alla slide successiva </a:t>
            </a:r>
            <a:r>
              <a:rPr lang="it-IT" dirty="0" err="1"/>
              <a:t>con:mercato</a:t>
            </a:r>
            <a:r>
              <a:rPr lang="it-IT" dirty="0"/>
              <a:t> – contratto – consumi – Governo – </a:t>
            </a:r>
            <a:r>
              <a:rPr lang="it-IT" dirty="0" err="1"/>
              <a:t>tempo.Qui</a:t>
            </a:r>
            <a:r>
              <a:rPr lang="it-IT" dirty="0"/>
              <a:t> puoi fare il primo messaggio </a:t>
            </a:r>
            <a:r>
              <a:rPr lang="it-IT" dirty="0" err="1"/>
              <a:t>forte:“Sul</a:t>
            </a:r>
            <a:r>
              <a:rPr lang="it-IT" dirty="0"/>
              <a:t> mercato possiamo fare poco. Sugli oneri possiamo fare poco. Su contratto, consumi e organizzazione invece possiamo intervenire.”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7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597626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10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63776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11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898942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12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468360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13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796029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14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003263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15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888436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16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135581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formulazione attuale </a:t>
            </a:r>
            <a:r>
              <a:rPr lang="it-IT" b="1" dirty="0"/>
              <a:t>“Quale scelgo?”</a:t>
            </a:r>
            <a:r>
              <a:rPr lang="it-IT" dirty="0"/>
              <a:t> è buona. 2026_09_29_-SE-SEI-SINDACO-WEBI…</a:t>
            </a:r>
          </a:p>
          <a:p>
            <a:r>
              <a:rPr lang="it-IT" dirty="0"/>
              <a:t>Io non aggiungerei l'opzione “dipende” o “non so”. Devono scegliere.</a:t>
            </a:r>
          </a:p>
          <a:p>
            <a:r>
              <a:rPr lang="it-IT" b="1" dirty="0"/>
              <a:t>12 mesi – 177 €/MWh</a:t>
            </a:r>
            <a:br>
              <a:rPr lang="it-IT" dirty="0"/>
            </a:br>
            <a:r>
              <a:rPr lang="it-IT" b="1" dirty="0"/>
              <a:t>24 mesi – 169 €/MWh</a:t>
            </a:r>
            <a:br>
              <a:rPr lang="it-IT" dirty="0"/>
            </a:br>
            <a:r>
              <a:rPr lang="it-IT" b="1" dirty="0"/>
              <a:t>36 mesi – 166 €/MWh</a:t>
            </a:r>
            <a:endParaRPr lang="it-IT" dirty="0"/>
          </a:p>
          <a:p>
            <a:r>
              <a:rPr lang="it-IT" dirty="0"/>
              <a:t>È molto probabile che una parte consistente scelga </a:t>
            </a:r>
            <a:r>
              <a:rPr lang="it-IT" b="1" dirty="0"/>
              <a:t>36 mesi</a:t>
            </a:r>
            <a:r>
              <a:rPr lang="it-IT" dirty="0"/>
              <a:t>, perché vede il prezzo più basso.</a:t>
            </a:r>
          </a:p>
          <a:p>
            <a:r>
              <a:rPr lang="it-IT" dirty="0"/>
              <a:t>Davide non deve spiegare nulla. Si limita a dire:</a:t>
            </a:r>
          </a:p>
          <a:p>
            <a:r>
              <a:rPr lang="it-IT" dirty="0"/>
              <a:t>«Vediamo che molti hanno scelto il prezzo più basso. Giuliano, è davvero la scelta più conveniente?»</a:t>
            </a:r>
          </a:p>
          <a:p>
            <a:r>
              <a:rPr lang="it-IT" dirty="0"/>
              <a:t>E a quel punto partono le tue animazioni 12 → 24 → 36 mesi sulla curva.</a:t>
            </a:r>
          </a:p>
          <a:p>
            <a:r>
              <a:rPr lang="it-IT" dirty="0"/>
              <a:t>Il messaggio da lasciare non è quale contratto sia “giusto”, ma:</a:t>
            </a:r>
          </a:p>
          <a:p>
            <a:r>
              <a:rPr lang="it-IT" b="1" dirty="0"/>
              <a:t>Un prezzo fisso non si valuta guardando soltanto il prezzo. Va valutato rispetto al periodo in cui quel prezzo viene applicato.</a:t>
            </a:r>
          </a:p>
          <a:p>
            <a:r>
              <a:rPr lang="it-IT" dirty="0"/>
              <a:t>Questo sondaggio trasforma una parte potenzialmente tecnica sulla backwardation in una dimostrazione molto intuitiva.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17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868973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18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12216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19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343473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20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444018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21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281356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23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954523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24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041639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25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4671381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26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1849580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27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006576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Guardando questi dati, questa fornitura è conveniente?</a:t>
            </a:r>
          </a:p>
          <a:p>
            <a:r>
              <a:rPr lang="it-IT" b="1" dirty="0"/>
              <a:t>Sì</a:t>
            </a:r>
            <a:br>
              <a:rPr lang="it-IT" dirty="0"/>
            </a:br>
            <a:r>
              <a:rPr lang="it-IT" b="1" dirty="0"/>
              <a:t>No</a:t>
            </a:r>
            <a:br>
              <a:rPr lang="it-IT" dirty="0"/>
            </a:br>
            <a:r>
              <a:rPr lang="it-IT" b="1" dirty="0"/>
              <a:t>Non ho elementi sufficienti</a:t>
            </a:r>
            <a:endParaRPr lang="it-IT" dirty="0"/>
          </a:p>
          <a:p>
            <a:r>
              <a:rPr lang="it-IT" dirty="0"/>
              <a:t>Davide dà 30-40 secondi, senza commentare.</a:t>
            </a:r>
          </a:p>
          <a:p>
            <a:r>
              <a:rPr lang="it-IT" dirty="0"/>
              <a:t>Poi mostra il risultato e dice semplicemente:</a:t>
            </a:r>
          </a:p>
          <a:p>
            <a:r>
              <a:rPr lang="it-IT" dirty="0"/>
              <a:t>«Abbiamo tre gruppi abbastanza diversi. Giuliano, vediamo chi ha ragione.»</a:t>
            </a:r>
          </a:p>
          <a:p>
            <a:r>
              <a:rPr lang="it-IT" dirty="0"/>
              <a:t>Da lì parti.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28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861378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Prima fai vedere:</a:t>
            </a:r>
          </a:p>
          <a:p>
            <a:r>
              <a:rPr lang="it-IT" b="1" dirty="0"/>
              <a:t>Spread medio &lt; 1 €/MWh</a:t>
            </a:r>
            <a:endParaRPr lang="it-IT" dirty="0"/>
          </a:p>
          <a:p>
            <a:r>
              <a:rPr lang="it-IT" dirty="0"/>
              <a:t>Il pubblico che ha votato sì si sente confermato.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29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4021508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Poi:</a:t>
            </a:r>
          </a:p>
          <a:p>
            <a:r>
              <a:rPr lang="it-IT" b="1" dirty="0"/>
              <a:t>Dispacciamento: 80,55 €/MWh</a:t>
            </a:r>
            <a:endParaRPr lang="it-IT" dirty="0"/>
          </a:p>
          <a:p>
            <a:r>
              <a:rPr lang="it-IT" dirty="0"/>
              <a:t>Poi:</a:t>
            </a:r>
          </a:p>
          <a:p>
            <a:r>
              <a:rPr lang="it-IT" b="1" dirty="0"/>
              <a:t>oltre 60 €/MWh di “servizi”</a:t>
            </a:r>
            <a:endParaRPr lang="it-IT" dirty="0"/>
          </a:p>
          <a:p>
            <a:r>
              <a:rPr lang="it-IT" dirty="0"/>
              <a:t>Infine:</a:t>
            </a:r>
          </a:p>
          <a:p>
            <a:r>
              <a:rPr lang="it-IT" b="1" dirty="0"/>
              <a:t>+22% rispetto a Consip</a:t>
            </a:r>
          </a:p>
          <a:p>
            <a:r>
              <a:rPr lang="it-IT" dirty="0"/>
              <a:t>Questa è una sequenza eccellente. 2026_09_29_-SE-SEI-SINDACO-WEBI…</a:t>
            </a:r>
          </a:p>
          <a:p>
            <a:r>
              <a:rPr lang="it-IT" dirty="0"/>
              <a:t>E alla fine non direi “aveva ragione chi ha risposto no”. Direi:</a:t>
            </a:r>
          </a:p>
          <a:p>
            <a:r>
              <a:rPr lang="it-IT" b="1" dirty="0"/>
              <a:t>«La risposta più prudente era: non ho elementi sufficienti. Ed è esattamente questo il problema: non basta guardare lo spread per capire quanto costa un contratto energetico.»</a:t>
            </a:r>
            <a:endParaRPr lang="it-IT" dirty="0"/>
          </a:p>
          <a:p>
            <a:r>
              <a:rPr lang="it-IT" dirty="0"/>
              <a:t>Questo è un messaggio molto più potente, perché non serve a dimostrare che il pubblico “ha sbagliato”: serve a dimostrare </a:t>
            </a:r>
            <a:r>
              <a:rPr lang="it-IT" b="1" dirty="0"/>
              <a:t>quanto sia difficile per un ufficio non specializzato valutare un'offerta</a:t>
            </a:r>
            <a:r>
              <a:rPr lang="it-IT" dirty="0"/>
              <a:t>.</a:t>
            </a:r>
          </a:p>
          <a:p>
            <a:r>
              <a:rPr lang="it-IT" dirty="0"/>
              <a:t>Ed è il ponte perfetto verso tutto ciò che viene dopo.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30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9884408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31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2809369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33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0293621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novate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34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9832413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35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280048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37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3807864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38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0237334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39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5189582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40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3445971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41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5236285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42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6076302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Davide potrebbe introdurla così:</a:t>
            </a:r>
          </a:p>
          <a:p>
            <a:r>
              <a:rPr lang="it-IT" dirty="0"/>
              <a:t>«Prima di andare avanti, facciamo una verifica molto semplice. Se domani mattina un cittadino vi chiedesse da chi il Comune compra energia, sapreste rispondere?»</a:t>
            </a:r>
          </a:p>
          <a:p>
            <a:r>
              <a:rPr lang="it-IT" dirty="0"/>
              <a:t>Dopo il risultato, tu non devi fare una lezione. Bastano 20 secondi:</a:t>
            </a:r>
          </a:p>
          <a:p>
            <a:r>
              <a:rPr lang="it-IT" dirty="0"/>
              <a:t>«Se avete risposto “non lo so”, questa è probabilmente la prima informazione da chiedere agli uffici. Se avete risposto “fuori Consip”, la seconda domanda è: </a:t>
            </a:r>
            <a:r>
              <a:rPr lang="it-IT" i="1" dirty="0"/>
              <a:t>quanto ci sta costando realmente quel contratto?</a:t>
            </a:r>
            <a:r>
              <a:rPr lang="it-IT" dirty="0"/>
              <a:t>»</a:t>
            </a:r>
          </a:p>
          <a:p>
            <a:r>
              <a:rPr lang="it-IT" dirty="0"/>
              <a:t>Questo è commercialmente molto forte perché </a:t>
            </a:r>
            <a:r>
              <a:rPr lang="it-IT" b="1" dirty="0"/>
              <a:t>non stai vendendo BenchMonitor: stai creando l'esigenza di un controllo</a:t>
            </a:r>
            <a:r>
              <a:rPr lang="it-IT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43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301409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44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4108888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45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3258164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46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5099923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47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2857127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48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8174117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49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5464960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50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9111026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GIULIANO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52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9722412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«Finora abbiamo parlato di cosa succede quando qualcosa non funziona. Ma la soluzione migliore è evitare di arrivarci. E qui torniamo al problema da cui siamo partiti: nei piccoli Comuni spesso manca una persona che abbia tempo e competenze per presidiare tutte queste attività.»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/>
              <a:t>“Chi controlla tutto questo nel mio Comune?”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56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6226710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Trino e </a:t>
            </a:r>
            <a:r>
              <a:rPr lang="it-IT" dirty="0" err="1"/>
              <a:t>crispiano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64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72861173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dimostrare che ControllaBolletta.it non si limita alle bollette.</a:t>
            </a:r>
            <a:br>
              <a:rPr lang="it-IT" dirty="0"/>
            </a:br>
            <a:r>
              <a:rPr lang="it-IT" b="1" dirty="0"/>
              <a:t>“L'intelligenza artificiale può aiutarci anche a capire dove sprechiamo energia?”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66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3859465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67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7541310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«Non tutti i Comuni hanno bisogno di strumenti di questo livello. Ma è importante sapere che dietro il supporto di ControllaBolletta.it ci sono competenze che vanno dalla gestione della singola bolletta fino all'analisi avanzata dei consumi con intelligenza artificiale.»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68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9569541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«Non tutti i Comuni hanno bisogno di strumenti di questo livello. Ma è importante sapere che dietro il supporto di ControllaBolletta.it ci sono competenze che vanno dalla gestione della singola bolletta fino all'analisi avanzata dei consumi con intelligenza artificiale.»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69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1592564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Finora abbiamo visto come ridurre il costo acquistando e gestendo meglio l’energia. Ma rimane l’altra metà della domanda: possiamo ridurre anche i kWh? Su questo lascio la parola a Jacopo.”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CBF81-F29A-4E41-AFB3-EB94E59EB3B7}" type="slidenum">
              <a:rPr lang="it-GB" smtClean="0"/>
              <a:t>70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4201102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38B79A-757B-4DC9-0C4E-C1D3DBB91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C97E313-D5E7-5D17-9A52-370ACEF56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743CC9-2244-A10F-00A0-9EAF6561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4E99-E53A-5343-A62F-C00AA6CA46B8}" type="datetime1">
              <a:rPr lang="it-IT" smtClean="0"/>
              <a:t>28/09/2026</a:t>
            </a:fld>
            <a:endParaRPr lang="it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5571FF-844A-8C78-0A01-ED345EA9A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87999B-8AB3-6D90-9212-8851958D9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04434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E69DDF-0D77-8FB2-2355-CE9997F65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FFAF10-187C-02DC-740F-E407BE08C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12BAE2-6DA1-D467-8A89-312A3962F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4DF4-300D-414E-9ED1-52D382DAB7E4}" type="datetime1">
              <a:rPr lang="it-IT" smtClean="0"/>
              <a:t>28/09/2026</a:t>
            </a:fld>
            <a:endParaRPr lang="it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B14A86-AAA9-50A4-1BA4-F18385BF8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6E5F7E7-0F02-4E34-B4D5-E90D6CC3A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39578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CE841A-49F4-AF28-7AE1-8F78286A5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67E068-A3DA-EBEC-042B-94B29EA0A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B50EB8-64DA-0299-9F62-6F1A5158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5B42F-44F7-4341-B698-9579B8BA53CB}" type="datetime1">
              <a:rPr lang="it-IT" smtClean="0"/>
              <a:t>28/09/2026</a:t>
            </a:fld>
            <a:endParaRPr lang="it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B5B70B-D179-FE65-A7B6-D6911A44D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5B807B-E73D-46C3-9D89-B774F305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04526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12BCDE-6403-8367-635E-2809424F0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9F584E-4276-CC0C-D19C-A08F0CDC8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4203CAA-D316-30FA-2EFC-455D94394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3E4F45-38F5-25D6-3EBD-F6A608F7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271D0-5263-CB48-B54D-208617FEAE44}" type="datetime1">
              <a:rPr lang="it-IT" smtClean="0"/>
              <a:t>28/09/2026</a:t>
            </a:fld>
            <a:endParaRPr lang="it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90C8DE-57F3-1DD7-B4C0-B3B3ECA8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5D2FE76-1B69-3479-0B6F-90DD9668A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395895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C7B821-C4DD-9FA7-D312-7B850CD11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25B1C9-8F33-71CF-2CCE-544313D45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CFF2B6A-3E8B-9EB5-AADD-44C3265A3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2B6705A-9EAE-F229-05FC-F2A765D6C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20DAD13-C928-C591-EF5C-BB463656C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1E68B3E-4C3D-1B10-E90F-656D8C617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B02B-D622-B340-A1A7-4C11698FC6CE}" type="datetime1">
              <a:rPr lang="it-IT" smtClean="0"/>
              <a:t>28/09/2026</a:t>
            </a:fld>
            <a:endParaRPr lang="it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C6D6EDB-F507-E258-4C7C-DC8C44BA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27C73FA-21D3-5CE1-099E-DFFADDCA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18966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8D084E-91A4-E06C-96E1-2740CD29F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E267FFA-2DC2-97EA-06F3-2174CAAD9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6D9A-49B1-D242-AAAE-B7566A30CA8B}" type="datetime1">
              <a:rPr lang="it-IT" smtClean="0"/>
              <a:t>28/09/2026</a:t>
            </a:fld>
            <a:endParaRPr lang="it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AA2B51F-1DF1-0C8F-3C8C-252FA51D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27ACEF-79BA-ACE4-0700-1CA2D7BF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321542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26D5820-9F26-3A05-393E-DC9A535FD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9920-45A3-D749-BB86-050245B66F22}" type="datetime1">
              <a:rPr lang="it-IT" smtClean="0"/>
              <a:t>28/09/2026</a:t>
            </a:fld>
            <a:endParaRPr lang="it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909967F-6075-3BAC-21C5-155A1C00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0790C6-88EF-6021-1F31-619843D0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88274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3803FE-04EB-2C46-A8BC-222F3C8DC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352EB4-21CA-E1DF-AD22-938E9EE10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DBA82D-DE61-856F-2272-97C3B60E3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7FA0C66-37A2-3331-9D9D-558F2E8C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2FD7-8896-B846-91A0-43B4EBCEC0BB}" type="datetime1">
              <a:rPr lang="it-IT" smtClean="0"/>
              <a:t>28/09/2026</a:t>
            </a:fld>
            <a:endParaRPr lang="it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DBA1216-0932-01A5-F30C-37907F6DA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57D120-739C-DF7A-C6C4-31494F06C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10082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761BD6-6F76-01A6-624A-D683688BC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C81644A-C002-04A1-1E02-17065902B5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5C18022-E52E-39BF-7921-BBDF5207F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E7B8E53-01AF-BDCB-E320-811264A48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6A1C-1560-BC41-897F-470ED5204B26}" type="datetime1">
              <a:rPr lang="it-IT" smtClean="0"/>
              <a:t>28/09/2026</a:t>
            </a:fld>
            <a:endParaRPr lang="it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B9058DF-2DED-2A1F-A06C-D862C798C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444B80-5F9E-06E4-0457-555D8B30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556984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EBAFE7-DD58-79EE-8241-BF55FEBE2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D328964-2EF6-C518-5F44-9462652A8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00224C-0F7D-0AD8-261B-69B35EC30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AEBE-EB9F-F64F-A2B5-23A047007D67}" type="datetime1">
              <a:rPr lang="it-IT" smtClean="0"/>
              <a:t>28/09/2026</a:t>
            </a:fld>
            <a:endParaRPr lang="it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871477-9634-24FD-32F4-930B4A64C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5D7EAB-BA45-D309-AFD0-5D8A2AD52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101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4CE68F5-AF16-4245-217A-7ED87EA632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5437A2-8754-1051-97D9-DDA4C9918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97803F-3A59-BEE6-9338-A55410B8A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AC07-0638-7240-BF1B-CF4E49BAC8C1}" type="datetime1">
              <a:rPr lang="it-IT" smtClean="0"/>
              <a:t>28/09/2026</a:t>
            </a:fld>
            <a:endParaRPr lang="it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548F74-D034-21D3-0786-AE7D1959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910E97-8ECB-CBF7-25DB-6670069DF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1283501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F89DA31-41F7-987E-BE84-3A2FB5365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56DF18-3F9D-480F-836C-930101D99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753B44-8A32-4436-30E7-92DB6EDA73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FD942-88B6-D540-BE93-6E1ACDC18E8C}" type="datetime1">
              <a:rPr lang="it-IT" smtClean="0"/>
              <a:t>28/09/2026</a:t>
            </a:fld>
            <a:endParaRPr lang="it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613E05-1ACB-88C8-52F5-80130C6A0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9215EE-564C-4F4D-AF92-55026CA0E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DF3DF5-F2EA-194E-81AB-324DCF0D6419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44376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24.png"/><Relationship Id="rId5" Type="http://schemas.openxmlformats.org/officeDocument/2006/relationships/image" Target="../media/image29.png"/><Relationship Id="rId10" Type="http://schemas.openxmlformats.org/officeDocument/2006/relationships/image" Target="../media/image27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32.png"/><Relationship Id="rId5" Type="http://schemas.openxmlformats.org/officeDocument/2006/relationships/image" Target="../media/image23.png"/><Relationship Id="rId10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32.png"/><Relationship Id="rId5" Type="http://schemas.openxmlformats.org/officeDocument/2006/relationships/image" Target="../media/image23.png"/><Relationship Id="rId10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png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9.png"/><Relationship Id="rId7" Type="http://schemas.openxmlformats.org/officeDocument/2006/relationships/image" Target="../media/image7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5.png"/><Relationship Id="rId7" Type="http://schemas.openxmlformats.org/officeDocument/2006/relationships/image" Target="../media/image8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8.png"/><Relationship Id="rId7" Type="http://schemas.openxmlformats.org/officeDocument/2006/relationships/image" Target="../media/image80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71.png"/><Relationship Id="rId5" Type="http://schemas.openxmlformats.org/officeDocument/2006/relationships/image" Target="../media/image3.png"/><Relationship Id="rId10" Type="http://schemas.openxmlformats.org/officeDocument/2006/relationships/image" Target="../media/image83.png"/><Relationship Id="rId4" Type="http://schemas.openxmlformats.org/officeDocument/2006/relationships/image" Target="../media/image75.png"/><Relationship Id="rId9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6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76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5.png"/><Relationship Id="rId4" Type="http://schemas.openxmlformats.org/officeDocument/2006/relationships/image" Target="../media/image8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7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5.png"/><Relationship Id="rId4" Type="http://schemas.openxmlformats.org/officeDocument/2006/relationships/image" Target="../media/image9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8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101.png"/><Relationship Id="rId3" Type="http://schemas.openxmlformats.org/officeDocument/2006/relationships/image" Target="../media/image18.png"/><Relationship Id="rId7" Type="http://schemas.openxmlformats.org/officeDocument/2006/relationships/image" Target="../media/image77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" Type="http://schemas.openxmlformats.org/officeDocument/2006/relationships/notesSlide" Target="../notesSlides/notesSlide49.xml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99.png"/><Relationship Id="rId5" Type="http://schemas.openxmlformats.org/officeDocument/2006/relationships/image" Target="../media/image10.png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4" Type="http://schemas.openxmlformats.org/officeDocument/2006/relationships/image" Target="../media/image9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18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notesSlide" Target="../notesSlides/notesSlide50.xml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78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4" Type="http://schemas.openxmlformats.org/officeDocument/2006/relationships/image" Target="../media/image77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08B2FAA-5424-4B11-9C8C-51635C68F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22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EBB2009-AFEE-4F71-B5A7-55545D2C613A}"/>
              </a:ext>
            </a:extLst>
          </p:cNvPr>
          <p:cNvSpPr/>
          <p:nvPr/>
        </p:nvSpPr>
        <p:spPr>
          <a:xfrm>
            <a:off x="1838016" y="1136347"/>
            <a:ext cx="2342555" cy="1274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04F60C34-3A39-4AFF-AA1E-1B0BB9170340}"/>
              </a:ext>
            </a:extLst>
          </p:cNvPr>
          <p:cNvSpPr txBox="1">
            <a:spLocks/>
          </p:cNvSpPr>
          <p:nvPr/>
        </p:nvSpPr>
        <p:spPr>
          <a:xfrm>
            <a:off x="203684" y="31218"/>
            <a:ext cx="11784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pPr algn="ctr"/>
            <a:r>
              <a:rPr lang="it-IT" sz="4400" b="1" dirty="0">
                <a:solidFill>
                  <a:srgbClr val="F39314"/>
                </a:solidFill>
              </a:rPr>
              <a:t>CHI SIAMO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34248B4-4841-4D63-A44D-7E41066CC6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80" y="908720"/>
            <a:ext cx="11784632" cy="1212564"/>
          </a:xfrm>
          <a:prstGeom prst="rect">
            <a:avLst/>
          </a:prstGeom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CFED5ACD-461B-443F-8251-197871BBE87E}"/>
              </a:ext>
            </a:extLst>
          </p:cNvPr>
          <p:cNvSpPr/>
          <p:nvPr/>
        </p:nvSpPr>
        <p:spPr>
          <a:xfrm>
            <a:off x="2089805" y="1837903"/>
            <a:ext cx="3809168" cy="495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B96C80C-3AA9-4701-9736-E3D3F4679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660" y="1139926"/>
            <a:ext cx="4248743" cy="476316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B690C43D-10BE-480F-B058-42D6A60360E1}"/>
              </a:ext>
            </a:extLst>
          </p:cNvPr>
          <p:cNvSpPr/>
          <p:nvPr/>
        </p:nvSpPr>
        <p:spPr>
          <a:xfrm>
            <a:off x="1991544" y="1833238"/>
            <a:ext cx="936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Aiutiamo le PA a gestire le forniture energetiche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B9FEC19-FFF7-452D-8C00-69C72F089710}"/>
              </a:ext>
            </a:extLst>
          </p:cNvPr>
          <p:cNvSpPr txBox="1"/>
          <p:nvPr/>
        </p:nvSpPr>
        <p:spPr>
          <a:xfrm>
            <a:off x="743758" y="2785802"/>
            <a:ext cx="3409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dal 2014, </a:t>
            </a:r>
          </a:p>
          <a:p>
            <a:pPr algn="ctr"/>
            <a:r>
              <a:rPr lang="it-IT" b="1" dirty="0">
                <a:solidFill>
                  <a:srgbClr val="7AA42E"/>
                </a:solidFill>
              </a:rPr>
              <a:t>ARTICOLI e CONTENUTI GRATUITI </a:t>
            </a:r>
          </a:p>
          <a:p>
            <a:pPr algn="ctr"/>
            <a:r>
              <a:rPr lang="it-IT" sz="1600" dirty="0"/>
              <a:t>utili ai dipendenti pubblici che si occupano  di forniture energetiche.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9FEE3FC-9A3C-4793-BFEC-2B7487E03F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749"/>
          <a:stretch/>
        </p:blipFill>
        <p:spPr>
          <a:xfrm>
            <a:off x="4903307" y="4385102"/>
            <a:ext cx="2247089" cy="885145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8FA5EAD-7AB9-45E4-8695-8D6727B691B7}"/>
              </a:ext>
            </a:extLst>
          </p:cNvPr>
          <p:cNvSpPr txBox="1"/>
          <p:nvPr/>
        </p:nvSpPr>
        <p:spPr>
          <a:xfrm>
            <a:off x="4876010" y="3166795"/>
            <a:ext cx="24335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dal 2018, </a:t>
            </a:r>
          </a:p>
          <a:p>
            <a:pPr algn="ctr"/>
            <a:r>
              <a:rPr lang="it-IT" b="1" dirty="0">
                <a:solidFill>
                  <a:srgbClr val="7AA42E"/>
                </a:solidFill>
              </a:rPr>
              <a:t>WEBINAR GRATUITI </a:t>
            </a:r>
          </a:p>
          <a:p>
            <a:pPr algn="ctr"/>
            <a:r>
              <a:rPr lang="it-IT" sz="1600" dirty="0"/>
              <a:t>su Convenzioni Consip e analisi dei costi energetici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0840A8E3-C040-4BEF-BB83-C40FE15534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3712" y="3898280"/>
            <a:ext cx="1475465" cy="1004750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73755220-0C5F-44BD-A30F-12EBF81F3D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1378" y="5563725"/>
            <a:ext cx="1843178" cy="718788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6AF1A58-EB57-4C34-BBF6-2797BF229125}"/>
              </a:ext>
            </a:extLst>
          </p:cNvPr>
          <p:cNvSpPr txBox="1"/>
          <p:nvPr/>
        </p:nvSpPr>
        <p:spPr>
          <a:xfrm>
            <a:off x="1172305" y="4957482"/>
            <a:ext cx="1693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Rubrica </a:t>
            </a:r>
            <a:r>
              <a:rPr lang="it-IT" sz="1400" b="1" dirty="0"/>
              <a:t>Energia e PA</a:t>
            </a:r>
            <a:endParaRPr lang="it-IT" sz="1400" dirty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909CA8C-B845-4081-A55E-488ABB8C483A}"/>
              </a:ext>
            </a:extLst>
          </p:cNvPr>
          <p:cNvSpPr/>
          <p:nvPr/>
        </p:nvSpPr>
        <p:spPr>
          <a:xfrm>
            <a:off x="1637645" y="5262282"/>
            <a:ext cx="24058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Contenuti pubblicati su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54B47140-C907-4A14-957A-2CDC18AD2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3048" y="3967949"/>
            <a:ext cx="2119408" cy="2245427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0A56AE9-C7ED-40A6-8AC6-4C2CDADB4715}"/>
              </a:ext>
            </a:extLst>
          </p:cNvPr>
          <p:cNvSpPr txBox="1"/>
          <p:nvPr/>
        </p:nvSpPr>
        <p:spPr>
          <a:xfrm>
            <a:off x="8620355" y="2931502"/>
            <a:ext cx="2137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7AA42E"/>
                </a:solidFill>
              </a:rPr>
              <a:t>368 ENTI PUBBLICI </a:t>
            </a:r>
            <a:r>
              <a:rPr lang="it-IT" dirty="0"/>
              <a:t>gestiti con il servizio BenchMonitor</a:t>
            </a:r>
          </a:p>
        </p:txBody>
      </p:sp>
    </p:spTree>
    <p:extLst>
      <p:ext uri="{BB962C8B-B14F-4D97-AF65-F5344CB8AC3E}">
        <p14:creationId xmlns:p14="http://schemas.microsoft.com/office/powerpoint/2010/main" val="2772970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  <p:bldP spid="25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883ABFBB-B8C6-4E84-8223-8D1C86361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80" y="807120"/>
            <a:ext cx="11784632" cy="1212564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04F60C34-3A39-4AFF-AA1E-1B0BB9170340}"/>
              </a:ext>
            </a:extLst>
          </p:cNvPr>
          <p:cNvSpPr txBox="1">
            <a:spLocks/>
          </p:cNvSpPr>
          <p:nvPr/>
        </p:nvSpPr>
        <p:spPr>
          <a:xfrm>
            <a:off x="203684" y="-733345"/>
            <a:ext cx="11784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pPr algn="ctr"/>
            <a:r>
              <a:rPr lang="it-IT" sz="4400" b="1" dirty="0">
                <a:solidFill>
                  <a:srgbClr val="F39314"/>
                </a:solidFill>
              </a:rPr>
              <a:t>CHI SIAMO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22111AE-FE28-4E65-9E05-27B38203B8BE}"/>
              </a:ext>
            </a:extLst>
          </p:cNvPr>
          <p:cNvSpPr/>
          <p:nvPr/>
        </p:nvSpPr>
        <p:spPr>
          <a:xfrm>
            <a:off x="1938258" y="846452"/>
            <a:ext cx="936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Aiutiamo le PA a gestire le forniture energetiche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F5BBF9B2-6C65-4569-BBB6-3347DD184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245" y="95473"/>
            <a:ext cx="4248743" cy="476316"/>
          </a:xfrm>
          <a:prstGeom prst="rect">
            <a:avLst/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68AA8C9-C03F-475F-B22E-746991FD88C1}"/>
              </a:ext>
            </a:extLst>
          </p:cNvPr>
          <p:cNvSpPr/>
          <p:nvPr/>
        </p:nvSpPr>
        <p:spPr>
          <a:xfrm>
            <a:off x="2582220" y="1524562"/>
            <a:ext cx="2342555" cy="1274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7FDE38-DCB0-425D-B1DC-8A3D1A423A02}"/>
              </a:ext>
            </a:extLst>
          </p:cNvPr>
          <p:cNvSpPr txBox="1">
            <a:spLocks/>
          </p:cNvSpPr>
          <p:nvPr/>
        </p:nvSpPr>
        <p:spPr>
          <a:xfrm>
            <a:off x="2077269" y="3855342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2FCBA24-21C0-4532-B537-903F5C54B220}"/>
              </a:ext>
            </a:extLst>
          </p:cNvPr>
          <p:cNvSpPr txBox="1"/>
          <p:nvPr/>
        </p:nvSpPr>
        <p:spPr>
          <a:xfrm>
            <a:off x="3852525" y="5530747"/>
            <a:ext cx="2372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Monitorare consumi, letture e contatori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53F89A1-058A-4F65-B7FA-01D65DFAA85E}"/>
              </a:ext>
            </a:extLst>
          </p:cNvPr>
          <p:cNvSpPr txBox="1"/>
          <p:nvPr/>
        </p:nvSpPr>
        <p:spPr>
          <a:xfrm>
            <a:off x="2170020" y="4583421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Individuare potenziali sprechi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4818F94-FCD1-4DD5-B638-2D43DBF3B2BA}"/>
              </a:ext>
            </a:extLst>
          </p:cNvPr>
          <p:cNvSpPr txBox="1"/>
          <p:nvPr/>
        </p:nvSpPr>
        <p:spPr>
          <a:xfrm>
            <a:off x="2113271" y="3096102"/>
            <a:ext cx="2623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Diagnosi energetica e interventi di riqualificazione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5257571-D96C-4679-A2E1-A0AE4C3B85F6}"/>
              </a:ext>
            </a:extLst>
          </p:cNvPr>
          <p:cNvSpPr txBox="1"/>
          <p:nvPr/>
        </p:nvSpPr>
        <p:spPr>
          <a:xfrm>
            <a:off x="2777262" y="2029915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Comunicare i risultati conseguiti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EF8A166-0CE4-49FB-8D80-8D344A2DB5E6}"/>
              </a:ext>
            </a:extLst>
          </p:cNvPr>
          <p:cNvSpPr txBox="1"/>
          <p:nvPr/>
        </p:nvSpPr>
        <p:spPr>
          <a:xfrm>
            <a:off x="7771713" y="2555783"/>
            <a:ext cx="211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C05DA6F-2C61-40A2-A1DE-7C5FB9B83FF0}"/>
              </a:ext>
            </a:extLst>
          </p:cNvPr>
          <p:cNvSpPr txBox="1"/>
          <p:nvPr/>
        </p:nvSpPr>
        <p:spPr>
          <a:xfrm>
            <a:off x="7951877" y="3591648"/>
            <a:ext cx="211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D34DB46-3816-43CC-8006-00F3BCEEE9E5}"/>
              </a:ext>
            </a:extLst>
          </p:cNvPr>
          <p:cNvSpPr txBox="1"/>
          <p:nvPr/>
        </p:nvSpPr>
        <p:spPr>
          <a:xfrm>
            <a:off x="6949263" y="5242241"/>
            <a:ext cx="325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Gestire gli impegni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46BD615-3BCA-407A-98CB-857C06C1EFAF}"/>
              </a:ext>
            </a:extLst>
          </p:cNvPr>
          <p:cNvSpPr txBox="1"/>
          <p:nvPr/>
        </p:nvSpPr>
        <p:spPr>
          <a:xfrm>
            <a:off x="6250308" y="5580837"/>
            <a:ext cx="2068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Nuove attivazioni e volture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E2957B8-F685-45A9-975E-E5BDF594176F}"/>
              </a:ext>
            </a:extLst>
          </p:cNvPr>
          <p:cNvSpPr txBox="1"/>
          <p:nvPr/>
        </p:nvSpPr>
        <p:spPr>
          <a:xfrm>
            <a:off x="5317477" y="1494384"/>
            <a:ext cx="2552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8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31ADA65-D596-495A-93B8-4484CA707F0F}"/>
              </a:ext>
            </a:extLst>
          </p:cNvPr>
          <p:cNvSpPr txBox="1"/>
          <p:nvPr/>
        </p:nvSpPr>
        <p:spPr>
          <a:xfrm>
            <a:off x="7658414" y="4487689"/>
            <a:ext cx="2990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8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800" b="1" dirty="0">
                <a:solidFill>
                  <a:srgbClr val="F39314"/>
                </a:solidFill>
              </a:rPr>
              <a:t>mandato di pagamento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0FB900C0-E35A-46F9-9919-B451CD9B96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639" y="2292215"/>
            <a:ext cx="3185406" cy="3215546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A8069D1B-1461-41CC-A351-6D7E9B516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2965" y="3447994"/>
            <a:ext cx="757343" cy="814501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86B3B44E-6B20-46FA-B6DC-6297B7754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2208" y="3480761"/>
            <a:ext cx="608423" cy="814501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089D33C-B2BB-45AC-BCF5-83A1AECFA1BE}"/>
              </a:ext>
            </a:extLst>
          </p:cNvPr>
          <p:cNvSpPr txBox="1"/>
          <p:nvPr/>
        </p:nvSpPr>
        <p:spPr>
          <a:xfrm>
            <a:off x="436033" y="6238071"/>
            <a:ext cx="11714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sz="3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it-IT" dirty="0"/>
              <a:t>Siamo il tuo ufficio specializzato nella gestione delle bollette</a:t>
            </a:r>
          </a:p>
        </p:txBody>
      </p:sp>
    </p:spTree>
    <p:extLst>
      <p:ext uri="{BB962C8B-B14F-4D97-AF65-F5344CB8AC3E}">
        <p14:creationId xmlns:p14="http://schemas.microsoft.com/office/powerpoint/2010/main" val="1405547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883ABFBB-B8C6-4E84-8223-8D1C86361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80" y="807120"/>
            <a:ext cx="11784632" cy="1212564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04F60C34-3A39-4AFF-AA1E-1B0BB9170340}"/>
              </a:ext>
            </a:extLst>
          </p:cNvPr>
          <p:cNvSpPr txBox="1">
            <a:spLocks/>
          </p:cNvSpPr>
          <p:nvPr/>
        </p:nvSpPr>
        <p:spPr>
          <a:xfrm>
            <a:off x="203684" y="-733345"/>
            <a:ext cx="11784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pPr algn="ctr"/>
            <a:r>
              <a:rPr lang="it-IT" sz="4400" b="1" dirty="0">
                <a:solidFill>
                  <a:srgbClr val="F39314"/>
                </a:solidFill>
              </a:rPr>
              <a:t>CHI SIAMO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22111AE-FE28-4E65-9E05-27B38203B8BE}"/>
              </a:ext>
            </a:extLst>
          </p:cNvPr>
          <p:cNvSpPr/>
          <p:nvPr/>
        </p:nvSpPr>
        <p:spPr>
          <a:xfrm>
            <a:off x="1938258" y="846452"/>
            <a:ext cx="936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Aiutiamo le PA a gestire le forniture energetiche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F5BBF9B2-6C65-4569-BBB6-3347DD184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245" y="95473"/>
            <a:ext cx="4248743" cy="476316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089D33C-B2BB-45AC-BCF5-83A1AECFA1BE}"/>
              </a:ext>
            </a:extLst>
          </p:cNvPr>
          <p:cNvSpPr txBox="1"/>
          <p:nvPr/>
        </p:nvSpPr>
        <p:spPr>
          <a:xfrm>
            <a:off x="436033" y="6238071"/>
            <a:ext cx="11714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sz="3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it-IT" dirty="0"/>
              <a:t>Siamo il tuo ufficio specializzato nella gestione delle bollette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1CEAA61-F643-4712-9ABB-A3782612C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196" y="1700321"/>
            <a:ext cx="6466840" cy="431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85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EBB2009-AFEE-4F71-B5A7-55545D2C613A}"/>
              </a:ext>
            </a:extLst>
          </p:cNvPr>
          <p:cNvSpPr/>
          <p:nvPr/>
        </p:nvSpPr>
        <p:spPr>
          <a:xfrm>
            <a:off x="1838016" y="1136347"/>
            <a:ext cx="2342555" cy="1274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34248B4-4841-4D63-A44D-7E41066CC6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80" y="908720"/>
            <a:ext cx="11784632" cy="1212564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7E405F3-882A-4F41-8E97-B88CE6F1B757}"/>
              </a:ext>
            </a:extLst>
          </p:cNvPr>
          <p:cNvSpPr/>
          <p:nvPr/>
        </p:nvSpPr>
        <p:spPr>
          <a:xfrm>
            <a:off x="3239430" y="3110665"/>
            <a:ext cx="4887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rgbClr val="F39314"/>
                </a:solidFill>
              </a:rPr>
              <a:t>SONDAGGIO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604C887-0C3A-4970-92D0-F27C9D69E5AB}"/>
              </a:ext>
            </a:extLst>
          </p:cNvPr>
          <p:cNvSpPr/>
          <p:nvPr/>
        </p:nvSpPr>
        <p:spPr>
          <a:xfrm>
            <a:off x="1096928" y="3846822"/>
            <a:ext cx="103645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F39314"/>
                </a:solidFill>
              </a:rPr>
              <a:t>Secondo te, dove un Comune potrebbe intervenire per ridurre la spesa energetica?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9E60150-7D6E-485B-BC06-B3523A509320}"/>
              </a:ext>
            </a:extLst>
          </p:cNvPr>
          <p:cNvSpPr/>
          <p:nvPr/>
        </p:nvSpPr>
        <p:spPr>
          <a:xfrm>
            <a:off x="1268629" y="148575"/>
            <a:ext cx="10192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F39314"/>
                </a:solidFill>
              </a:rPr>
              <a:t>Il tuo Comune sta pagando l’energia più del dovuto?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C6283CE-AAA5-4C43-A840-1FD7E61D8593}"/>
              </a:ext>
            </a:extLst>
          </p:cNvPr>
          <p:cNvSpPr/>
          <p:nvPr/>
        </p:nvSpPr>
        <p:spPr>
          <a:xfrm>
            <a:off x="1687439" y="989675"/>
            <a:ext cx="94742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/>
              <a:t>Quali sono le fonti di costo dell'energia </a:t>
            </a:r>
          </a:p>
          <a:p>
            <a:pPr algn="ctr"/>
            <a:r>
              <a:rPr lang="it-IT" sz="4000" b="1" dirty="0"/>
              <a:t>in un Comune?</a:t>
            </a:r>
          </a:p>
        </p:txBody>
      </p:sp>
    </p:spTree>
    <p:extLst>
      <p:ext uri="{BB962C8B-B14F-4D97-AF65-F5344CB8AC3E}">
        <p14:creationId xmlns:p14="http://schemas.microsoft.com/office/powerpoint/2010/main" val="2143871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EBB2009-AFEE-4F71-B5A7-55545D2C613A}"/>
              </a:ext>
            </a:extLst>
          </p:cNvPr>
          <p:cNvSpPr/>
          <p:nvPr/>
        </p:nvSpPr>
        <p:spPr>
          <a:xfrm>
            <a:off x="1838016" y="1136347"/>
            <a:ext cx="2342555" cy="1274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34248B4-4841-4D63-A44D-7E41066CC6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80" y="908720"/>
            <a:ext cx="11784632" cy="1212564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D4E5FA5A-0C78-4351-A39E-3713509F7497}"/>
              </a:ext>
            </a:extLst>
          </p:cNvPr>
          <p:cNvSpPr/>
          <p:nvPr/>
        </p:nvSpPr>
        <p:spPr>
          <a:xfrm>
            <a:off x="1268629" y="148575"/>
            <a:ext cx="10192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F39314"/>
                </a:solidFill>
              </a:rPr>
              <a:t>Il tuo Comune sta pagando l’energia più del dovuto?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7F6A859-A3FB-4445-8494-7A18EC38BF05}"/>
              </a:ext>
            </a:extLst>
          </p:cNvPr>
          <p:cNvSpPr/>
          <p:nvPr/>
        </p:nvSpPr>
        <p:spPr>
          <a:xfrm>
            <a:off x="1605178" y="3729903"/>
            <a:ext cx="1417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/>
              <a:t>mercato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6B00D32-1964-4950-8D02-324F45137702}"/>
              </a:ext>
            </a:extLst>
          </p:cNvPr>
          <p:cNvSpPr/>
          <p:nvPr/>
        </p:nvSpPr>
        <p:spPr>
          <a:xfrm>
            <a:off x="5480369" y="3677558"/>
            <a:ext cx="1569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/>
              <a:t>contratto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524596F-B20D-4703-9E65-FD92752074E9}"/>
              </a:ext>
            </a:extLst>
          </p:cNvPr>
          <p:cNvSpPr/>
          <p:nvPr/>
        </p:nvSpPr>
        <p:spPr>
          <a:xfrm>
            <a:off x="9030215" y="3677558"/>
            <a:ext cx="14332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/>
              <a:t>consumi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D08918E-CEC6-4CCA-97D1-59E464FD81B2}"/>
              </a:ext>
            </a:extLst>
          </p:cNvPr>
          <p:cNvSpPr txBox="1"/>
          <p:nvPr/>
        </p:nvSpPr>
        <p:spPr>
          <a:xfrm>
            <a:off x="5827599" y="6163813"/>
            <a:ext cx="312636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it-GB"/>
            </a:defPPr>
            <a:lvl1pPr>
              <a:defRPr sz="4000"/>
            </a:lvl1pPr>
          </a:lstStyle>
          <a:p>
            <a:r>
              <a:rPr lang="it-IT" sz="2800" b="1" dirty="0"/>
              <a:t>Mancanza di tempo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19547BA-C3EA-46A0-AE4A-BBBE5F0DEE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887"/>
          <a:stretch/>
        </p:blipFill>
        <p:spPr>
          <a:xfrm>
            <a:off x="1201645" y="2235098"/>
            <a:ext cx="2456485" cy="1463559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FAA55DC6-2F6B-41B4-A7A3-3944B0374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0208" y="2272108"/>
            <a:ext cx="2104016" cy="140545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740ECF3D-0CBB-41AA-AEB1-F40CCA1250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0932" y="4607539"/>
            <a:ext cx="3286584" cy="1476581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719BE5B-1C04-4F6C-B57B-FB03032A66B8}"/>
              </a:ext>
            </a:extLst>
          </p:cNvPr>
          <p:cNvSpPr txBox="1"/>
          <p:nvPr/>
        </p:nvSpPr>
        <p:spPr>
          <a:xfrm>
            <a:off x="1629970" y="5949763"/>
            <a:ext cx="146591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it-GB"/>
            </a:defPPr>
            <a:lvl1pPr>
              <a:defRPr sz="4000"/>
            </a:lvl1pPr>
          </a:lstStyle>
          <a:p>
            <a:r>
              <a:rPr lang="it-IT" sz="2800" b="1" dirty="0"/>
              <a:t>Governo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6CCC2696-9586-4720-9646-2D499C325F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096" y="2423714"/>
            <a:ext cx="2537790" cy="1129809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EB5C7089-FAEC-4051-ACB4-9C7C62D23C2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889"/>
          <a:stretch/>
        </p:blipFill>
        <p:spPr>
          <a:xfrm>
            <a:off x="1201646" y="4588743"/>
            <a:ext cx="2369970" cy="1360538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8A283D9D-5658-4BEF-93A4-6D7E94D3A4BF}"/>
              </a:ext>
            </a:extLst>
          </p:cNvPr>
          <p:cNvSpPr/>
          <p:nvPr/>
        </p:nvSpPr>
        <p:spPr>
          <a:xfrm>
            <a:off x="1687439" y="989675"/>
            <a:ext cx="94742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/>
              <a:t>Quali sono le fonti di costo dell'energia </a:t>
            </a:r>
          </a:p>
          <a:p>
            <a:pPr algn="ctr"/>
            <a:r>
              <a:rPr lang="it-IT" sz="4000" b="1" dirty="0"/>
              <a:t>in un Comune?</a:t>
            </a:r>
          </a:p>
        </p:txBody>
      </p:sp>
    </p:spTree>
    <p:extLst>
      <p:ext uri="{BB962C8B-B14F-4D97-AF65-F5344CB8AC3E}">
        <p14:creationId xmlns:p14="http://schemas.microsoft.com/office/powerpoint/2010/main" val="817170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6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verde, schermata, Carattere&#10;&#10;Descrizione generata automaticamente">
            <a:extLst>
              <a:ext uri="{FF2B5EF4-FFF2-40B4-BE49-F238E27FC236}">
                <a16:creationId xmlns:a16="http://schemas.microsoft.com/office/drawing/2014/main" id="{21C2EADF-88DE-A7D8-173D-E01974AB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92"/>
          <a:stretch/>
        </p:blipFill>
        <p:spPr>
          <a:xfrm>
            <a:off x="0" y="1251404"/>
            <a:ext cx="12218818" cy="56065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D80D9-955D-471D-98EE-69DBD63CE9C6}"/>
              </a:ext>
            </a:extLst>
          </p:cNvPr>
          <p:cNvSpPr txBox="1"/>
          <p:nvPr/>
        </p:nvSpPr>
        <p:spPr>
          <a:xfrm>
            <a:off x="3051965" y="184006"/>
            <a:ext cx="4041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>
                <a:solidFill>
                  <a:srgbClr val="7AA42E"/>
                </a:solidFill>
              </a:rPr>
              <a:t>SOMMARIO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DE60C82-7255-4078-8098-AE995254A307}"/>
              </a:ext>
            </a:extLst>
          </p:cNvPr>
          <p:cNvGrpSpPr/>
          <p:nvPr/>
        </p:nvGrpSpPr>
        <p:grpSpPr>
          <a:xfrm>
            <a:off x="685800" y="1584186"/>
            <a:ext cx="9540769" cy="584775"/>
            <a:chOff x="306854" y="1883441"/>
            <a:chExt cx="4655556" cy="584775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B123A76-3BD6-4234-A9E4-3EE0C40330B9}"/>
                </a:ext>
              </a:extLst>
            </p:cNvPr>
            <p:cNvSpPr/>
            <p:nvPr/>
          </p:nvSpPr>
          <p:spPr>
            <a:xfrm>
              <a:off x="731225" y="1883441"/>
              <a:ext cx="423118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Crisi energetica e impatto sul bilancio del Comune</a:t>
              </a: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4578E612-BEC2-49BC-AC72-CF9F87A0853D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/>
            </a:p>
          </p:txBody>
        </p:sp>
        <p:sp>
          <p:nvSpPr>
            <p:cNvPr id="15" name="Titolo 1">
              <a:extLst>
                <a:ext uri="{FF2B5EF4-FFF2-40B4-BE49-F238E27FC236}">
                  <a16:creationId xmlns:a16="http://schemas.microsoft.com/office/drawing/2014/main" id="{2DAB62B2-C9D1-44E4-858F-6520783AD90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145494C-6DB6-4BBD-A1A1-85CC4AE1B798}"/>
              </a:ext>
            </a:extLst>
          </p:cNvPr>
          <p:cNvGrpSpPr/>
          <p:nvPr/>
        </p:nvGrpSpPr>
        <p:grpSpPr>
          <a:xfrm>
            <a:off x="685800" y="2440471"/>
            <a:ext cx="5190412" cy="584775"/>
            <a:chOff x="306854" y="1883441"/>
            <a:chExt cx="2532736" cy="584775"/>
          </a:xfrm>
        </p:grpSpPr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4333170D-0187-4F52-BCD6-C489735ACE6F}"/>
                </a:ext>
              </a:extLst>
            </p:cNvPr>
            <p:cNvSpPr/>
            <p:nvPr/>
          </p:nvSpPr>
          <p:spPr>
            <a:xfrm>
              <a:off x="731225" y="1883441"/>
              <a:ext cx="210836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Come leggere la bolletta</a:t>
              </a:r>
            </a:p>
          </p:txBody>
        </p:sp>
        <p:sp>
          <p:nvSpPr>
            <p:cNvPr id="18" name="Ovale 17">
              <a:extLst>
                <a:ext uri="{FF2B5EF4-FFF2-40B4-BE49-F238E27FC236}">
                  <a16:creationId xmlns:a16="http://schemas.microsoft.com/office/drawing/2014/main" id="{357B57CE-8774-4E23-9B00-1055C9E0E055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/>
            </a:p>
          </p:txBody>
        </p:sp>
        <p:sp>
          <p:nvSpPr>
            <p:cNvPr id="19" name="Titolo 1">
              <a:extLst>
                <a:ext uri="{FF2B5EF4-FFF2-40B4-BE49-F238E27FC236}">
                  <a16:creationId xmlns:a16="http://schemas.microsoft.com/office/drawing/2014/main" id="{1D808D7D-126C-4E91-9BF3-2AC3973159A0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47D1184E-D9C9-49B2-ACBE-1798EFA17D51}"/>
              </a:ext>
            </a:extLst>
          </p:cNvPr>
          <p:cNvGrpSpPr/>
          <p:nvPr/>
        </p:nvGrpSpPr>
        <p:grpSpPr>
          <a:xfrm>
            <a:off x="685800" y="3399383"/>
            <a:ext cx="5908621" cy="584775"/>
            <a:chOff x="306854" y="1883441"/>
            <a:chExt cx="2883196" cy="584775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464959AE-FE9D-4932-BDC9-3A0E4B23D56E}"/>
                </a:ext>
              </a:extLst>
            </p:cNvPr>
            <p:cNvSpPr/>
            <p:nvPr/>
          </p:nvSpPr>
          <p:spPr>
            <a:xfrm>
              <a:off x="731225" y="1883441"/>
              <a:ext cx="245882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Fuori Consip: dati e casi reali</a:t>
              </a:r>
            </a:p>
          </p:txBody>
        </p:sp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6BE2E5FB-6F70-4A9D-BCD2-06CDCC2D4099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 dirty="0"/>
            </a:p>
          </p:txBody>
        </p:sp>
        <p:sp>
          <p:nvSpPr>
            <p:cNvPr id="24" name="Titolo 1">
              <a:extLst>
                <a:ext uri="{FF2B5EF4-FFF2-40B4-BE49-F238E27FC236}">
                  <a16:creationId xmlns:a16="http://schemas.microsoft.com/office/drawing/2014/main" id="{97303B6A-A34F-4365-9EE5-94D3DA574B1B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60619A5C-0EDE-4039-B4C6-57F379671843}"/>
              </a:ext>
            </a:extLst>
          </p:cNvPr>
          <p:cNvGrpSpPr/>
          <p:nvPr/>
        </p:nvGrpSpPr>
        <p:grpSpPr>
          <a:xfrm>
            <a:off x="685800" y="4244463"/>
            <a:ext cx="11283497" cy="584775"/>
            <a:chOff x="306854" y="1883441"/>
            <a:chExt cx="5505943" cy="584775"/>
          </a:xfrm>
        </p:grpSpPr>
        <p:sp>
          <p:nvSpPr>
            <p:cNvPr id="30" name="Rettangolo 29">
              <a:extLst>
                <a:ext uri="{FF2B5EF4-FFF2-40B4-BE49-F238E27FC236}">
                  <a16:creationId xmlns:a16="http://schemas.microsoft.com/office/drawing/2014/main" id="{8BEC3542-E756-425A-8A2A-4A0E02C2B14A}"/>
                </a:ext>
              </a:extLst>
            </p:cNvPr>
            <p:cNvSpPr/>
            <p:nvPr/>
          </p:nvSpPr>
          <p:spPr>
            <a:xfrm>
              <a:off x="731225" y="1883441"/>
              <a:ext cx="50815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Come semplificare la gestione delle forniture</a:t>
              </a:r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ED604661-932A-4EB6-8F2F-973B3582938F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/>
            </a:p>
          </p:txBody>
        </p:sp>
        <p:sp>
          <p:nvSpPr>
            <p:cNvPr id="32" name="Titolo 1">
              <a:extLst>
                <a:ext uri="{FF2B5EF4-FFF2-40B4-BE49-F238E27FC236}">
                  <a16:creationId xmlns:a16="http://schemas.microsoft.com/office/drawing/2014/main" id="{1AE6023C-6C9A-4D55-9D84-FB0815EC91A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13674753-9182-4BA7-8480-FFEAE2F2EF5B}"/>
              </a:ext>
            </a:extLst>
          </p:cNvPr>
          <p:cNvGrpSpPr/>
          <p:nvPr/>
        </p:nvGrpSpPr>
        <p:grpSpPr>
          <a:xfrm>
            <a:off x="685800" y="4997997"/>
            <a:ext cx="10499492" cy="584775"/>
            <a:chOff x="306854" y="1883441"/>
            <a:chExt cx="5123378" cy="584775"/>
          </a:xfrm>
        </p:grpSpPr>
        <p:sp>
          <p:nvSpPr>
            <p:cNvPr id="38" name="Rettangolo 37">
              <a:extLst>
                <a:ext uri="{FF2B5EF4-FFF2-40B4-BE49-F238E27FC236}">
                  <a16:creationId xmlns:a16="http://schemas.microsoft.com/office/drawing/2014/main" id="{7341BC4F-E411-4641-87F1-947EB6C20796}"/>
                </a:ext>
              </a:extLst>
            </p:cNvPr>
            <p:cNvSpPr/>
            <p:nvPr/>
          </p:nvSpPr>
          <p:spPr>
            <a:xfrm>
              <a:off x="731225" y="1883441"/>
              <a:ext cx="46990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Come individuare gli sprechi con l’intelligenza artificiale</a:t>
              </a:r>
            </a:p>
          </p:txBody>
        </p:sp>
        <p:sp>
          <p:nvSpPr>
            <p:cNvPr id="39" name="Ovale 38">
              <a:extLst>
                <a:ext uri="{FF2B5EF4-FFF2-40B4-BE49-F238E27FC236}">
                  <a16:creationId xmlns:a16="http://schemas.microsoft.com/office/drawing/2014/main" id="{35DBBD64-0380-4793-8EDA-371E1DFEE658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/>
            </a:p>
          </p:txBody>
        </p:sp>
        <p:sp>
          <p:nvSpPr>
            <p:cNvPr id="40" name="Titolo 1">
              <a:extLst>
                <a:ext uri="{FF2B5EF4-FFF2-40B4-BE49-F238E27FC236}">
                  <a16:creationId xmlns:a16="http://schemas.microsoft.com/office/drawing/2014/main" id="{14280FB1-E8BC-4403-8A92-2FE0C5BC958D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60335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verde, schermata, Carattere&#10;&#10;Descrizione generata automaticamente">
            <a:extLst>
              <a:ext uri="{FF2B5EF4-FFF2-40B4-BE49-F238E27FC236}">
                <a16:creationId xmlns:a16="http://schemas.microsoft.com/office/drawing/2014/main" id="{21C2EADF-88DE-A7D8-173D-E01974AB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92"/>
          <a:stretch/>
        </p:blipFill>
        <p:spPr>
          <a:xfrm>
            <a:off x="0" y="1251404"/>
            <a:ext cx="12218818" cy="56065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D80D9-955D-471D-98EE-69DBD63CE9C6}"/>
              </a:ext>
            </a:extLst>
          </p:cNvPr>
          <p:cNvSpPr txBox="1"/>
          <p:nvPr/>
        </p:nvSpPr>
        <p:spPr>
          <a:xfrm>
            <a:off x="3051965" y="184006"/>
            <a:ext cx="4041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>
                <a:solidFill>
                  <a:srgbClr val="7AA42E"/>
                </a:solidFill>
              </a:rPr>
              <a:t>SOMMARIO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DE60C82-7255-4078-8098-AE995254A307}"/>
              </a:ext>
            </a:extLst>
          </p:cNvPr>
          <p:cNvGrpSpPr/>
          <p:nvPr/>
        </p:nvGrpSpPr>
        <p:grpSpPr>
          <a:xfrm>
            <a:off x="685800" y="1584186"/>
            <a:ext cx="9540769" cy="584775"/>
            <a:chOff x="306854" y="1883441"/>
            <a:chExt cx="4655556" cy="584775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B123A76-3BD6-4234-A9E4-3EE0C40330B9}"/>
                </a:ext>
              </a:extLst>
            </p:cNvPr>
            <p:cNvSpPr/>
            <p:nvPr/>
          </p:nvSpPr>
          <p:spPr>
            <a:xfrm>
              <a:off x="731225" y="1883441"/>
              <a:ext cx="423118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Crisi energetica e impatto sul bilancio del Comune</a:t>
              </a: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4578E612-BEC2-49BC-AC72-CF9F87A0853D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/>
            </a:p>
          </p:txBody>
        </p:sp>
        <p:sp>
          <p:nvSpPr>
            <p:cNvPr id="15" name="Titolo 1">
              <a:extLst>
                <a:ext uri="{FF2B5EF4-FFF2-40B4-BE49-F238E27FC236}">
                  <a16:creationId xmlns:a16="http://schemas.microsoft.com/office/drawing/2014/main" id="{2DAB62B2-C9D1-44E4-858F-6520783AD90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83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CEE278A5-A96F-4176-A6D2-B25CFF63453E}"/>
              </a:ext>
            </a:extLst>
          </p:cNvPr>
          <p:cNvSpPr/>
          <p:nvPr/>
        </p:nvSpPr>
        <p:spPr>
          <a:xfrm>
            <a:off x="2646314" y="189528"/>
            <a:ext cx="80556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Crisi energetica: l’effetto sul costo del gas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B2507CA-B4DC-4393-9BF0-5431FF17A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197" y="1007168"/>
            <a:ext cx="10731500" cy="5645040"/>
          </a:xfrm>
          <a:prstGeom prst="rect">
            <a:avLst/>
          </a:prstGeom>
        </p:spPr>
      </p:pic>
      <p:sp>
        <p:nvSpPr>
          <p:cNvPr id="30" name="Rettangolo 29">
            <a:extLst>
              <a:ext uri="{FF2B5EF4-FFF2-40B4-BE49-F238E27FC236}">
                <a16:creationId xmlns:a16="http://schemas.microsoft.com/office/drawing/2014/main" id="{D4BE48A5-4B40-42CD-987F-48A761D6FBC1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8B3FCCD-2EA6-4445-91FF-755ECA89252B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E57D6999-C348-4E3C-A724-104DF39366B8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75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9B95686-86C5-43E4-8243-E673745E9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0" y="995022"/>
            <a:ext cx="10972800" cy="5709878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D6C1677F-0439-4597-B26E-008BFD1E505F}"/>
              </a:ext>
            </a:extLst>
          </p:cNvPr>
          <p:cNvSpPr/>
          <p:nvPr/>
        </p:nvSpPr>
        <p:spPr>
          <a:xfrm>
            <a:off x="2027189" y="189528"/>
            <a:ext cx="10156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Torna la crisi: l'effetto sul costo dell'energia elettrica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87823B7-F6C7-4AB5-A8E5-0AC4B488C269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49E2A6F-15DD-48F8-A7F3-0D06B9EC8E32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59D52DE-FFFC-4437-9CF0-A061A8D21994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7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0B92810-0D20-4DAA-8B35-D132F8D41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853" y="2376506"/>
            <a:ext cx="3222725" cy="4114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6612526-5E73-4309-99C1-DF5B5E99E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491" y="2202939"/>
            <a:ext cx="3345227" cy="4292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C53FC5E8-89B5-4AC5-AA27-2BEDD0468286}"/>
              </a:ext>
            </a:extLst>
          </p:cNvPr>
          <p:cNvSpPr/>
          <p:nvPr/>
        </p:nvSpPr>
        <p:spPr>
          <a:xfrm>
            <a:off x="773096" y="1069514"/>
            <a:ext cx="9474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Per approfondimenti vai su ControllaBolletta.it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8D28687-D508-4371-930D-B3ACD407A825}"/>
              </a:ext>
            </a:extLst>
          </p:cNvPr>
          <p:cNvSpPr txBox="1"/>
          <p:nvPr/>
        </p:nvSpPr>
        <p:spPr>
          <a:xfrm>
            <a:off x="773096" y="1851639"/>
            <a:ext cx="4232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Articolo sul contesto di mercato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D43A0157-D3A5-4B7F-BC8D-989A2E9B66BD}"/>
              </a:ext>
            </a:extLst>
          </p:cNvPr>
          <p:cNvCxnSpPr/>
          <p:nvPr/>
        </p:nvCxnSpPr>
        <p:spPr>
          <a:xfrm>
            <a:off x="1129180" y="5047739"/>
            <a:ext cx="281093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1EFA8F6B-CA84-435F-814F-5467B9D96FE7}"/>
              </a:ext>
            </a:extLst>
          </p:cNvPr>
          <p:cNvCxnSpPr>
            <a:cxnSpLocks/>
          </p:cNvCxnSpPr>
          <p:nvPr/>
        </p:nvCxnSpPr>
        <p:spPr>
          <a:xfrm>
            <a:off x="6435099" y="4976684"/>
            <a:ext cx="289879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62096A66-D3DB-4A09-B595-9D29D9BC0C59}"/>
              </a:ext>
            </a:extLst>
          </p:cNvPr>
          <p:cNvCxnSpPr>
            <a:cxnSpLocks/>
          </p:cNvCxnSpPr>
          <p:nvPr/>
        </p:nvCxnSpPr>
        <p:spPr>
          <a:xfrm>
            <a:off x="6456706" y="5222217"/>
            <a:ext cx="225065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FC82771D-D99D-47D1-8B8A-54FAFA21976D}"/>
              </a:ext>
            </a:extLst>
          </p:cNvPr>
          <p:cNvCxnSpPr>
            <a:cxnSpLocks/>
          </p:cNvCxnSpPr>
          <p:nvPr/>
        </p:nvCxnSpPr>
        <p:spPr>
          <a:xfrm>
            <a:off x="1129180" y="5295388"/>
            <a:ext cx="12038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ttangolo 29">
            <a:extLst>
              <a:ext uri="{FF2B5EF4-FFF2-40B4-BE49-F238E27FC236}">
                <a16:creationId xmlns:a16="http://schemas.microsoft.com/office/drawing/2014/main" id="{ED909BE9-C701-4163-9FBD-09A57444B5BF}"/>
              </a:ext>
            </a:extLst>
          </p:cNvPr>
          <p:cNvSpPr/>
          <p:nvPr/>
        </p:nvSpPr>
        <p:spPr>
          <a:xfrm>
            <a:off x="2027189" y="189528"/>
            <a:ext cx="9578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Per approfondire: cosa sta succedendo ai mercati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65510F6-510D-4B43-8B68-B30A4364998F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3EA53CF-63A9-4DE0-89F3-41F14255619F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5CD84AF-7413-43A8-B025-9D9733D2A5D0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E5F1E85-5A23-4026-9557-05CD47F6E210}"/>
              </a:ext>
            </a:extLst>
          </p:cNvPr>
          <p:cNvSpPr txBox="1"/>
          <p:nvPr/>
        </p:nvSpPr>
        <p:spPr>
          <a:xfrm>
            <a:off x="6014343" y="1736378"/>
            <a:ext cx="4018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Articolo sull'effetto in bolletta</a:t>
            </a:r>
          </a:p>
        </p:txBody>
      </p:sp>
    </p:spTree>
    <p:extLst>
      <p:ext uri="{BB962C8B-B14F-4D97-AF65-F5344CB8AC3E}">
        <p14:creationId xmlns:p14="http://schemas.microsoft.com/office/powerpoint/2010/main" val="99816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9B58E777-3B9D-4DF4-AAC3-82CD471EBDE9}"/>
              </a:ext>
            </a:extLst>
          </p:cNvPr>
          <p:cNvGrpSpPr/>
          <p:nvPr/>
        </p:nvGrpSpPr>
        <p:grpSpPr>
          <a:xfrm>
            <a:off x="1073608" y="1080000"/>
            <a:ext cx="9949830" cy="4995494"/>
            <a:chOff x="1073608" y="1080000"/>
            <a:chExt cx="9949830" cy="4995494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7730BC77-CE8B-4B0A-84D1-8F620EB882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9199"/>
            <a:stretch/>
          </p:blipFill>
          <p:spPr>
            <a:xfrm>
              <a:off x="1080000" y="1080000"/>
              <a:ext cx="9943438" cy="3821686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6DB886DF-66D1-459C-9B2D-9B560C3723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1385"/>
            <a:stretch/>
          </p:blipFill>
          <p:spPr>
            <a:xfrm>
              <a:off x="1073608" y="4905421"/>
              <a:ext cx="9949534" cy="1170073"/>
            </a:xfrm>
            <a:prstGeom prst="rect">
              <a:avLst/>
            </a:prstGeom>
          </p:spPr>
        </p:pic>
      </p:grpSp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6C2464D-B995-40BD-98DE-3B7DCD07EF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526" b="39695"/>
          <a:stretch/>
        </p:blipFill>
        <p:spPr>
          <a:xfrm>
            <a:off x="6004560" y="1080000"/>
            <a:ext cx="5018878" cy="3790461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32821FB3-8955-4CF8-8EB6-C159900A4661}"/>
              </a:ext>
            </a:extLst>
          </p:cNvPr>
          <p:cNvGrpSpPr/>
          <p:nvPr/>
        </p:nvGrpSpPr>
        <p:grpSpPr>
          <a:xfrm>
            <a:off x="5404843" y="2423203"/>
            <a:ext cx="845103" cy="777197"/>
            <a:chOff x="5404843" y="2423203"/>
            <a:chExt cx="845103" cy="777197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36ABC3D-B311-4D4A-BE87-09467EA4B767}"/>
                </a:ext>
              </a:extLst>
            </p:cNvPr>
            <p:cNvSpPr txBox="1"/>
            <p:nvPr/>
          </p:nvSpPr>
          <p:spPr>
            <a:xfrm>
              <a:off x="5404843" y="2423203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132,5</a:t>
              </a:r>
            </a:p>
            <a:p>
              <a:r>
                <a:rPr lang="it-IT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Giu 2026</a:t>
              </a:r>
            </a:p>
          </p:txBody>
        </p: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CD7C1907-1E28-4692-BF8D-96937AA0C746}"/>
                </a:ext>
              </a:extLst>
            </p:cNvPr>
            <p:cNvCxnSpPr>
              <a:endCxn id="5" idx="2"/>
            </p:cNvCxnSpPr>
            <p:nvPr/>
          </p:nvCxnSpPr>
          <p:spPr>
            <a:xfrm flipH="1" flipV="1">
              <a:off x="5827395" y="2946423"/>
              <a:ext cx="116205" cy="25397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341F882-C293-44B8-B334-FC0355000988}"/>
              </a:ext>
            </a:extLst>
          </p:cNvPr>
          <p:cNvSpPr txBox="1"/>
          <p:nvPr/>
        </p:nvSpPr>
        <p:spPr>
          <a:xfrm>
            <a:off x="6202113" y="2896698"/>
            <a:ext cx="596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137,1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60DB8AB-ADCF-4954-A135-757BEA7880A5}"/>
              </a:ext>
            </a:extLst>
          </p:cNvPr>
          <p:cNvSpPr txBox="1"/>
          <p:nvPr/>
        </p:nvSpPr>
        <p:spPr>
          <a:xfrm>
            <a:off x="7337493" y="3429000"/>
            <a:ext cx="596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105,1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6CF7FC4-FAB0-4817-9613-E7457E02EE63}"/>
              </a:ext>
            </a:extLst>
          </p:cNvPr>
          <p:cNvSpPr txBox="1"/>
          <p:nvPr/>
        </p:nvSpPr>
        <p:spPr>
          <a:xfrm>
            <a:off x="8766897" y="3703663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89,2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D3402DA4-E3C7-4F9B-BD9C-2625D2E14AE1}"/>
              </a:ext>
            </a:extLst>
          </p:cNvPr>
          <p:cNvGrpSpPr/>
          <p:nvPr/>
        </p:nvGrpSpPr>
        <p:grpSpPr>
          <a:xfrm>
            <a:off x="5138343" y="3785546"/>
            <a:ext cx="2183355" cy="622137"/>
            <a:chOff x="5138343" y="3785546"/>
            <a:chExt cx="2183355" cy="622137"/>
          </a:xfrm>
        </p:grpSpPr>
        <p:cxnSp>
          <p:nvCxnSpPr>
            <p:cNvPr id="24" name="Connettore 2 23">
              <a:extLst>
                <a:ext uri="{FF2B5EF4-FFF2-40B4-BE49-F238E27FC236}">
                  <a16:creationId xmlns:a16="http://schemas.microsoft.com/office/drawing/2014/main" id="{FAC89667-36DF-4391-86A2-C0B4B0156D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4813" y="3785546"/>
              <a:ext cx="549600" cy="23862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DA2CEDB2-E544-44D3-B8B9-00C16AC05E9E}"/>
                </a:ext>
              </a:extLst>
            </p:cNvPr>
            <p:cNvSpPr txBox="1"/>
            <p:nvPr/>
          </p:nvSpPr>
          <p:spPr>
            <a:xfrm>
              <a:off x="5138343" y="3946018"/>
              <a:ext cx="21833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b="1" dirty="0">
                  <a:solidFill>
                    <a:schemeClr val="bg1">
                      <a:lumMod val="50000"/>
                    </a:schemeClr>
                  </a:solidFill>
                </a:rPr>
                <a:t>Prima di partire</a:t>
              </a:r>
            </a:p>
          </p:txBody>
        </p:sp>
      </p:grpSp>
      <p:sp>
        <p:nvSpPr>
          <p:cNvPr id="20" name="Rettangolo 19">
            <a:extLst>
              <a:ext uri="{FF2B5EF4-FFF2-40B4-BE49-F238E27FC236}">
                <a16:creationId xmlns:a16="http://schemas.microsoft.com/office/drawing/2014/main" id="{40BF6790-E210-4873-AED9-6D9AE2B1A0B4}"/>
              </a:ext>
            </a:extLst>
          </p:cNvPr>
          <p:cNvSpPr/>
          <p:nvPr/>
        </p:nvSpPr>
        <p:spPr>
          <a:xfrm>
            <a:off x="2779664" y="189528"/>
            <a:ext cx="8889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Come cambiano le previsioni sulla spesa energetica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B9FB9E8-F977-4D1D-BDE4-A12A389BE75C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070C2B7-28F8-46C4-A6D7-0571ACD1C4D3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A6E3BCC4-9490-4552-A6C5-EC2FFBAB0C86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9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D4B518F-B94A-43D4-BDCA-6E88D6BCA0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b="39543"/>
          <a:stretch/>
        </p:blipFill>
        <p:spPr>
          <a:xfrm>
            <a:off x="1080000" y="1080000"/>
            <a:ext cx="9943437" cy="379998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DB886DF-66D1-459C-9B2D-9B560C3723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385"/>
          <a:stretch/>
        </p:blipFill>
        <p:spPr>
          <a:xfrm>
            <a:off x="1073608" y="4905421"/>
            <a:ext cx="9949534" cy="1170073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32821FB3-8955-4CF8-8EB6-C159900A4661}"/>
              </a:ext>
            </a:extLst>
          </p:cNvPr>
          <p:cNvGrpSpPr/>
          <p:nvPr/>
        </p:nvGrpSpPr>
        <p:grpSpPr>
          <a:xfrm>
            <a:off x="5404843" y="2461303"/>
            <a:ext cx="753732" cy="777198"/>
            <a:chOff x="5404843" y="2461303"/>
            <a:chExt cx="753732" cy="77719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36ABC3D-B311-4D4A-BE87-09467EA4B767}"/>
                </a:ext>
              </a:extLst>
            </p:cNvPr>
            <p:cNvSpPr txBox="1"/>
            <p:nvPr/>
          </p:nvSpPr>
          <p:spPr>
            <a:xfrm>
              <a:off x="5404843" y="2461303"/>
              <a:ext cx="753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132,5</a:t>
              </a:r>
            </a:p>
            <a:p>
              <a:r>
                <a:rPr lang="it-IT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Giu 2026</a:t>
              </a:r>
            </a:p>
          </p:txBody>
        </p: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CD7C1907-1E28-4692-BF8D-96937AA0C746}"/>
                </a:ext>
              </a:extLst>
            </p:cNvPr>
            <p:cNvCxnSpPr>
              <a:cxnSpLocks/>
              <a:endCxn id="5" idx="2"/>
            </p:cNvCxnSpPr>
            <p:nvPr/>
          </p:nvCxnSpPr>
          <p:spPr>
            <a:xfrm flipH="1" flipV="1">
              <a:off x="5781709" y="2922968"/>
              <a:ext cx="161892" cy="315533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341F882-C293-44B8-B334-FC0355000988}"/>
              </a:ext>
            </a:extLst>
          </p:cNvPr>
          <p:cNvSpPr txBox="1"/>
          <p:nvPr/>
        </p:nvSpPr>
        <p:spPr>
          <a:xfrm>
            <a:off x="6202113" y="2896698"/>
            <a:ext cx="596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137,1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60DB8AB-ADCF-4954-A135-757BEA7880A5}"/>
              </a:ext>
            </a:extLst>
          </p:cNvPr>
          <p:cNvSpPr txBox="1"/>
          <p:nvPr/>
        </p:nvSpPr>
        <p:spPr>
          <a:xfrm>
            <a:off x="7337493" y="3429000"/>
            <a:ext cx="596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105,1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6CF7FC4-FAB0-4817-9613-E7457E02EE63}"/>
              </a:ext>
            </a:extLst>
          </p:cNvPr>
          <p:cNvSpPr txBox="1"/>
          <p:nvPr/>
        </p:nvSpPr>
        <p:spPr>
          <a:xfrm>
            <a:off x="8766897" y="3703663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89,2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847D27CF-8113-449F-9EFA-34014E143305}"/>
              </a:ext>
            </a:extLst>
          </p:cNvPr>
          <p:cNvCxnSpPr>
            <a:cxnSpLocks/>
          </p:cNvCxnSpPr>
          <p:nvPr/>
        </p:nvCxnSpPr>
        <p:spPr>
          <a:xfrm flipH="1">
            <a:off x="6374813" y="3785546"/>
            <a:ext cx="549600" cy="23862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66E53BE-3B94-4FC6-B75A-4EBB3C251D1F}"/>
              </a:ext>
            </a:extLst>
          </p:cNvPr>
          <p:cNvSpPr txBox="1"/>
          <p:nvPr/>
        </p:nvSpPr>
        <p:spPr>
          <a:xfrm>
            <a:off x="5138343" y="3946018"/>
            <a:ext cx="218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>
                    <a:lumMod val="50000"/>
                  </a:schemeClr>
                </a:solidFill>
              </a:rPr>
              <a:t>Prima di partire</a:t>
            </a: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EB521B6A-E2B4-4D37-ABA3-E0B6C93B29AA}"/>
              </a:ext>
            </a:extLst>
          </p:cNvPr>
          <p:cNvCxnSpPr>
            <a:cxnSpLocks/>
          </p:cNvCxnSpPr>
          <p:nvPr/>
        </p:nvCxnSpPr>
        <p:spPr>
          <a:xfrm flipV="1">
            <a:off x="6821174" y="1955606"/>
            <a:ext cx="585108" cy="242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31BB620-0F97-42A1-8A60-C904193BA12D}"/>
              </a:ext>
            </a:extLst>
          </p:cNvPr>
          <p:cNvSpPr txBox="1"/>
          <p:nvPr/>
        </p:nvSpPr>
        <p:spPr>
          <a:xfrm>
            <a:off x="7406282" y="1614955"/>
            <a:ext cx="2743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Al rientro dalle ferie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FEC428C-1020-4D46-8634-2DF2534F6A03}"/>
              </a:ext>
            </a:extLst>
          </p:cNvPr>
          <p:cNvSpPr txBox="1"/>
          <p:nvPr/>
        </p:nvSpPr>
        <p:spPr>
          <a:xfrm>
            <a:off x="6034922" y="120340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217,8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4° trim. 2026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0F8BA03-D97C-4513-8BE9-1D288628565B}"/>
              </a:ext>
            </a:extLst>
          </p:cNvPr>
          <p:cNvSpPr txBox="1"/>
          <p:nvPr/>
        </p:nvSpPr>
        <p:spPr>
          <a:xfrm>
            <a:off x="7075792" y="2332413"/>
            <a:ext cx="1001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154,0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stima 2027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6A752A6-33D3-45F5-AEFD-85EF158E9EBE}"/>
              </a:ext>
            </a:extLst>
          </p:cNvPr>
          <p:cNvSpPr txBox="1"/>
          <p:nvPr/>
        </p:nvSpPr>
        <p:spPr>
          <a:xfrm>
            <a:off x="8607412" y="3149519"/>
            <a:ext cx="1001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108,3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stima 2028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AE484086-1BD4-4D2E-8947-286DB5786B6E}"/>
              </a:ext>
            </a:extLst>
          </p:cNvPr>
          <p:cNvSpPr/>
          <p:nvPr/>
        </p:nvSpPr>
        <p:spPr>
          <a:xfrm>
            <a:off x="2779664" y="189528"/>
            <a:ext cx="8889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Come cambiano le previsioni sulla spesa energetica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A9B1804-7F8B-48F8-9E25-FFE91FFCFCED}"/>
              </a:ext>
            </a:extLst>
          </p:cNvPr>
          <p:cNvSpPr/>
          <p:nvPr/>
        </p:nvSpPr>
        <p:spPr>
          <a:xfrm>
            <a:off x="61444" y="206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95E08C0-5969-41B5-8927-F3881115C508}"/>
              </a:ext>
            </a:extLst>
          </p:cNvPr>
          <p:cNvSpPr txBox="1"/>
          <p:nvPr/>
        </p:nvSpPr>
        <p:spPr>
          <a:xfrm>
            <a:off x="61443" y="1768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F28A4519-943E-4669-AF0B-B022C8725AA2}"/>
              </a:ext>
            </a:extLst>
          </p:cNvPr>
          <p:cNvSpPr/>
          <p:nvPr/>
        </p:nvSpPr>
        <p:spPr>
          <a:xfrm>
            <a:off x="444500" y="1345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32" name="Freccia a destra 31">
            <a:extLst>
              <a:ext uri="{FF2B5EF4-FFF2-40B4-BE49-F238E27FC236}">
                <a16:creationId xmlns:a16="http://schemas.microsoft.com/office/drawing/2014/main" id="{1F1FDD2F-C8A7-48B4-B568-81BF852BD075}"/>
              </a:ext>
            </a:extLst>
          </p:cNvPr>
          <p:cNvSpPr/>
          <p:nvPr/>
        </p:nvSpPr>
        <p:spPr>
          <a:xfrm rot="16200000">
            <a:off x="5927308" y="2251702"/>
            <a:ext cx="1444610" cy="342926"/>
          </a:xfrm>
          <a:prstGeom prst="rightArrow">
            <a:avLst>
              <a:gd name="adj1" fmla="val 50000"/>
              <a:gd name="adj2" fmla="val 48850"/>
            </a:avLst>
          </a:prstGeom>
          <a:solidFill>
            <a:srgbClr val="FF0000">
              <a:alpha val="2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D2BA42B4-A4C0-4524-8171-3CC18F8A13C3}"/>
              </a:ext>
            </a:extLst>
          </p:cNvPr>
          <p:cNvSpPr txBox="1"/>
          <p:nvPr/>
        </p:nvSpPr>
        <p:spPr>
          <a:xfrm>
            <a:off x="5809221" y="2519086"/>
            <a:ext cx="105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</a:rPr>
              <a:t>+58%</a:t>
            </a:r>
          </a:p>
        </p:txBody>
      </p:sp>
      <p:sp>
        <p:nvSpPr>
          <p:cNvPr id="34" name="Freccia a destra 33">
            <a:extLst>
              <a:ext uri="{FF2B5EF4-FFF2-40B4-BE49-F238E27FC236}">
                <a16:creationId xmlns:a16="http://schemas.microsoft.com/office/drawing/2014/main" id="{EE360537-6433-4180-A521-ED475D50A6DD}"/>
              </a:ext>
            </a:extLst>
          </p:cNvPr>
          <p:cNvSpPr/>
          <p:nvPr/>
        </p:nvSpPr>
        <p:spPr>
          <a:xfrm rot="16200000">
            <a:off x="7590234" y="3139903"/>
            <a:ext cx="850822" cy="342926"/>
          </a:xfrm>
          <a:prstGeom prst="rightArrow">
            <a:avLst>
              <a:gd name="adj1" fmla="val 50000"/>
              <a:gd name="adj2" fmla="val 48850"/>
            </a:avLst>
          </a:prstGeom>
          <a:solidFill>
            <a:srgbClr val="FF0000">
              <a:alpha val="2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09ADC0D9-8F47-48CD-AE1B-DA2F841742DD}"/>
              </a:ext>
            </a:extLst>
          </p:cNvPr>
          <p:cNvSpPr txBox="1"/>
          <p:nvPr/>
        </p:nvSpPr>
        <p:spPr>
          <a:xfrm>
            <a:off x="7193200" y="3134131"/>
            <a:ext cx="105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</a:rPr>
              <a:t>+46%</a:t>
            </a:r>
          </a:p>
        </p:txBody>
      </p:sp>
      <p:sp>
        <p:nvSpPr>
          <p:cNvPr id="38" name="Freccia a destra 37">
            <a:extLst>
              <a:ext uri="{FF2B5EF4-FFF2-40B4-BE49-F238E27FC236}">
                <a16:creationId xmlns:a16="http://schemas.microsoft.com/office/drawing/2014/main" id="{F0942C60-A5BC-41E7-9F2F-F832DCB24B5A}"/>
              </a:ext>
            </a:extLst>
          </p:cNvPr>
          <p:cNvSpPr/>
          <p:nvPr/>
        </p:nvSpPr>
        <p:spPr>
          <a:xfrm rot="16200000">
            <a:off x="9420221" y="3769447"/>
            <a:ext cx="345387" cy="202837"/>
          </a:xfrm>
          <a:prstGeom prst="rightArrow">
            <a:avLst>
              <a:gd name="adj1" fmla="val 50000"/>
              <a:gd name="adj2" fmla="val 48850"/>
            </a:avLst>
          </a:prstGeom>
          <a:solidFill>
            <a:srgbClr val="FF0000">
              <a:alpha val="2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EF39B3A1-EDBE-48A8-A004-6ABD45596C1F}"/>
              </a:ext>
            </a:extLst>
          </p:cNvPr>
          <p:cNvSpPr txBox="1"/>
          <p:nvPr/>
        </p:nvSpPr>
        <p:spPr>
          <a:xfrm>
            <a:off x="9592914" y="3743907"/>
            <a:ext cx="5120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>
                <a:solidFill>
                  <a:srgbClr val="FF0000"/>
                </a:solidFill>
              </a:rPr>
              <a:t>+21%</a:t>
            </a:r>
          </a:p>
        </p:txBody>
      </p:sp>
    </p:spTree>
    <p:extLst>
      <p:ext uri="{BB962C8B-B14F-4D97-AF65-F5344CB8AC3E}">
        <p14:creationId xmlns:p14="http://schemas.microsoft.com/office/powerpoint/2010/main" val="32642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 animBg="1"/>
      <p:bldP spid="35" grpId="0"/>
      <p:bldP spid="38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DB886DF-66D1-459C-9B2D-9B560C3723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385"/>
          <a:stretch/>
        </p:blipFill>
        <p:spPr>
          <a:xfrm>
            <a:off x="1073608" y="4905421"/>
            <a:ext cx="9949534" cy="1170073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32821FB3-8955-4CF8-8EB6-C159900A4661}"/>
              </a:ext>
            </a:extLst>
          </p:cNvPr>
          <p:cNvGrpSpPr/>
          <p:nvPr/>
        </p:nvGrpSpPr>
        <p:grpSpPr>
          <a:xfrm>
            <a:off x="5404843" y="2461303"/>
            <a:ext cx="753732" cy="777198"/>
            <a:chOff x="5404843" y="2461303"/>
            <a:chExt cx="753732" cy="777198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36ABC3D-B311-4D4A-BE87-09467EA4B767}"/>
                </a:ext>
              </a:extLst>
            </p:cNvPr>
            <p:cNvSpPr txBox="1"/>
            <p:nvPr/>
          </p:nvSpPr>
          <p:spPr>
            <a:xfrm>
              <a:off x="5404843" y="2461303"/>
              <a:ext cx="753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132,5</a:t>
              </a:r>
            </a:p>
            <a:p>
              <a:r>
                <a:rPr lang="it-IT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Giu 2026</a:t>
              </a:r>
            </a:p>
          </p:txBody>
        </p: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CD7C1907-1E28-4692-BF8D-96937AA0C746}"/>
                </a:ext>
              </a:extLst>
            </p:cNvPr>
            <p:cNvCxnSpPr>
              <a:cxnSpLocks/>
              <a:endCxn id="5" idx="2"/>
            </p:cNvCxnSpPr>
            <p:nvPr/>
          </p:nvCxnSpPr>
          <p:spPr>
            <a:xfrm flipH="1" flipV="1">
              <a:off x="5781709" y="2922968"/>
              <a:ext cx="161892" cy="315533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341F882-C293-44B8-B334-FC0355000988}"/>
              </a:ext>
            </a:extLst>
          </p:cNvPr>
          <p:cNvSpPr txBox="1"/>
          <p:nvPr/>
        </p:nvSpPr>
        <p:spPr>
          <a:xfrm>
            <a:off x="6202113" y="2896698"/>
            <a:ext cx="596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137,1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60DB8AB-ADCF-4954-A135-757BEA7880A5}"/>
              </a:ext>
            </a:extLst>
          </p:cNvPr>
          <p:cNvSpPr txBox="1"/>
          <p:nvPr/>
        </p:nvSpPr>
        <p:spPr>
          <a:xfrm>
            <a:off x="7337493" y="3429000"/>
            <a:ext cx="596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105,1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6CF7FC4-FAB0-4817-9613-E7457E02EE63}"/>
              </a:ext>
            </a:extLst>
          </p:cNvPr>
          <p:cNvSpPr txBox="1"/>
          <p:nvPr/>
        </p:nvSpPr>
        <p:spPr>
          <a:xfrm>
            <a:off x="8766897" y="3703663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89,2</a:t>
            </a:r>
            <a:endParaRPr lang="it-IT" sz="1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847D27CF-8113-449F-9EFA-34014E143305}"/>
              </a:ext>
            </a:extLst>
          </p:cNvPr>
          <p:cNvCxnSpPr>
            <a:cxnSpLocks/>
          </p:cNvCxnSpPr>
          <p:nvPr/>
        </p:nvCxnSpPr>
        <p:spPr>
          <a:xfrm flipH="1">
            <a:off x="6374813" y="3785546"/>
            <a:ext cx="549600" cy="23862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66E53BE-3B94-4FC6-B75A-4EBB3C251D1F}"/>
              </a:ext>
            </a:extLst>
          </p:cNvPr>
          <p:cNvSpPr txBox="1"/>
          <p:nvPr/>
        </p:nvSpPr>
        <p:spPr>
          <a:xfrm>
            <a:off x="5138343" y="3946018"/>
            <a:ext cx="218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>
                    <a:lumMod val="50000"/>
                  </a:schemeClr>
                </a:solidFill>
              </a:rPr>
              <a:t>Prima di partire</a:t>
            </a: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EB521B6A-E2B4-4D37-ABA3-E0B6C93B29AA}"/>
              </a:ext>
            </a:extLst>
          </p:cNvPr>
          <p:cNvCxnSpPr>
            <a:cxnSpLocks/>
          </p:cNvCxnSpPr>
          <p:nvPr/>
        </p:nvCxnSpPr>
        <p:spPr>
          <a:xfrm flipV="1">
            <a:off x="6821174" y="1955606"/>
            <a:ext cx="585108" cy="242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31BB620-0F97-42A1-8A60-C904193BA12D}"/>
              </a:ext>
            </a:extLst>
          </p:cNvPr>
          <p:cNvSpPr txBox="1"/>
          <p:nvPr/>
        </p:nvSpPr>
        <p:spPr>
          <a:xfrm>
            <a:off x="7406282" y="1614955"/>
            <a:ext cx="2743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Al rientro dalle ferie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FEC428C-1020-4D46-8634-2DF2534F6A03}"/>
              </a:ext>
            </a:extLst>
          </p:cNvPr>
          <p:cNvSpPr txBox="1"/>
          <p:nvPr/>
        </p:nvSpPr>
        <p:spPr>
          <a:xfrm>
            <a:off x="6034922" y="1203405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217,8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4° trim. 2026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0F8BA03-D97C-4513-8BE9-1D288628565B}"/>
              </a:ext>
            </a:extLst>
          </p:cNvPr>
          <p:cNvSpPr txBox="1"/>
          <p:nvPr/>
        </p:nvSpPr>
        <p:spPr>
          <a:xfrm>
            <a:off x="7075792" y="2332413"/>
            <a:ext cx="1001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154,0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stima 2027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6A752A6-33D3-45F5-AEFD-85EF158E9EBE}"/>
              </a:ext>
            </a:extLst>
          </p:cNvPr>
          <p:cNvSpPr txBox="1"/>
          <p:nvPr/>
        </p:nvSpPr>
        <p:spPr>
          <a:xfrm>
            <a:off x="8607412" y="3149519"/>
            <a:ext cx="1001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108,3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stima 2028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ED51D9E-7E7A-4C9D-9AF8-462A58846C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9139"/>
          <a:stretch/>
        </p:blipFill>
        <p:spPr>
          <a:xfrm>
            <a:off x="1080000" y="1080000"/>
            <a:ext cx="9943438" cy="3825421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F2B09FD-4FFA-4B3A-8E71-6011BFBB80A9}"/>
              </a:ext>
            </a:extLst>
          </p:cNvPr>
          <p:cNvSpPr txBox="1"/>
          <p:nvPr/>
        </p:nvSpPr>
        <p:spPr>
          <a:xfrm>
            <a:off x="6063497" y="1231980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217,8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4° trim. 2026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84F11E4-5B08-49CD-9FBC-4E14388E5E5B}"/>
              </a:ext>
            </a:extLst>
          </p:cNvPr>
          <p:cNvSpPr txBox="1"/>
          <p:nvPr/>
        </p:nvSpPr>
        <p:spPr>
          <a:xfrm>
            <a:off x="7104367" y="2360988"/>
            <a:ext cx="1001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154,0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stima 2027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16F3B756-2CD2-49B3-A784-9F7184E70030}"/>
              </a:ext>
            </a:extLst>
          </p:cNvPr>
          <p:cNvSpPr txBox="1"/>
          <p:nvPr/>
        </p:nvSpPr>
        <p:spPr>
          <a:xfrm>
            <a:off x="8635987" y="3178094"/>
            <a:ext cx="1001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108,3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stima 2028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C93B325-6B7E-49D3-A41B-9FD7C8731E2F}"/>
              </a:ext>
            </a:extLst>
          </p:cNvPr>
          <p:cNvSpPr txBox="1"/>
          <p:nvPr/>
        </p:nvSpPr>
        <p:spPr>
          <a:xfrm>
            <a:off x="5273939" y="3561736"/>
            <a:ext cx="307657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Il valore dell'energia cambia in funzione del tempo di consegna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E94F7E35-FD4E-42ED-A814-B31527E21D3C}"/>
              </a:ext>
            </a:extLst>
          </p:cNvPr>
          <p:cNvCxnSpPr/>
          <p:nvPr/>
        </p:nvCxnSpPr>
        <p:spPr>
          <a:xfrm>
            <a:off x="7211568" y="1614955"/>
            <a:ext cx="2589657" cy="1465779"/>
          </a:xfrm>
          <a:prstGeom prst="straightConnector1">
            <a:avLst/>
          </a:prstGeom>
          <a:ln w="76200">
            <a:solidFill>
              <a:srgbClr val="FF0000">
                <a:alpha val="30000"/>
              </a:srgb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48A4B79-C809-421B-A429-34752C8F3660}"/>
              </a:ext>
            </a:extLst>
          </p:cNvPr>
          <p:cNvSpPr txBox="1"/>
          <p:nvPr/>
        </p:nvSpPr>
        <p:spPr>
          <a:xfrm>
            <a:off x="7667480" y="1486591"/>
            <a:ext cx="1771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backwardation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DAF99EC-BC66-40C0-9409-DC3B0318D1EE}"/>
              </a:ext>
            </a:extLst>
          </p:cNvPr>
          <p:cNvSpPr txBox="1"/>
          <p:nvPr/>
        </p:nvSpPr>
        <p:spPr>
          <a:xfrm>
            <a:off x="9306500" y="1524226"/>
            <a:ext cx="2627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(Tipico delle situazioni di scarsità)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0012D60E-CDF9-4212-BEAA-C64734EDC473}"/>
              </a:ext>
            </a:extLst>
          </p:cNvPr>
          <p:cNvSpPr/>
          <p:nvPr/>
        </p:nvSpPr>
        <p:spPr>
          <a:xfrm>
            <a:off x="2779664" y="189528"/>
            <a:ext cx="8889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Come cambiano le previsioni sulla spesa energetica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3BA56030-BD4B-4650-A70A-F7263E1E88AE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4C1D3538-D558-44E4-BE35-3DEAEB44A1A7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D279C286-B166-4164-A01D-287036024B7F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6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C5F398C-F5D9-4CC4-8709-46D36917A103}"/>
              </a:ext>
            </a:extLst>
          </p:cNvPr>
          <p:cNvSpPr txBox="1"/>
          <p:nvPr/>
        </p:nvSpPr>
        <p:spPr>
          <a:xfrm>
            <a:off x="1347424" y="1859819"/>
            <a:ext cx="96993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/>
              <a:t>Cosa facciamo nei periodi di crisi energetica?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5EE464-D98F-4FDC-8AE2-715E76107C48}"/>
              </a:ext>
            </a:extLst>
          </p:cNvPr>
          <p:cNvSpPr txBox="1"/>
          <p:nvPr/>
        </p:nvSpPr>
        <p:spPr>
          <a:xfrm>
            <a:off x="3409950" y="3410387"/>
            <a:ext cx="4938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Cerchiamo il prezzo fisso!</a:t>
            </a:r>
          </a:p>
        </p:txBody>
      </p:sp>
    </p:spTree>
    <p:extLst>
      <p:ext uri="{BB962C8B-B14F-4D97-AF65-F5344CB8AC3E}">
        <p14:creationId xmlns:p14="http://schemas.microsoft.com/office/powerpoint/2010/main" val="18298330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CEE278A5-A96F-4176-A6D2-B25CFF63453E}"/>
              </a:ext>
            </a:extLst>
          </p:cNvPr>
          <p:cNvSpPr/>
          <p:nvPr/>
        </p:nvSpPr>
        <p:spPr>
          <a:xfrm>
            <a:off x="2617739" y="189528"/>
            <a:ext cx="50210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Come valutare il prezzo fisso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AF5383F1-ADEA-4B9E-96CD-E836F2C8B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143" y="1080000"/>
            <a:ext cx="1274756" cy="102825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6D8DB93-3A79-41CC-97BB-620597F02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" y="1252374"/>
            <a:ext cx="2691810" cy="6948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B40B471-E32D-4C5D-A1EE-E50FC25AC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95" y="2544885"/>
            <a:ext cx="2659967" cy="694849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04670828-FF0F-43C7-AF83-3625BAA733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479" y="2584498"/>
            <a:ext cx="1345675" cy="1007457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4D6017EC-1EC3-4521-8ED6-1CD6DEE21F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033" y="4357657"/>
            <a:ext cx="2735446" cy="91181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C8BD9679-C369-4406-9B3C-039BE647B4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3143" y="4184526"/>
            <a:ext cx="1551366" cy="111029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4DDF138-DA96-4967-86BB-33E174E9FCE5}"/>
              </a:ext>
            </a:extLst>
          </p:cNvPr>
          <p:cNvSpPr txBox="1"/>
          <p:nvPr/>
        </p:nvSpPr>
        <p:spPr>
          <a:xfrm>
            <a:off x="4686300" y="1504950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12 mesi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3056661-1113-4426-A82F-633CECAF4736}"/>
              </a:ext>
            </a:extLst>
          </p:cNvPr>
          <p:cNvSpPr txBox="1"/>
          <p:nvPr/>
        </p:nvSpPr>
        <p:spPr>
          <a:xfrm>
            <a:off x="4686300" y="2780167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24 mesi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49A86C8-52A6-4C7C-AAC5-CDC7242B30A7}"/>
              </a:ext>
            </a:extLst>
          </p:cNvPr>
          <p:cNvSpPr txBox="1"/>
          <p:nvPr/>
        </p:nvSpPr>
        <p:spPr>
          <a:xfrm>
            <a:off x="4696542" y="4457246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36 mesi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71D2FAA-73C7-4949-B408-115E6E3F4107}"/>
              </a:ext>
            </a:extLst>
          </p:cNvPr>
          <p:cNvSpPr txBox="1"/>
          <p:nvPr/>
        </p:nvSpPr>
        <p:spPr>
          <a:xfrm>
            <a:off x="7202780" y="1504950"/>
            <a:ext cx="3122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/>
              <a:t>Quale scelgo?</a:t>
            </a: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922A83B2-3FBC-4B30-8C17-D5B2AC0022B8}"/>
              </a:ext>
            </a:extLst>
          </p:cNvPr>
          <p:cNvSpPr/>
          <p:nvPr/>
        </p:nvSpPr>
        <p:spPr>
          <a:xfrm>
            <a:off x="2902193" y="4238585"/>
            <a:ext cx="1532316" cy="310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9A51C335-D617-46FA-A4BD-81278222D431}"/>
              </a:ext>
            </a:extLst>
          </p:cNvPr>
          <p:cNvSpPr/>
          <p:nvPr/>
        </p:nvSpPr>
        <p:spPr>
          <a:xfrm>
            <a:off x="2701062" y="2874479"/>
            <a:ext cx="1532316" cy="310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4A7CE5A8-DBE4-45C2-8009-B7A65AF833A7}"/>
              </a:ext>
            </a:extLst>
          </p:cNvPr>
          <p:cNvSpPr/>
          <p:nvPr/>
        </p:nvSpPr>
        <p:spPr>
          <a:xfrm>
            <a:off x="2692320" y="1395132"/>
            <a:ext cx="1532316" cy="310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BE4F881-DA15-465C-B403-F794CCE5AD30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EC6B8B3-54B0-4190-B2E8-63D77CCE8422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1A66A46-9904-4040-AE74-E392A14C9FBC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8DB84FC-A5F5-40B3-ACF8-30B375008EDC}"/>
              </a:ext>
            </a:extLst>
          </p:cNvPr>
          <p:cNvSpPr/>
          <p:nvPr/>
        </p:nvSpPr>
        <p:spPr>
          <a:xfrm>
            <a:off x="6486525" y="2717146"/>
            <a:ext cx="4887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rgbClr val="F39314"/>
                </a:solidFill>
              </a:rPr>
              <a:t>SONDAGGIO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ADAC1EB3-20B7-4130-87A8-E4D2394A1424}"/>
              </a:ext>
            </a:extLst>
          </p:cNvPr>
          <p:cNvSpPr/>
          <p:nvPr/>
        </p:nvSpPr>
        <p:spPr>
          <a:xfrm>
            <a:off x="6290197" y="3764749"/>
            <a:ext cx="55808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F39314"/>
                </a:solidFill>
              </a:rPr>
              <a:t>Dovendo scegliere oggi solo sulla base di questi prezzi, quale contratto sceglieresti?</a:t>
            </a:r>
          </a:p>
        </p:txBody>
      </p:sp>
    </p:spTree>
    <p:extLst>
      <p:ext uri="{BB962C8B-B14F-4D97-AF65-F5344CB8AC3E}">
        <p14:creationId xmlns:p14="http://schemas.microsoft.com/office/powerpoint/2010/main" val="22271561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4" grpId="0"/>
      <p:bldP spid="27" grpId="0" animBg="1"/>
      <p:bldP spid="30" grpId="0" animBg="1"/>
      <p:bldP spid="32" grpId="0" animBg="1"/>
      <p:bldP spid="26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F5383F1-ADEA-4B9E-96CD-E836F2C8B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143" y="1080000"/>
            <a:ext cx="1274756" cy="102825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6D8DB93-3A79-41CC-97BB-620597F02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" y="1252374"/>
            <a:ext cx="2691810" cy="6948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B40B471-E32D-4C5D-A1EE-E50FC25AC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95" y="2544885"/>
            <a:ext cx="2659967" cy="694849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04670828-FF0F-43C7-AF83-3625BAA733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479" y="2584498"/>
            <a:ext cx="1345675" cy="1007457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4D6017EC-1EC3-4521-8ED6-1CD6DEE21F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033" y="4357657"/>
            <a:ext cx="2735446" cy="91181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C8BD9679-C369-4406-9B3C-039BE647B4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3143" y="4184526"/>
            <a:ext cx="1551366" cy="1110291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BA5F7C99-A9D7-4DBE-8BD3-DBD5D1928EB9}"/>
              </a:ext>
            </a:extLst>
          </p:cNvPr>
          <p:cNvGrpSpPr/>
          <p:nvPr/>
        </p:nvGrpSpPr>
        <p:grpSpPr>
          <a:xfrm>
            <a:off x="5042400" y="1080000"/>
            <a:ext cx="5981037" cy="4131118"/>
            <a:chOff x="5042400" y="1080000"/>
            <a:chExt cx="5981037" cy="4131118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5ED51D9E-7E7A-4C9D-9AF8-462A58846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1512" b="39139"/>
            <a:stretch/>
          </p:blipFill>
          <p:spPr>
            <a:xfrm>
              <a:off x="6202112" y="1080000"/>
              <a:ext cx="4821325" cy="3825421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6DB886DF-66D1-459C-9B2D-9B560C3723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47224" t="81385" b="13752"/>
            <a:stretch/>
          </p:blipFill>
          <p:spPr>
            <a:xfrm>
              <a:off x="5772150" y="4905421"/>
              <a:ext cx="5250992" cy="305697"/>
            </a:xfrm>
            <a:prstGeom prst="rect">
              <a:avLst/>
            </a:prstGeom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D8690B47-DB54-4308-B087-D1C6E8F00B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r="89093" b="39199"/>
            <a:stretch/>
          </p:blipFill>
          <p:spPr>
            <a:xfrm>
              <a:off x="5042400" y="1080000"/>
              <a:ext cx="1084554" cy="3821686"/>
            </a:xfrm>
            <a:prstGeom prst="rect">
              <a:avLst/>
            </a:prstGeom>
          </p:spPr>
        </p:pic>
      </p:grpSp>
      <p:sp>
        <p:nvSpPr>
          <p:cNvPr id="44" name="Figura a mano libera: forma 43">
            <a:extLst>
              <a:ext uri="{FF2B5EF4-FFF2-40B4-BE49-F238E27FC236}">
                <a16:creationId xmlns:a16="http://schemas.microsoft.com/office/drawing/2014/main" id="{DF115BB8-E516-4DD2-BA57-178D19235EDB}"/>
              </a:ext>
            </a:extLst>
          </p:cNvPr>
          <p:cNvSpPr/>
          <p:nvPr/>
        </p:nvSpPr>
        <p:spPr>
          <a:xfrm>
            <a:off x="6572250" y="1724025"/>
            <a:ext cx="228600" cy="723900"/>
          </a:xfrm>
          <a:custGeom>
            <a:avLst/>
            <a:gdLst>
              <a:gd name="connsiteX0" fmla="*/ 9525 w 228600"/>
              <a:gd name="connsiteY0" fmla="*/ 714375 h 723900"/>
              <a:gd name="connsiteX1" fmla="*/ 0 w 228600"/>
              <a:gd name="connsiteY1" fmla="*/ 0 h 723900"/>
              <a:gd name="connsiteX2" fmla="*/ 123825 w 228600"/>
              <a:gd name="connsiteY2" fmla="*/ 9525 h 723900"/>
              <a:gd name="connsiteX3" fmla="*/ 228600 w 228600"/>
              <a:gd name="connsiteY3" fmla="*/ 723900 h 723900"/>
              <a:gd name="connsiteX4" fmla="*/ 9525 w 228600"/>
              <a:gd name="connsiteY4" fmla="*/ 714375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" h="723900">
                <a:moveTo>
                  <a:pt x="9525" y="714375"/>
                </a:moveTo>
                <a:lnTo>
                  <a:pt x="0" y="0"/>
                </a:lnTo>
                <a:lnTo>
                  <a:pt x="123825" y="9525"/>
                </a:lnTo>
                <a:lnTo>
                  <a:pt x="228600" y="723900"/>
                </a:lnTo>
                <a:lnTo>
                  <a:pt x="9525" y="714375"/>
                </a:lnTo>
                <a:close/>
              </a:path>
            </a:pathLst>
          </a:custGeom>
          <a:solidFill>
            <a:srgbClr val="92D050">
              <a:alpha val="20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Figura a mano libera: forma 44">
            <a:extLst>
              <a:ext uri="{FF2B5EF4-FFF2-40B4-BE49-F238E27FC236}">
                <a16:creationId xmlns:a16="http://schemas.microsoft.com/office/drawing/2014/main" id="{066CD55D-D4AD-461A-8981-FED59652E634}"/>
              </a:ext>
            </a:extLst>
          </p:cNvPr>
          <p:cNvSpPr/>
          <p:nvPr/>
        </p:nvSpPr>
        <p:spPr>
          <a:xfrm>
            <a:off x="6810375" y="2438400"/>
            <a:ext cx="1104900" cy="447675"/>
          </a:xfrm>
          <a:custGeom>
            <a:avLst/>
            <a:gdLst>
              <a:gd name="connsiteX0" fmla="*/ 0 w 1104900"/>
              <a:gd name="connsiteY0" fmla="*/ 0 h 447675"/>
              <a:gd name="connsiteX1" fmla="*/ 47625 w 1104900"/>
              <a:gd name="connsiteY1" fmla="*/ 447675 h 447675"/>
              <a:gd name="connsiteX2" fmla="*/ 1095375 w 1104900"/>
              <a:gd name="connsiteY2" fmla="*/ 419100 h 447675"/>
              <a:gd name="connsiteX3" fmla="*/ 1104900 w 1104900"/>
              <a:gd name="connsiteY3" fmla="*/ 0 h 447675"/>
              <a:gd name="connsiteX4" fmla="*/ 0 w 1104900"/>
              <a:gd name="connsiteY4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900" h="447675">
                <a:moveTo>
                  <a:pt x="0" y="0"/>
                </a:moveTo>
                <a:lnTo>
                  <a:pt x="47625" y="447675"/>
                </a:lnTo>
                <a:lnTo>
                  <a:pt x="1095375" y="419100"/>
                </a:lnTo>
                <a:lnTo>
                  <a:pt x="11049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22C49F60-53C3-4D1B-89C7-8C2F837E43C9}"/>
              </a:ext>
            </a:extLst>
          </p:cNvPr>
          <p:cNvCxnSpPr>
            <a:cxnSpLocks/>
          </p:cNvCxnSpPr>
          <p:nvPr/>
        </p:nvCxnSpPr>
        <p:spPr>
          <a:xfrm>
            <a:off x="6566442" y="2438400"/>
            <a:ext cx="136768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ED6CF955-312C-44A5-92C8-34766A135E50}"/>
              </a:ext>
            </a:extLst>
          </p:cNvPr>
          <p:cNvSpPr txBox="1"/>
          <p:nvPr/>
        </p:nvSpPr>
        <p:spPr>
          <a:xfrm>
            <a:off x="6838950" y="2124075"/>
            <a:ext cx="2029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accent4"/>
                </a:solidFill>
              </a:rPr>
              <a:t>177 €/MWh  per 12 mesi</a:t>
            </a:r>
          </a:p>
        </p:txBody>
      </p:sp>
      <p:sp>
        <p:nvSpPr>
          <p:cNvPr id="47" name="Freccia a destra 46">
            <a:extLst>
              <a:ext uri="{FF2B5EF4-FFF2-40B4-BE49-F238E27FC236}">
                <a16:creationId xmlns:a16="http://schemas.microsoft.com/office/drawing/2014/main" id="{1F28A38D-9519-4670-A2C6-6A3265E3E4A7}"/>
              </a:ext>
            </a:extLst>
          </p:cNvPr>
          <p:cNvSpPr/>
          <p:nvPr/>
        </p:nvSpPr>
        <p:spPr>
          <a:xfrm>
            <a:off x="4340030" y="1632898"/>
            <a:ext cx="699466" cy="314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4F936955-2A40-4992-93C6-3E1A08A4B776}"/>
              </a:ext>
            </a:extLst>
          </p:cNvPr>
          <p:cNvSpPr txBox="1"/>
          <p:nvPr/>
        </p:nvSpPr>
        <p:spPr>
          <a:xfrm>
            <a:off x="7151304" y="1148736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12 mesi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7B4883A-4C2B-4D8F-9649-D8D21D16AB7E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C1310CF-770A-4E39-88D1-9C16BA5B77AD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7121A13-058E-460E-829C-9CB0356C2DF9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7878C164-A1BC-4FE2-AFED-86D473CE0995}"/>
              </a:ext>
            </a:extLst>
          </p:cNvPr>
          <p:cNvSpPr/>
          <p:nvPr/>
        </p:nvSpPr>
        <p:spPr>
          <a:xfrm>
            <a:off x="2617739" y="189528"/>
            <a:ext cx="50210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Come valutare il prezzo fisso</a:t>
            </a:r>
          </a:p>
        </p:txBody>
      </p:sp>
    </p:spTree>
    <p:extLst>
      <p:ext uri="{BB962C8B-B14F-4D97-AF65-F5344CB8AC3E}">
        <p14:creationId xmlns:p14="http://schemas.microsoft.com/office/powerpoint/2010/main" val="1192257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o 23">
            <a:extLst>
              <a:ext uri="{FF2B5EF4-FFF2-40B4-BE49-F238E27FC236}">
                <a16:creationId xmlns:a16="http://schemas.microsoft.com/office/drawing/2014/main" id="{0A6F458A-C761-4C51-BD74-11F71C362A59}"/>
              </a:ext>
            </a:extLst>
          </p:cNvPr>
          <p:cNvGrpSpPr/>
          <p:nvPr/>
        </p:nvGrpSpPr>
        <p:grpSpPr>
          <a:xfrm>
            <a:off x="5042400" y="1080000"/>
            <a:ext cx="5981037" cy="4131118"/>
            <a:chOff x="5042400" y="1080000"/>
            <a:chExt cx="5981037" cy="4131118"/>
          </a:xfrm>
        </p:grpSpPr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7015AF69-4B42-46D1-9DB6-05958F36B8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512" b="39139"/>
            <a:stretch/>
          </p:blipFill>
          <p:spPr>
            <a:xfrm>
              <a:off x="6202112" y="1080000"/>
              <a:ext cx="4821325" cy="3825421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116ADCC2-E6BE-4F1D-ACD6-6C052E60D1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7224" t="81385" b="13752"/>
            <a:stretch/>
          </p:blipFill>
          <p:spPr>
            <a:xfrm>
              <a:off x="5772150" y="4905421"/>
              <a:ext cx="5250992" cy="305697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B59AA696-B93C-4B32-8983-2C5DDA9CC5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89093" b="39199"/>
            <a:stretch/>
          </p:blipFill>
          <p:spPr>
            <a:xfrm>
              <a:off x="5042400" y="1080000"/>
              <a:ext cx="1084554" cy="3821686"/>
            </a:xfrm>
            <a:prstGeom prst="rect">
              <a:avLst/>
            </a:prstGeom>
          </p:spPr>
        </p:pic>
      </p:grpSp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F5383F1-ADEA-4B9E-96CD-E836F2C8BB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3143" y="1080000"/>
            <a:ext cx="1274756" cy="102825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6D8DB93-3A79-41CC-97BB-620597F02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66" y="1252374"/>
            <a:ext cx="2691810" cy="6948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B40B471-E32D-4C5D-A1EE-E50FC25ACA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95" y="2544885"/>
            <a:ext cx="2659967" cy="694849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04670828-FF0F-43C7-AF83-3625BAA733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0479" y="2584498"/>
            <a:ext cx="1345675" cy="1007457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4D6017EC-1EC3-4521-8ED6-1CD6DEE21F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033" y="4357657"/>
            <a:ext cx="2735446" cy="91181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C8BD9679-C369-4406-9B3C-039BE647B4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3143" y="4184526"/>
            <a:ext cx="1551366" cy="1110291"/>
          </a:xfrm>
          <a:prstGeom prst="rect">
            <a:avLst/>
          </a:prstGeom>
        </p:spPr>
      </p:pic>
      <p:sp>
        <p:nvSpPr>
          <p:cNvPr id="2" name="Figura a mano libera: forma 1">
            <a:extLst>
              <a:ext uri="{FF2B5EF4-FFF2-40B4-BE49-F238E27FC236}">
                <a16:creationId xmlns:a16="http://schemas.microsoft.com/office/drawing/2014/main" id="{6D3B37A1-E501-4FAD-B97D-B02F701218D6}"/>
              </a:ext>
            </a:extLst>
          </p:cNvPr>
          <p:cNvSpPr/>
          <p:nvPr/>
        </p:nvSpPr>
        <p:spPr>
          <a:xfrm>
            <a:off x="6543675" y="1733550"/>
            <a:ext cx="266700" cy="895350"/>
          </a:xfrm>
          <a:custGeom>
            <a:avLst/>
            <a:gdLst>
              <a:gd name="connsiteX0" fmla="*/ 28575 w 266700"/>
              <a:gd name="connsiteY0" fmla="*/ 885825 h 895350"/>
              <a:gd name="connsiteX1" fmla="*/ 0 w 266700"/>
              <a:gd name="connsiteY1" fmla="*/ 0 h 895350"/>
              <a:gd name="connsiteX2" fmla="*/ 161925 w 266700"/>
              <a:gd name="connsiteY2" fmla="*/ 19050 h 895350"/>
              <a:gd name="connsiteX3" fmla="*/ 266700 w 266700"/>
              <a:gd name="connsiteY3" fmla="*/ 885825 h 895350"/>
              <a:gd name="connsiteX4" fmla="*/ 257175 w 266700"/>
              <a:gd name="connsiteY4" fmla="*/ 895350 h 895350"/>
              <a:gd name="connsiteX5" fmla="*/ 28575 w 266700"/>
              <a:gd name="connsiteY5" fmla="*/ 885825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00" h="895350">
                <a:moveTo>
                  <a:pt x="28575" y="885825"/>
                </a:moveTo>
                <a:lnTo>
                  <a:pt x="0" y="0"/>
                </a:lnTo>
                <a:lnTo>
                  <a:pt x="161925" y="19050"/>
                </a:lnTo>
                <a:lnTo>
                  <a:pt x="266700" y="885825"/>
                </a:lnTo>
                <a:lnTo>
                  <a:pt x="257175" y="895350"/>
                </a:lnTo>
                <a:lnTo>
                  <a:pt x="28575" y="885825"/>
                </a:lnTo>
                <a:close/>
              </a:path>
            </a:pathLst>
          </a:custGeom>
          <a:solidFill>
            <a:srgbClr val="92D050">
              <a:alpha val="20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F96FD751-1AC4-43C7-BFF2-DB54B4E7C64D}"/>
              </a:ext>
            </a:extLst>
          </p:cNvPr>
          <p:cNvSpPr/>
          <p:nvPr/>
        </p:nvSpPr>
        <p:spPr>
          <a:xfrm>
            <a:off x="6810375" y="2616174"/>
            <a:ext cx="2428875" cy="1076325"/>
          </a:xfrm>
          <a:custGeom>
            <a:avLst/>
            <a:gdLst>
              <a:gd name="connsiteX0" fmla="*/ 0 w 2428875"/>
              <a:gd name="connsiteY0" fmla="*/ 0 h 1076325"/>
              <a:gd name="connsiteX1" fmla="*/ 38100 w 2428875"/>
              <a:gd name="connsiteY1" fmla="*/ 247650 h 1076325"/>
              <a:gd name="connsiteX2" fmla="*/ 1381125 w 2428875"/>
              <a:gd name="connsiteY2" fmla="*/ 238125 h 1076325"/>
              <a:gd name="connsiteX3" fmla="*/ 1533525 w 2428875"/>
              <a:gd name="connsiteY3" fmla="*/ 1076325 h 1076325"/>
              <a:gd name="connsiteX4" fmla="*/ 2419350 w 2428875"/>
              <a:gd name="connsiteY4" fmla="*/ 1047750 h 1076325"/>
              <a:gd name="connsiteX5" fmla="*/ 2428875 w 2428875"/>
              <a:gd name="connsiteY5" fmla="*/ 9525 h 1076325"/>
              <a:gd name="connsiteX6" fmla="*/ 0 w 2428875"/>
              <a:gd name="connsiteY6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28875" h="1076325">
                <a:moveTo>
                  <a:pt x="0" y="0"/>
                </a:moveTo>
                <a:lnTo>
                  <a:pt x="38100" y="247650"/>
                </a:lnTo>
                <a:lnTo>
                  <a:pt x="1381125" y="238125"/>
                </a:lnTo>
                <a:lnTo>
                  <a:pt x="1533525" y="1076325"/>
                </a:lnTo>
                <a:lnTo>
                  <a:pt x="2419350" y="1047750"/>
                </a:lnTo>
                <a:lnTo>
                  <a:pt x="2428875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22C49F60-53C3-4D1B-89C7-8C2F837E43C9}"/>
              </a:ext>
            </a:extLst>
          </p:cNvPr>
          <p:cNvCxnSpPr>
            <a:cxnSpLocks/>
          </p:cNvCxnSpPr>
          <p:nvPr/>
        </p:nvCxnSpPr>
        <p:spPr>
          <a:xfrm>
            <a:off x="6566441" y="2628900"/>
            <a:ext cx="273600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32151C2-249B-41C8-B6D7-37E10D479B83}"/>
              </a:ext>
            </a:extLst>
          </p:cNvPr>
          <p:cNvSpPr txBox="1"/>
          <p:nvPr/>
        </p:nvSpPr>
        <p:spPr>
          <a:xfrm>
            <a:off x="6972300" y="2305050"/>
            <a:ext cx="2029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accent4"/>
                </a:solidFill>
              </a:rPr>
              <a:t>169 €/MWh  per 12 mesi</a:t>
            </a:r>
          </a:p>
        </p:txBody>
      </p:sp>
      <p:sp>
        <p:nvSpPr>
          <p:cNvPr id="26" name="Freccia a destra 25">
            <a:extLst>
              <a:ext uri="{FF2B5EF4-FFF2-40B4-BE49-F238E27FC236}">
                <a16:creationId xmlns:a16="http://schemas.microsoft.com/office/drawing/2014/main" id="{FA633AB7-DED2-40A5-8CFA-060F4FECCC4C}"/>
              </a:ext>
            </a:extLst>
          </p:cNvPr>
          <p:cNvSpPr/>
          <p:nvPr/>
        </p:nvSpPr>
        <p:spPr>
          <a:xfrm>
            <a:off x="4356383" y="2584498"/>
            <a:ext cx="699466" cy="314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9DE9B00-FE74-4075-9251-1590958E1660}"/>
              </a:ext>
            </a:extLst>
          </p:cNvPr>
          <p:cNvSpPr txBox="1"/>
          <p:nvPr/>
        </p:nvSpPr>
        <p:spPr>
          <a:xfrm>
            <a:off x="7151304" y="1148736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24 mesi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75F1CF21-2A7A-485A-AD58-EB9F94B231F6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F70FF646-1467-49AF-9469-61E4F6EE8BA0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6FA52F1-D2E0-4485-8662-FEAB72869B9A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21914CAF-6F79-48F6-92CF-AA9B62EC2BB5}"/>
              </a:ext>
            </a:extLst>
          </p:cNvPr>
          <p:cNvSpPr/>
          <p:nvPr/>
        </p:nvSpPr>
        <p:spPr>
          <a:xfrm>
            <a:off x="2617739" y="189528"/>
            <a:ext cx="50210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Come valutare il prezzo fisso</a:t>
            </a:r>
          </a:p>
        </p:txBody>
      </p:sp>
    </p:spTree>
    <p:extLst>
      <p:ext uri="{BB962C8B-B14F-4D97-AF65-F5344CB8AC3E}">
        <p14:creationId xmlns:p14="http://schemas.microsoft.com/office/powerpoint/2010/main" val="1226121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o 22">
            <a:extLst>
              <a:ext uri="{FF2B5EF4-FFF2-40B4-BE49-F238E27FC236}">
                <a16:creationId xmlns:a16="http://schemas.microsoft.com/office/drawing/2014/main" id="{824F722A-E8E5-4697-9BFD-3537C3964FE4}"/>
              </a:ext>
            </a:extLst>
          </p:cNvPr>
          <p:cNvGrpSpPr/>
          <p:nvPr/>
        </p:nvGrpSpPr>
        <p:grpSpPr>
          <a:xfrm>
            <a:off x="5042400" y="1080000"/>
            <a:ext cx="5981037" cy="4131118"/>
            <a:chOff x="5042400" y="1080000"/>
            <a:chExt cx="5981037" cy="4131118"/>
          </a:xfrm>
        </p:grpSpPr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A984EEDF-0540-4875-898D-886CB040A9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512" b="39139"/>
            <a:stretch/>
          </p:blipFill>
          <p:spPr>
            <a:xfrm>
              <a:off x="6202112" y="1080000"/>
              <a:ext cx="4821325" cy="3825421"/>
            </a:xfrm>
            <a:prstGeom prst="rect">
              <a:avLst/>
            </a:prstGeom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CE6E3EDC-71C6-4017-B182-7AC14A2CE9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7224" t="81385" b="13752"/>
            <a:stretch/>
          </p:blipFill>
          <p:spPr>
            <a:xfrm>
              <a:off x="5772150" y="4905421"/>
              <a:ext cx="5250992" cy="305697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74B80D80-7D7C-4CCB-A9EF-EAEF5FE3A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89093" b="39199"/>
            <a:stretch/>
          </p:blipFill>
          <p:spPr>
            <a:xfrm>
              <a:off x="5042400" y="1080000"/>
              <a:ext cx="1084554" cy="3821686"/>
            </a:xfrm>
            <a:prstGeom prst="rect">
              <a:avLst/>
            </a:prstGeom>
          </p:spPr>
        </p:pic>
      </p:grpSp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F5383F1-ADEA-4B9E-96CD-E836F2C8BB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3143" y="1080000"/>
            <a:ext cx="1274756" cy="102825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6D8DB93-3A79-41CC-97BB-620597F02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66" y="1252374"/>
            <a:ext cx="2691810" cy="6948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B40B471-E32D-4C5D-A1EE-E50FC25ACA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95" y="2544885"/>
            <a:ext cx="2659967" cy="694849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04670828-FF0F-43C7-AF83-3625BAA733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0479" y="2584498"/>
            <a:ext cx="1345675" cy="1007457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4D6017EC-1EC3-4521-8ED6-1CD6DEE21F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033" y="4357657"/>
            <a:ext cx="2735446" cy="91181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C8BD9679-C369-4406-9B3C-039BE647B4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3143" y="4184526"/>
            <a:ext cx="1551366" cy="1110291"/>
          </a:xfrm>
          <a:prstGeom prst="rect">
            <a:avLst/>
          </a:prstGeom>
        </p:spPr>
      </p:pic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B065F792-FACA-4D75-A690-E9CAA6AFF1C1}"/>
              </a:ext>
            </a:extLst>
          </p:cNvPr>
          <p:cNvSpPr/>
          <p:nvPr/>
        </p:nvSpPr>
        <p:spPr>
          <a:xfrm>
            <a:off x="6524625" y="1714500"/>
            <a:ext cx="304800" cy="981075"/>
          </a:xfrm>
          <a:custGeom>
            <a:avLst/>
            <a:gdLst>
              <a:gd name="connsiteX0" fmla="*/ 0 w 304800"/>
              <a:gd name="connsiteY0" fmla="*/ 962025 h 981075"/>
              <a:gd name="connsiteX1" fmla="*/ 19050 w 304800"/>
              <a:gd name="connsiteY1" fmla="*/ 0 h 981075"/>
              <a:gd name="connsiteX2" fmla="*/ 171450 w 304800"/>
              <a:gd name="connsiteY2" fmla="*/ 19050 h 981075"/>
              <a:gd name="connsiteX3" fmla="*/ 200025 w 304800"/>
              <a:gd name="connsiteY3" fmla="*/ 47625 h 981075"/>
              <a:gd name="connsiteX4" fmla="*/ 304800 w 304800"/>
              <a:gd name="connsiteY4" fmla="*/ 981075 h 981075"/>
              <a:gd name="connsiteX5" fmla="*/ 0 w 304800"/>
              <a:gd name="connsiteY5" fmla="*/ 962025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00" h="981075">
                <a:moveTo>
                  <a:pt x="0" y="962025"/>
                </a:moveTo>
                <a:lnTo>
                  <a:pt x="19050" y="0"/>
                </a:lnTo>
                <a:lnTo>
                  <a:pt x="171450" y="19050"/>
                </a:lnTo>
                <a:lnTo>
                  <a:pt x="200025" y="47625"/>
                </a:lnTo>
                <a:lnTo>
                  <a:pt x="304800" y="981075"/>
                </a:lnTo>
                <a:lnTo>
                  <a:pt x="0" y="962025"/>
                </a:lnTo>
                <a:close/>
              </a:path>
            </a:pathLst>
          </a:custGeom>
          <a:solidFill>
            <a:srgbClr val="92D050">
              <a:alpha val="20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58FB8117-3480-48E4-9194-ACBE5BA62460}"/>
              </a:ext>
            </a:extLst>
          </p:cNvPr>
          <p:cNvSpPr/>
          <p:nvPr/>
        </p:nvSpPr>
        <p:spPr>
          <a:xfrm>
            <a:off x="6829425" y="2686050"/>
            <a:ext cx="3800475" cy="1143000"/>
          </a:xfrm>
          <a:custGeom>
            <a:avLst/>
            <a:gdLst>
              <a:gd name="connsiteX0" fmla="*/ 3790950 w 3800475"/>
              <a:gd name="connsiteY0" fmla="*/ 0 h 1143000"/>
              <a:gd name="connsiteX1" fmla="*/ 3800475 w 3800475"/>
              <a:gd name="connsiteY1" fmla="*/ 1143000 h 1143000"/>
              <a:gd name="connsiteX2" fmla="*/ 3000375 w 3800475"/>
              <a:gd name="connsiteY2" fmla="*/ 1133475 h 1143000"/>
              <a:gd name="connsiteX3" fmla="*/ 2962275 w 3800475"/>
              <a:gd name="connsiteY3" fmla="*/ 1009650 h 1143000"/>
              <a:gd name="connsiteX4" fmla="*/ 1600200 w 3800475"/>
              <a:gd name="connsiteY4" fmla="*/ 1019175 h 1143000"/>
              <a:gd name="connsiteX5" fmla="*/ 1562100 w 3800475"/>
              <a:gd name="connsiteY5" fmla="*/ 1028700 h 1143000"/>
              <a:gd name="connsiteX6" fmla="*/ 1409700 w 3800475"/>
              <a:gd name="connsiteY6" fmla="*/ 180975 h 1143000"/>
              <a:gd name="connsiteX7" fmla="*/ 76200 w 3800475"/>
              <a:gd name="connsiteY7" fmla="*/ 190500 h 1143000"/>
              <a:gd name="connsiteX8" fmla="*/ 0 w 3800475"/>
              <a:gd name="connsiteY8" fmla="*/ 0 h 1143000"/>
              <a:gd name="connsiteX9" fmla="*/ 9525 w 3800475"/>
              <a:gd name="connsiteY9" fmla="*/ 0 h 1143000"/>
              <a:gd name="connsiteX10" fmla="*/ 3790950 w 3800475"/>
              <a:gd name="connsiteY10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00475" h="1143000">
                <a:moveTo>
                  <a:pt x="3790950" y="0"/>
                </a:moveTo>
                <a:lnTo>
                  <a:pt x="3800475" y="1143000"/>
                </a:lnTo>
                <a:lnTo>
                  <a:pt x="3000375" y="1133475"/>
                </a:lnTo>
                <a:lnTo>
                  <a:pt x="2962275" y="1009650"/>
                </a:lnTo>
                <a:lnTo>
                  <a:pt x="1600200" y="1019175"/>
                </a:lnTo>
                <a:lnTo>
                  <a:pt x="1562100" y="1028700"/>
                </a:lnTo>
                <a:lnTo>
                  <a:pt x="1409700" y="180975"/>
                </a:lnTo>
                <a:lnTo>
                  <a:pt x="76200" y="190500"/>
                </a:lnTo>
                <a:lnTo>
                  <a:pt x="0" y="0"/>
                </a:lnTo>
                <a:lnTo>
                  <a:pt x="9525" y="0"/>
                </a:lnTo>
                <a:lnTo>
                  <a:pt x="3790950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22C49F60-53C3-4D1B-89C7-8C2F837E43C9}"/>
              </a:ext>
            </a:extLst>
          </p:cNvPr>
          <p:cNvCxnSpPr>
            <a:cxnSpLocks/>
          </p:cNvCxnSpPr>
          <p:nvPr/>
        </p:nvCxnSpPr>
        <p:spPr>
          <a:xfrm>
            <a:off x="6531825" y="2689273"/>
            <a:ext cx="410400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4CE6249-86F9-4225-9084-41DDDE7E5DAE}"/>
              </a:ext>
            </a:extLst>
          </p:cNvPr>
          <p:cNvSpPr txBox="1"/>
          <p:nvPr/>
        </p:nvSpPr>
        <p:spPr>
          <a:xfrm>
            <a:off x="6972300" y="2362200"/>
            <a:ext cx="2029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>
                <a:solidFill>
                  <a:schemeClr val="accent4"/>
                </a:solidFill>
              </a:rPr>
              <a:t>166 </a:t>
            </a:r>
            <a:r>
              <a:rPr lang="it-IT" sz="1400" b="1" dirty="0">
                <a:solidFill>
                  <a:schemeClr val="accent4"/>
                </a:solidFill>
              </a:rPr>
              <a:t>€/MWh  per 12 mesi</a:t>
            </a:r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C952B8D3-868A-4CB5-8010-29F57BC0761B}"/>
              </a:ext>
            </a:extLst>
          </p:cNvPr>
          <p:cNvSpPr/>
          <p:nvPr/>
        </p:nvSpPr>
        <p:spPr>
          <a:xfrm>
            <a:off x="4572351" y="4280848"/>
            <a:ext cx="699466" cy="314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2F77E09-7A3B-49B3-8574-A56603B36D10}"/>
              </a:ext>
            </a:extLst>
          </p:cNvPr>
          <p:cNvSpPr txBox="1"/>
          <p:nvPr/>
        </p:nvSpPr>
        <p:spPr>
          <a:xfrm>
            <a:off x="7151304" y="1148736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36 mesi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CAF7A6BC-D18F-47A9-BD61-F478CABD11C8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A9C9F715-1866-41B5-BC64-D1FF98BCBA5D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E7906E34-6BA2-46A1-9EA9-4949950106DB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1ACD04A-A0C7-4981-937B-81950704AA4C}"/>
              </a:ext>
            </a:extLst>
          </p:cNvPr>
          <p:cNvSpPr/>
          <p:nvPr/>
        </p:nvSpPr>
        <p:spPr>
          <a:xfrm>
            <a:off x="2617739" y="189528"/>
            <a:ext cx="50210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Come valutare il prezzo fisso</a:t>
            </a:r>
          </a:p>
        </p:txBody>
      </p:sp>
    </p:spTree>
    <p:extLst>
      <p:ext uri="{BB962C8B-B14F-4D97-AF65-F5344CB8AC3E}">
        <p14:creationId xmlns:p14="http://schemas.microsoft.com/office/powerpoint/2010/main" val="3363001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05D64902-1040-4D11-A1CA-CA35A3306C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553" r="40275" b="27353"/>
          <a:stretch/>
        </p:blipFill>
        <p:spPr>
          <a:xfrm>
            <a:off x="6340245" y="1876847"/>
            <a:ext cx="667088" cy="390418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1F6A78A-73E3-45F2-818A-04EF2F0552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590"/>
          <a:stretch/>
        </p:blipFill>
        <p:spPr>
          <a:xfrm>
            <a:off x="1453493" y="1876847"/>
            <a:ext cx="9285013" cy="3884740"/>
          </a:xfrm>
          <a:prstGeom prst="rect">
            <a:avLst/>
          </a:prstGeom>
        </p:spPr>
      </p:pic>
      <p:sp>
        <p:nvSpPr>
          <p:cNvPr id="27" name="Freccia a destra 26">
            <a:extLst>
              <a:ext uri="{FF2B5EF4-FFF2-40B4-BE49-F238E27FC236}">
                <a16:creationId xmlns:a16="http://schemas.microsoft.com/office/drawing/2014/main" id="{70E65468-1C9C-484B-8146-76305D0A62D6}"/>
              </a:ext>
            </a:extLst>
          </p:cNvPr>
          <p:cNvSpPr/>
          <p:nvPr/>
        </p:nvSpPr>
        <p:spPr>
          <a:xfrm rot="16200000">
            <a:off x="6091757" y="3846161"/>
            <a:ext cx="381986" cy="210968"/>
          </a:xfrm>
          <a:prstGeom prst="rightArrow">
            <a:avLst>
              <a:gd name="adj1" fmla="val 50000"/>
              <a:gd name="adj2" fmla="val 48850"/>
            </a:avLst>
          </a:prstGeom>
          <a:solidFill>
            <a:srgbClr val="FF0000">
              <a:alpha val="2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984FB25-3D05-4863-9AD9-562B79D9ADED}"/>
              </a:ext>
            </a:extLst>
          </p:cNvPr>
          <p:cNvSpPr txBox="1"/>
          <p:nvPr/>
        </p:nvSpPr>
        <p:spPr>
          <a:xfrm>
            <a:off x="4736473" y="1131752"/>
            <a:ext cx="1567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1° sem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</a:rPr>
              <a:t>275 </a:t>
            </a:r>
            <a:r>
              <a:rPr lang="it-IT" sz="1400" b="1" dirty="0">
                <a:solidFill>
                  <a:srgbClr val="FF0000"/>
                </a:solidFill>
              </a:rPr>
              <a:t>€/MWH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96C9C84B-7FCF-451F-9FE2-E05C61C154BA}"/>
              </a:ext>
            </a:extLst>
          </p:cNvPr>
          <p:cNvSpPr/>
          <p:nvPr/>
        </p:nvSpPr>
        <p:spPr>
          <a:xfrm>
            <a:off x="4983892" y="1962749"/>
            <a:ext cx="1195928" cy="32487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1C21935-84EF-4775-9521-4AD5E070DB23}"/>
              </a:ext>
            </a:extLst>
          </p:cNvPr>
          <p:cNvSpPr txBox="1"/>
          <p:nvPr/>
        </p:nvSpPr>
        <p:spPr>
          <a:xfrm>
            <a:off x="7633429" y="1688415"/>
            <a:ext cx="1054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+31%</a:t>
            </a:r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FEF04AD3-1517-4563-9BA8-746FFF861B0F}"/>
              </a:ext>
            </a:extLst>
          </p:cNvPr>
          <p:cNvSpPr/>
          <p:nvPr/>
        </p:nvSpPr>
        <p:spPr>
          <a:xfrm>
            <a:off x="6384071" y="1962749"/>
            <a:ext cx="1195928" cy="32487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50CD4FC-AE59-41D7-8839-32602B89F644}"/>
              </a:ext>
            </a:extLst>
          </p:cNvPr>
          <p:cNvSpPr txBox="1"/>
          <p:nvPr/>
        </p:nvSpPr>
        <p:spPr>
          <a:xfrm>
            <a:off x="6116777" y="1131752"/>
            <a:ext cx="1567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2° sem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</a:rPr>
              <a:t>360 </a:t>
            </a:r>
            <a:r>
              <a:rPr lang="it-IT" sz="1400" b="1" dirty="0">
                <a:solidFill>
                  <a:srgbClr val="FF0000"/>
                </a:solidFill>
              </a:rPr>
              <a:t>€/MWH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5B9F436-22D4-4311-896D-820CEFF0A049}"/>
              </a:ext>
            </a:extLst>
          </p:cNvPr>
          <p:cNvSpPr txBox="1"/>
          <p:nvPr/>
        </p:nvSpPr>
        <p:spPr>
          <a:xfrm>
            <a:off x="1975882" y="1473573"/>
            <a:ext cx="2407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Prezzi del 10 settembre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6C88337-3C4E-428A-8A8A-FDB524564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03" y="6182928"/>
            <a:ext cx="6963747" cy="628738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B5A08AA-DBE1-4C71-A80D-9A345424F618}"/>
              </a:ext>
            </a:extLst>
          </p:cNvPr>
          <p:cNvSpPr txBox="1"/>
          <p:nvPr/>
        </p:nvSpPr>
        <p:spPr>
          <a:xfrm>
            <a:off x="38784" y="5756062"/>
            <a:ext cx="105451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2400" b="1" dirty="0"/>
              <a:t>Ipotesi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DC48D66-8E56-486B-BAC5-3B7190E50B2E}"/>
              </a:ext>
            </a:extLst>
          </p:cNvPr>
          <p:cNvSpPr/>
          <p:nvPr/>
        </p:nvSpPr>
        <p:spPr>
          <a:xfrm>
            <a:off x="2779664" y="189528"/>
            <a:ext cx="76872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Quanto può aumentare la spesa energetica?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A70B07D-3DBE-4943-978F-0DF82C8312BF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275D803-C00F-40D7-BC67-43BC9609DE83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1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F5D2CF7-1A33-44B9-989A-F04797A71A0D}"/>
              </a:ext>
            </a:extLst>
          </p:cNvPr>
          <p:cNvSpPr/>
          <p:nvPr/>
        </p:nvSpPr>
        <p:spPr>
          <a:xfrm>
            <a:off x="444500" y="147250"/>
            <a:ext cx="1588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Torna la crisi energetica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4699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/>
      <p:bldP spid="34" grpId="0" animBg="1"/>
      <p:bldP spid="35" grpId="0"/>
      <p:bldP spid="36" grpId="0" animBg="1"/>
      <p:bldP spid="39" grpId="0"/>
      <p:bldP spid="41" grpId="0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verde, schermata, Carattere&#10;&#10;Descrizione generata automaticamente">
            <a:extLst>
              <a:ext uri="{FF2B5EF4-FFF2-40B4-BE49-F238E27FC236}">
                <a16:creationId xmlns:a16="http://schemas.microsoft.com/office/drawing/2014/main" id="{21C2EADF-88DE-A7D8-173D-E01974AB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92"/>
          <a:stretch/>
        </p:blipFill>
        <p:spPr>
          <a:xfrm>
            <a:off x="0" y="1251404"/>
            <a:ext cx="12218818" cy="56065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D80D9-955D-471D-98EE-69DBD63CE9C6}"/>
              </a:ext>
            </a:extLst>
          </p:cNvPr>
          <p:cNvSpPr txBox="1"/>
          <p:nvPr/>
        </p:nvSpPr>
        <p:spPr>
          <a:xfrm>
            <a:off x="3051965" y="184006"/>
            <a:ext cx="4041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>
                <a:solidFill>
                  <a:srgbClr val="7AA42E"/>
                </a:solidFill>
              </a:rPr>
              <a:t>SOMMARIO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DE60C82-7255-4078-8098-AE995254A307}"/>
              </a:ext>
            </a:extLst>
          </p:cNvPr>
          <p:cNvGrpSpPr/>
          <p:nvPr/>
        </p:nvGrpSpPr>
        <p:grpSpPr>
          <a:xfrm>
            <a:off x="685800" y="1584186"/>
            <a:ext cx="9540769" cy="584775"/>
            <a:chOff x="306854" y="1883441"/>
            <a:chExt cx="4655556" cy="584775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B123A76-3BD6-4234-A9E4-3EE0C40330B9}"/>
                </a:ext>
              </a:extLst>
            </p:cNvPr>
            <p:cNvSpPr/>
            <p:nvPr/>
          </p:nvSpPr>
          <p:spPr>
            <a:xfrm>
              <a:off x="731225" y="1883441"/>
              <a:ext cx="423118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Crisi energetica e impatto sul bilancio del Comune</a:t>
              </a: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4578E612-BEC2-49BC-AC72-CF9F87A0853D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/>
            </a:p>
          </p:txBody>
        </p:sp>
        <p:sp>
          <p:nvSpPr>
            <p:cNvPr id="15" name="Titolo 1">
              <a:extLst>
                <a:ext uri="{FF2B5EF4-FFF2-40B4-BE49-F238E27FC236}">
                  <a16:creationId xmlns:a16="http://schemas.microsoft.com/office/drawing/2014/main" id="{2DAB62B2-C9D1-44E4-858F-6520783AD90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145494C-6DB6-4BBD-A1A1-85CC4AE1B798}"/>
              </a:ext>
            </a:extLst>
          </p:cNvPr>
          <p:cNvGrpSpPr/>
          <p:nvPr/>
        </p:nvGrpSpPr>
        <p:grpSpPr>
          <a:xfrm>
            <a:off x="685800" y="2440471"/>
            <a:ext cx="5190410" cy="584775"/>
            <a:chOff x="306854" y="1883441"/>
            <a:chExt cx="2532735" cy="584775"/>
          </a:xfrm>
        </p:grpSpPr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4333170D-0187-4F52-BCD6-C489735ACE6F}"/>
                </a:ext>
              </a:extLst>
            </p:cNvPr>
            <p:cNvSpPr/>
            <p:nvPr/>
          </p:nvSpPr>
          <p:spPr>
            <a:xfrm>
              <a:off x="731225" y="1883441"/>
              <a:ext cx="21083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200" b="1" dirty="0">
                  <a:solidFill>
                    <a:schemeClr val="bg1"/>
                  </a:solidFill>
                </a:rPr>
                <a:t>Come leggere la bolletta</a:t>
              </a:r>
            </a:p>
          </p:txBody>
        </p:sp>
        <p:sp>
          <p:nvSpPr>
            <p:cNvPr id="18" name="Ovale 17">
              <a:extLst>
                <a:ext uri="{FF2B5EF4-FFF2-40B4-BE49-F238E27FC236}">
                  <a16:creationId xmlns:a16="http://schemas.microsoft.com/office/drawing/2014/main" id="{357B57CE-8774-4E23-9B00-1055C9E0E055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800"/>
            </a:p>
          </p:txBody>
        </p:sp>
        <p:sp>
          <p:nvSpPr>
            <p:cNvPr id="19" name="Titolo 1">
              <a:extLst>
                <a:ext uri="{FF2B5EF4-FFF2-40B4-BE49-F238E27FC236}">
                  <a16:creationId xmlns:a16="http://schemas.microsoft.com/office/drawing/2014/main" id="{1D808D7D-126C-4E91-9BF3-2AC3973159A0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7599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05D64902-1040-4D11-A1CA-CA35A3306C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553" r="40275" b="27353"/>
          <a:stretch/>
        </p:blipFill>
        <p:spPr>
          <a:xfrm>
            <a:off x="6340245" y="1876847"/>
            <a:ext cx="667088" cy="390418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1F6A78A-73E3-45F2-818A-04EF2F0552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590"/>
          <a:stretch/>
        </p:blipFill>
        <p:spPr>
          <a:xfrm>
            <a:off x="1453493" y="1876847"/>
            <a:ext cx="9285013" cy="3884740"/>
          </a:xfrm>
          <a:prstGeom prst="rect">
            <a:avLst/>
          </a:prstGeom>
        </p:spPr>
      </p:pic>
      <p:sp>
        <p:nvSpPr>
          <p:cNvPr id="27" name="Freccia a destra 26">
            <a:extLst>
              <a:ext uri="{FF2B5EF4-FFF2-40B4-BE49-F238E27FC236}">
                <a16:creationId xmlns:a16="http://schemas.microsoft.com/office/drawing/2014/main" id="{70E65468-1C9C-484B-8146-76305D0A62D6}"/>
              </a:ext>
            </a:extLst>
          </p:cNvPr>
          <p:cNvSpPr/>
          <p:nvPr/>
        </p:nvSpPr>
        <p:spPr>
          <a:xfrm rot="16200000">
            <a:off x="6091757" y="3846161"/>
            <a:ext cx="381986" cy="210968"/>
          </a:xfrm>
          <a:prstGeom prst="rightArrow">
            <a:avLst>
              <a:gd name="adj1" fmla="val 50000"/>
              <a:gd name="adj2" fmla="val 48850"/>
            </a:avLst>
          </a:prstGeom>
          <a:solidFill>
            <a:srgbClr val="FF0000">
              <a:alpha val="2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984FB25-3D05-4863-9AD9-562B79D9ADED}"/>
              </a:ext>
            </a:extLst>
          </p:cNvPr>
          <p:cNvSpPr txBox="1"/>
          <p:nvPr/>
        </p:nvSpPr>
        <p:spPr>
          <a:xfrm>
            <a:off x="4736473" y="1131752"/>
            <a:ext cx="1567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1° sem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</a:rPr>
              <a:t>275 </a:t>
            </a:r>
            <a:r>
              <a:rPr lang="it-IT" sz="1400" b="1" dirty="0">
                <a:solidFill>
                  <a:srgbClr val="FF0000"/>
                </a:solidFill>
              </a:rPr>
              <a:t>€/MWH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96C9C84B-7FCF-451F-9FE2-E05C61C154BA}"/>
              </a:ext>
            </a:extLst>
          </p:cNvPr>
          <p:cNvSpPr/>
          <p:nvPr/>
        </p:nvSpPr>
        <p:spPr>
          <a:xfrm>
            <a:off x="4983892" y="1962749"/>
            <a:ext cx="1195928" cy="32487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1C21935-84EF-4775-9521-4AD5E070DB23}"/>
              </a:ext>
            </a:extLst>
          </p:cNvPr>
          <p:cNvSpPr txBox="1"/>
          <p:nvPr/>
        </p:nvSpPr>
        <p:spPr>
          <a:xfrm>
            <a:off x="7633429" y="1688415"/>
            <a:ext cx="1054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+31%</a:t>
            </a:r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FEF04AD3-1517-4563-9BA8-746FFF861B0F}"/>
              </a:ext>
            </a:extLst>
          </p:cNvPr>
          <p:cNvSpPr/>
          <p:nvPr/>
        </p:nvSpPr>
        <p:spPr>
          <a:xfrm>
            <a:off x="6384071" y="1962749"/>
            <a:ext cx="1195928" cy="32487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50CD4FC-AE59-41D7-8839-32602B89F644}"/>
              </a:ext>
            </a:extLst>
          </p:cNvPr>
          <p:cNvSpPr txBox="1"/>
          <p:nvPr/>
        </p:nvSpPr>
        <p:spPr>
          <a:xfrm>
            <a:off x="6116777" y="1131752"/>
            <a:ext cx="1567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2° sem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</a:rPr>
              <a:t>360 </a:t>
            </a:r>
            <a:r>
              <a:rPr lang="it-IT" sz="1400" b="1" dirty="0">
                <a:solidFill>
                  <a:srgbClr val="FF0000"/>
                </a:solidFill>
              </a:rPr>
              <a:t>€/MWH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5B9F436-22D4-4311-896D-820CEFF0A049}"/>
              </a:ext>
            </a:extLst>
          </p:cNvPr>
          <p:cNvSpPr txBox="1"/>
          <p:nvPr/>
        </p:nvSpPr>
        <p:spPr>
          <a:xfrm>
            <a:off x="1975882" y="1473573"/>
            <a:ext cx="2407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Prezzi del 10 settembre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6C88337-3C4E-428A-8A8A-FDB524564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03" y="6182928"/>
            <a:ext cx="6963747" cy="628738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B5A08AA-DBE1-4C71-A80D-9A345424F618}"/>
              </a:ext>
            </a:extLst>
          </p:cNvPr>
          <p:cNvSpPr txBox="1"/>
          <p:nvPr/>
        </p:nvSpPr>
        <p:spPr>
          <a:xfrm>
            <a:off x="38784" y="5756062"/>
            <a:ext cx="105451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2400" b="1" dirty="0"/>
              <a:t>Ipotesi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A70B07D-3DBE-4943-978F-0DF82C8312BF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275D803-C00F-40D7-BC67-43BC9609DE83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F5D2CF7-1A33-44B9-989A-F04797A71A0D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C64F9BD-101E-43F9-9670-4B6340BDF6C8}"/>
              </a:ext>
            </a:extLst>
          </p:cNvPr>
          <p:cNvSpPr/>
          <p:nvPr/>
        </p:nvSpPr>
        <p:spPr>
          <a:xfrm>
            <a:off x="1966864" y="189528"/>
            <a:ext cx="103012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Da cosa dipende davvero il costo della bolletta?</a:t>
            </a:r>
          </a:p>
        </p:txBody>
      </p:sp>
    </p:spTree>
    <p:extLst>
      <p:ext uri="{BB962C8B-B14F-4D97-AF65-F5344CB8AC3E}">
        <p14:creationId xmlns:p14="http://schemas.microsoft.com/office/powerpoint/2010/main" val="30431510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/>
      <p:bldP spid="34" grpId="0" animBg="1"/>
      <p:bldP spid="35" grpId="0"/>
      <p:bldP spid="36" grpId="0" animBg="1"/>
      <p:bldP spid="39" grpId="0"/>
      <p:bldP spid="41" grpId="0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6873A077-928A-469F-99F3-D81A0D8F02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553" r="40275" b="27353"/>
          <a:stretch/>
        </p:blipFill>
        <p:spPr>
          <a:xfrm>
            <a:off x="3902831" y="1194364"/>
            <a:ext cx="865984" cy="506824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71DB050-99BE-4661-82A9-82E8503C98CE}"/>
              </a:ext>
            </a:extLst>
          </p:cNvPr>
          <p:cNvSpPr txBox="1"/>
          <p:nvPr/>
        </p:nvSpPr>
        <p:spPr>
          <a:xfrm>
            <a:off x="4811169" y="4125966"/>
            <a:ext cx="1558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Materia Prima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11C7460-A3A9-4BB9-B2FC-F21156FC5096}"/>
              </a:ext>
            </a:extLst>
          </p:cNvPr>
          <p:cNvSpPr txBox="1"/>
          <p:nvPr/>
        </p:nvSpPr>
        <p:spPr>
          <a:xfrm>
            <a:off x="4586733" y="3098618"/>
            <a:ext cx="151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Oneri Sistema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CB8ADCE-43D2-4D4B-90E1-5C0211A26272}"/>
              </a:ext>
            </a:extLst>
          </p:cNvPr>
          <p:cNvSpPr txBox="1"/>
          <p:nvPr/>
        </p:nvSpPr>
        <p:spPr>
          <a:xfrm>
            <a:off x="4606729" y="3410887"/>
            <a:ext cx="12012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rgbClr val="00B0F0"/>
                </a:solidFill>
              </a:rPr>
              <a:t>Dispacciamento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6B10987-108F-4D59-B7CB-898AD144C4EA}"/>
              </a:ext>
            </a:extLst>
          </p:cNvPr>
          <p:cNvSpPr txBox="1"/>
          <p:nvPr/>
        </p:nvSpPr>
        <p:spPr>
          <a:xfrm>
            <a:off x="4570362" y="2827796"/>
            <a:ext cx="1001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FFC000"/>
                </a:solidFill>
              </a:rPr>
              <a:t>Trasporto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B4AD2C9-71E2-4578-A07A-255B8FF82E85}"/>
              </a:ext>
            </a:extLst>
          </p:cNvPr>
          <p:cNvSpPr txBox="1"/>
          <p:nvPr/>
        </p:nvSpPr>
        <p:spPr>
          <a:xfrm>
            <a:off x="4614142" y="2614037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Accise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C97C63-79B1-4CCF-87BC-67358A22E4FC}"/>
              </a:ext>
            </a:extLst>
          </p:cNvPr>
          <p:cNvSpPr txBox="1"/>
          <p:nvPr/>
        </p:nvSpPr>
        <p:spPr>
          <a:xfrm>
            <a:off x="377871" y="2972251"/>
            <a:ext cx="15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Oneri passanti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B22CD6D-5437-431D-988C-DDEF178AE66E}"/>
              </a:ext>
            </a:extLst>
          </p:cNvPr>
          <p:cNvSpPr/>
          <p:nvPr/>
        </p:nvSpPr>
        <p:spPr>
          <a:xfrm>
            <a:off x="3313499" y="2752536"/>
            <a:ext cx="582211" cy="864031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09DB4C0-24EA-43C1-B670-73AF4C3A9B39}"/>
              </a:ext>
            </a:extLst>
          </p:cNvPr>
          <p:cNvSpPr/>
          <p:nvPr/>
        </p:nvSpPr>
        <p:spPr>
          <a:xfrm>
            <a:off x="3313499" y="3809811"/>
            <a:ext cx="582211" cy="159745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A49DCB7-FE80-4759-A9DE-90E5B6A6BFA3}"/>
              </a:ext>
            </a:extLst>
          </p:cNvPr>
          <p:cNvSpPr txBox="1"/>
          <p:nvPr/>
        </p:nvSpPr>
        <p:spPr>
          <a:xfrm>
            <a:off x="1327939" y="4496132"/>
            <a:ext cx="61106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PUN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F1B52966-42C3-4BEF-ADDC-0C9D46B4DAAF}"/>
              </a:ext>
            </a:extLst>
          </p:cNvPr>
          <p:cNvSpPr/>
          <p:nvPr/>
        </p:nvSpPr>
        <p:spPr>
          <a:xfrm>
            <a:off x="3313499" y="3688720"/>
            <a:ext cx="582211" cy="4571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06716C2-33DE-4A84-A836-F7C105E6118C}"/>
              </a:ext>
            </a:extLst>
          </p:cNvPr>
          <p:cNvSpPr txBox="1"/>
          <p:nvPr/>
        </p:nvSpPr>
        <p:spPr>
          <a:xfrm>
            <a:off x="1964199" y="2981684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100 €/MWh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7E25BEA-014B-46A7-BB6F-D5E5F4D77022}"/>
              </a:ext>
            </a:extLst>
          </p:cNvPr>
          <p:cNvSpPr txBox="1"/>
          <p:nvPr/>
        </p:nvSpPr>
        <p:spPr>
          <a:xfrm>
            <a:off x="1964199" y="4495168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182 €/MWh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46610E01-FBD4-4AC6-9834-6639748C7E59}"/>
              </a:ext>
            </a:extLst>
          </p:cNvPr>
          <p:cNvSpPr txBox="1"/>
          <p:nvPr/>
        </p:nvSpPr>
        <p:spPr>
          <a:xfrm>
            <a:off x="1090054" y="3617401"/>
            <a:ext cx="84895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Spread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E5356A6-5F1B-4C80-BBCE-E0DFE0C899FD}"/>
              </a:ext>
            </a:extLst>
          </p:cNvPr>
          <p:cNvSpPr txBox="1"/>
          <p:nvPr/>
        </p:nvSpPr>
        <p:spPr>
          <a:xfrm>
            <a:off x="2198238" y="3617401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3 €/MWh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C1A6330-D481-4B71-9529-EEA4F4EA8CB0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FBB59BA3-18E9-4558-88D8-E94C169F39CE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BA0F4418-2984-4F54-9401-F20094AED8C6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5BD580A-5E49-4E70-81EA-E654185EBF84}"/>
              </a:ext>
            </a:extLst>
          </p:cNvPr>
          <p:cNvSpPr/>
          <p:nvPr/>
        </p:nvSpPr>
        <p:spPr>
          <a:xfrm>
            <a:off x="3902831" y="3467950"/>
            <a:ext cx="2466650" cy="19708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7DBCECA-C11B-41B2-BD65-31DF97F9D96F}"/>
              </a:ext>
            </a:extLst>
          </p:cNvPr>
          <p:cNvSpPr txBox="1"/>
          <p:nvPr/>
        </p:nvSpPr>
        <p:spPr>
          <a:xfrm>
            <a:off x="6411835" y="4125966"/>
            <a:ext cx="1768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Servizi di vendita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564DB18A-18E8-4C16-A980-DC83778901E2}"/>
              </a:ext>
            </a:extLst>
          </p:cNvPr>
          <p:cNvSpPr txBox="1"/>
          <p:nvPr/>
        </p:nvSpPr>
        <p:spPr>
          <a:xfrm>
            <a:off x="6481081" y="2706370"/>
            <a:ext cx="1495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Servizi di Rete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764E32B2-A4F1-4010-AA03-94EE2C4F11F9}"/>
              </a:ext>
            </a:extLst>
          </p:cNvPr>
          <p:cNvSpPr/>
          <p:nvPr/>
        </p:nvSpPr>
        <p:spPr>
          <a:xfrm>
            <a:off x="3922110" y="2660538"/>
            <a:ext cx="2447371" cy="7684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111251DD-1568-4572-B91C-361583F24ABF}"/>
              </a:ext>
            </a:extLst>
          </p:cNvPr>
          <p:cNvSpPr/>
          <p:nvPr/>
        </p:nvSpPr>
        <p:spPr>
          <a:xfrm>
            <a:off x="1966864" y="189528"/>
            <a:ext cx="103012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Da cosa dipende davvero il costo della bolletta?</a:t>
            </a:r>
          </a:p>
        </p:txBody>
      </p:sp>
    </p:spTree>
    <p:extLst>
      <p:ext uri="{BB962C8B-B14F-4D97-AF65-F5344CB8AC3E}">
        <p14:creationId xmlns:p14="http://schemas.microsoft.com/office/powerpoint/2010/main" val="100820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4" grpId="0"/>
      <p:bldP spid="26" grpId="0"/>
      <p:bldP spid="2" grpId="0"/>
      <p:bldP spid="5" grpId="0" animBg="1"/>
      <p:bldP spid="27" grpId="0" animBg="1"/>
      <p:bldP spid="29" grpId="0"/>
      <p:bldP spid="42" grpId="0" animBg="1"/>
      <p:bldP spid="6" grpId="0"/>
      <p:bldP spid="8" grpId="0"/>
      <p:bldP spid="43" grpId="0"/>
      <p:bldP spid="45" grpId="0"/>
      <p:bldP spid="4" grpId="0" animBg="1"/>
      <p:bldP spid="10" grpId="0"/>
      <p:bldP spid="32" grpId="0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C97C63-79B1-4CCF-87BC-67358A22E4FC}"/>
              </a:ext>
            </a:extLst>
          </p:cNvPr>
          <p:cNvSpPr txBox="1"/>
          <p:nvPr/>
        </p:nvSpPr>
        <p:spPr>
          <a:xfrm>
            <a:off x="1150389" y="2301122"/>
            <a:ext cx="15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Oneri passanti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B22CD6D-5437-431D-988C-DDEF178AE66E}"/>
              </a:ext>
            </a:extLst>
          </p:cNvPr>
          <p:cNvSpPr/>
          <p:nvPr/>
        </p:nvSpPr>
        <p:spPr>
          <a:xfrm>
            <a:off x="4086017" y="2081407"/>
            <a:ext cx="582211" cy="864031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09DB4C0-24EA-43C1-B670-73AF4C3A9B39}"/>
              </a:ext>
            </a:extLst>
          </p:cNvPr>
          <p:cNvSpPr/>
          <p:nvPr/>
        </p:nvSpPr>
        <p:spPr>
          <a:xfrm>
            <a:off x="4086017" y="4611333"/>
            <a:ext cx="582211" cy="159745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A49DCB7-FE80-4759-A9DE-90E5B6A6BFA3}"/>
              </a:ext>
            </a:extLst>
          </p:cNvPr>
          <p:cNvSpPr txBox="1"/>
          <p:nvPr/>
        </p:nvSpPr>
        <p:spPr>
          <a:xfrm>
            <a:off x="1989288" y="5050024"/>
            <a:ext cx="61106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PUN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F1B52966-42C3-4BEF-ADDC-0C9D46B4DAAF}"/>
              </a:ext>
            </a:extLst>
          </p:cNvPr>
          <p:cNvSpPr/>
          <p:nvPr/>
        </p:nvSpPr>
        <p:spPr>
          <a:xfrm>
            <a:off x="4086017" y="3646394"/>
            <a:ext cx="582211" cy="4571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06716C2-33DE-4A84-A836-F7C105E6118C}"/>
              </a:ext>
            </a:extLst>
          </p:cNvPr>
          <p:cNvSpPr txBox="1"/>
          <p:nvPr/>
        </p:nvSpPr>
        <p:spPr>
          <a:xfrm>
            <a:off x="2736717" y="2310555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100 €/MWh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7E25BEA-014B-46A7-BB6F-D5E5F4D77022}"/>
              </a:ext>
            </a:extLst>
          </p:cNvPr>
          <p:cNvSpPr txBox="1"/>
          <p:nvPr/>
        </p:nvSpPr>
        <p:spPr>
          <a:xfrm>
            <a:off x="2625548" y="5049060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182 €/MWh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46610E01-FBD4-4AC6-9834-6639748C7E59}"/>
              </a:ext>
            </a:extLst>
          </p:cNvPr>
          <p:cNvSpPr txBox="1"/>
          <p:nvPr/>
        </p:nvSpPr>
        <p:spPr>
          <a:xfrm>
            <a:off x="2113393" y="3575075"/>
            <a:ext cx="84895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Spread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E5356A6-5F1B-4C80-BBCE-E0DFE0C899FD}"/>
              </a:ext>
            </a:extLst>
          </p:cNvPr>
          <p:cNvSpPr txBox="1"/>
          <p:nvPr/>
        </p:nvSpPr>
        <p:spPr>
          <a:xfrm>
            <a:off x="2891508" y="3575075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3 €/MWh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220C512-BDB8-4437-956B-E1863A6F5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522" y="1265695"/>
            <a:ext cx="1145131" cy="99205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53A5942-D058-4E3F-8CA3-B205AA450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1994" y="5334509"/>
            <a:ext cx="1225402" cy="109432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B0AA0FD-DCE2-4464-BBBD-8D0636211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31" y="3262001"/>
            <a:ext cx="1225402" cy="121831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DCEF37C-0D8F-42BB-8FB2-776A57E43EDB}"/>
              </a:ext>
            </a:extLst>
          </p:cNvPr>
          <p:cNvSpPr txBox="1"/>
          <p:nvPr/>
        </p:nvSpPr>
        <p:spPr>
          <a:xfrm>
            <a:off x="5270440" y="3334301"/>
            <a:ext cx="466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/>
              <a:t>x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9370BFE8-19D0-431A-8CE9-AD788C90F406}"/>
              </a:ext>
            </a:extLst>
          </p:cNvPr>
          <p:cNvSpPr txBox="1"/>
          <p:nvPr/>
        </p:nvSpPr>
        <p:spPr>
          <a:xfrm>
            <a:off x="7608105" y="3353210"/>
            <a:ext cx="466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/>
              <a:t>x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F9E7558B-E6E7-4CD8-8FAE-2807F3AC2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0154" y="3155884"/>
            <a:ext cx="1773517" cy="118782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0362D9A-2FC9-46DE-9C9B-56D3807D5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7670" y="3317949"/>
            <a:ext cx="1268079" cy="972397"/>
          </a:xfrm>
          <a:prstGeom prst="rect">
            <a:avLst/>
          </a:prstGeom>
        </p:spPr>
      </p:pic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3E94EFAE-4457-4014-9477-9B27DED55667}"/>
              </a:ext>
            </a:extLst>
          </p:cNvPr>
          <p:cNvSpPr/>
          <p:nvPr/>
        </p:nvSpPr>
        <p:spPr>
          <a:xfrm>
            <a:off x="387505" y="3133634"/>
            <a:ext cx="4476086" cy="12753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>
              <a:ln w="28575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202F089-4FA6-4639-9222-F7C0B1B9D09C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3864FA7-D515-41DE-96A1-BE7F2FC6A19F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C3A1913-4B37-4E37-BDBE-E35696FD6C9A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C7179AB-CDB6-4F38-BC25-215237D01EC7}"/>
              </a:ext>
            </a:extLst>
          </p:cNvPr>
          <p:cNvSpPr/>
          <p:nvPr/>
        </p:nvSpPr>
        <p:spPr>
          <a:xfrm>
            <a:off x="1966864" y="189528"/>
            <a:ext cx="103012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Da cosa dipende davvero il costo della bolletta?</a:t>
            </a:r>
          </a:p>
        </p:txBody>
      </p:sp>
    </p:spTree>
    <p:extLst>
      <p:ext uri="{BB962C8B-B14F-4D97-AF65-F5344CB8AC3E}">
        <p14:creationId xmlns:p14="http://schemas.microsoft.com/office/powerpoint/2010/main" val="3095369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0" grpId="0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0ADE01D1-52D3-487D-BAA3-04C68929CDB6}"/>
              </a:ext>
            </a:extLst>
          </p:cNvPr>
          <p:cNvGrpSpPr/>
          <p:nvPr/>
        </p:nvGrpSpPr>
        <p:grpSpPr>
          <a:xfrm>
            <a:off x="3569322" y="1570733"/>
            <a:ext cx="8205188" cy="2348578"/>
            <a:chOff x="3569322" y="1570733"/>
            <a:chExt cx="8205188" cy="2348578"/>
          </a:xfrm>
        </p:grpSpPr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id="{2BA61C99-2D09-4870-8121-D74F4D23D73C}"/>
                </a:ext>
              </a:extLst>
            </p:cNvPr>
            <p:cNvGrpSpPr/>
            <p:nvPr/>
          </p:nvGrpSpPr>
          <p:grpSpPr>
            <a:xfrm>
              <a:off x="4755703" y="1570733"/>
              <a:ext cx="7018807" cy="2348578"/>
              <a:chOff x="3879403" y="1570733"/>
              <a:chExt cx="7018807" cy="2348578"/>
            </a:xfrm>
          </p:grpSpPr>
          <p:pic>
            <p:nvPicPr>
              <p:cNvPr id="26" name="Immagine 25">
                <a:extLst>
                  <a:ext uri="{FF2B5EF4-FFF2-40B4-BE49-F238E27FC236}">
                    <a16:creationId xmlns:a16="http://schemas.microsoft.com/office/drawing/2014/main" id="{1205E30D-B66F-4516-9D38-2096C5BE23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14212" r="16054"/>
              <a:stretch/>
            </p:blipFill>
            <p:spPr>
              <a:xfrm>
                <a:off x="3879403" y="1570733"/>
                <a:ext cx="7018807" cy="2348578"/>
              </a:xfrm>
              <a:prstGeom prst="rect">
                <a:avLst/>
              </a:prstGeom>
            </p:spPr>
          </p:pic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4FBFDA7F-C02E-402B-9F97-14A75E60D15B}"/>
                  </a:ext>
                </a:extLst>
              </p:cNvPr>
              <p:cNvSpPr txBox="1"/>
              <p:nvPr/>
            </p:nvSpPr>
            <p:spPr>
              <a:xfrm>
                <a:off x="4478315" y="3490880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2020</a:t>
                </a:r>
              </a:p>
            </p:txBody>
          </p:sp>
          <p:sp>
            <p:nvSpPr>
              <p:cNvPr id="51" name="CasellaDiTesto 50">
                <a:extLst>
                  <a:ext uri="{FF2B5EF4-FFF2-40B4-BE49-F238E27FC236}">
                    <a16:creationId xmlns:a16="http://schemas.microsoft.com/office/drawing/2014/main" id="{F2520F99-AA7D-494E-B4DA-122996E1731A}"/>
                  </a:ext>
                </a:extLst>
              </p:cNvPr>
              <p:cNvSpPr txBox="1"/>
              <p:nvPr/>
            </p:nvSpPr>
            <p:spPr>
              <a:xfrm>
                <a:off x="5466683" y="3490880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2021</a:t>
                </a:r>
              </a:p>
            </p:txBody>
          </p:sp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849891A3-7905-46E2-AB6C-BD1D4F50D875}"/>
                  </a:ext>
                </a:extLst>
              </p:cNvPr>
              <p:cNvSpPr txBox="1"/>
              <p:nvPr/>
            </p:nvSpPr>
            <p:spPr>
              <a:xfrm>
                <a:off x="6465661" y="3490880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2022</a:t>
                </a:r>
              </a:p>
            </p:txBody>
          </p:sp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0F5DA088-754A-4697-B9FA-ACA63654F989}"/>
                  </a:ext>
                </a:extLst>
              </p:cNvPr>
              <p:cNvSpPr txBox="1"/>
              <p:nvPr/>
            </p:nvSpPr>
            <p:spPr>
              <a:xfrm>
                <a:off x="7562183" y="3490880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2023</a:t>
                </a:r>
              </a:p>
            </p:txBody>
          </p:sp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C5681A81-84E0-438E-894B-D2FAD2E3A406}"/>
                  </a:ext>
                </a:extLst>
              </p:cNvPr>
              <p:cNvSpPr txBox="1"/>
              <p:nvPr/>
            </p:nvSpPr>
            <p:spPr>
              <a:xfrm>
                <a:off x="8467058" y="3490880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2024</a:t>
                </a:r>
              </a:p>
            </p:txBody>
          </p:sp>
          <p:sp>
            <p:nvSpPr>
              <p:cNvPr id="55" name="CasellaDiTesto 54">
                <a:extLst>
                  <a:ext uri="{FF2B5EF4-FFF2-40B4-BE49-F238E27FC236}">
                    <a16:creationId xmlns:a16="http://schemas.microsoft.com/office/drawing/2014/main" id="{4DC60F7B-883D-47DD-82D7-E3CF9B2A4B80}"/>
                  </a:ext>
                </a:extLst>
              </p:cNvPr>
              <p:cNvSpPr txBox="1"/>
              <p:nvPr/>
            </p:nvSpPr>
            <p:spPr>
              <a:xfrm>
                <a:off x="9448133" y="3490880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2025</a:t>
                </a:r>
              </a:p>
            </p:txBody>
          </p:sp>
          <p:sp>
            <p:nvSpPr>
              <p:cNvPr id="56" name="CasellaDiTesto 55">
                <a:extLst>
                  <a:ext uri="{FF2B5EF4-FFF2-40B4-BE49-F238E27FC236}">
                    <a16:creationId xmlns:a16="http://schemas.microsoft.com/office/drawing/2014/main" id="{2254279C-3973-4B6F-9E84-95318A427C0E}"/>
                  </a:ext>
                </a:extLst>
              </p:cNvPr>
              <p:cNvSpPr txBox="1"/>
              <p:nvPr/>
            </p:nvSpPr>
            <p:spPr>
              <a:xfrm>
                <a:off x="10343483" y="3490880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2026</a:t>
                </a:r>
              </a:p>
            </p:txBody>
          </p:sp>
        </p:grp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BF5D099F-8957-4B5A-866F-9AA91E546EAA}"/>
                </a:ext>
              </a:extLst>
            </p:cNvPr>
            <p:cNvSpPr txBox="1"/>
            <p:nvPr/>
          </p:nvSpPr>
          <p:spPr>
            <a:xfrm>
              <a:off x="3569322" y="1968603"/>
              <a:ext cx="1517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>
                  <a:solidFill>
                    <a:schemeClr val="accent2"/>
                  </a:solidFill>
                </a:rPr>
                <a:t>Oneri Sistema</a:t>
              </a:r>
            </a:p>
          </p:txBody>
        </p:sp>
        <p:cxnSp>
          <p:nvCxnSpPr>
            <p:cNvPr id="21" name="Connettore 2 20">
              <a:extLst>
                <a:ext uri="{FF2B5EF4-FFF2-40B4-BE49-F238E27FC236}">
                  <a16:creationId xmlns:a16="http://schemas.microsoft.com/office/drawing/2014/main" id="{28C943AD-5D1D-4B91-824E-24D1ACEED3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0572" y="2384187"/>
              <a:ext cx="1451710" cy="1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C97C63-79B1-4CCF-87BC-67358A22E4FC}"/>
              </a:ext>
            </a:extLst>
          </p:cNvPr>
          <p:cNvSpPr txBox="1"/>
          <p:nvPr/>
        </p:nvSpPr>
        <p:spPr>
          <a:xfrm>
            <a:off x="-20605" y="2049822"/>
            <a:ext cx="15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Oneri passanti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B22CD6D-5437-431D-988C-DDEF178AE66E}"/>
              </a:ext>
            </a:extLst>
          </p:cNvPr>
          <p:cNvSpPr/>
          <p:nvPr/>
        </p:nvSpPr>
        <p:spPr>
          <a:xfrm>
            <a:off x="2915023" y="1830107"/>
            <a:ext cx="582211" cy="864031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06716C2-33DE-4A84-A836-F7C105E6118C}"/>
              </a:ext>
            </a:extLst>
          </p:cNvPr>
          <p:cNvSpPr txBox="1"/>
          <p:nvPr/>
        </p:nvSpPr>
        <p:spPr>
          <a:xfrm>
            <a:off x="1565723" y="2059255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100 €/MWh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220C512-BDB8-4437-956B-E1863A6F5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528" y="1014395"/>
            <a:ext cx="1145131" cy="992054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5264E631-6B1C-4E56-90F6-450012717AAF}"/>
              </a:ext>
            </a:extLst>
          </p:cNvPr>
          <p:cNvSpPr txBox="1"/>
          <p:nvPr/>
        </p:nvSpPr>
        <p:spPr>
          <a:xfrm>
            <a:off x="5225322" y="1142253"/>
            <a:ext cx="1414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Altri USI</a:t>
            </a:r>
          </a:p>
        </p:txBody>
      </p:sp>
      <p:sp>
        <p:nvSpPr>
          <p:cNvPr id="33" name="Freccia a destra 32">
            <a:extLst>
              <a:ext uri="{FF2B5EF4-FFF2-40B4-BE49-F238E27FC236}">
                <a16:creationId xmlns:a16="http://schemas.microsoft.com/office/drawing/2014/main" id="{5044D530-5EEC-456E-AB87-6DB89CF031EB}"/>
              </a:ext>
            </a:extLst>
          </p:cNvPr>
          <p:cNvSpPr/>
          <p:nvPr/>
        </p:nvSpPr>
        <p:spPr>
          <a:xfrm rot="5400000" flipV="1">
            <a:off x="11264715" y="2235622"/>
            <a:ext cx="248177" cy="183218"/>
          </a:xfrm>
          <a:prstGeom prst="rightArrow">
            <a:avLst>
              <a:gd name="adj1" fmla="val 50000"/>
              <a:gd name="adj2" fmla="val 48850"/>
            </a:avLst>
          </a:prstGeom>
          <a:solidFill>
            <a:schemeClr val="accent6">
              <a:alpha val="2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Freccia a destra 34">
            <a:extLst>
              <a:ext uri="{FF2B5EF4-FFF2-40B4-BE49-F238E27FC236}">
                <a16:creationId xmlns:a16="http://schemas.microsoft.com/office/drawing/2014/main" id="{C35E528B-FC0F-4CF3-9F1A-DB4DA875F7A3}"/>
              </a:ext>
            </a:extLst>
          </p:cNvPr>
          <p:cNvSpPr/>
          <p:nvPr/>
        </p:nvSpPr>
        <p:spPr>
          <a:xfrm rot="5400000" flipV="1">
            <a:off x="6629686" y="2432546"/>
            <a:ext cx="916708" cy="183218"/>
          </a:xfrm>
          <a:prstGeom prst="rightArrow">
            <a:avLst>
              <a:gd name="adj1" fmla="val 50000"/>
              <a:gd name="adj2" fmla="val 48850"/>
            </a:avLst>
          </a:prstGeom>
          <a:solidFill>
            <a:schemeClr val="accent6">
              <a:alpha val="2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951AF643-11B0-4E36-8E55-74932621C742}"/>
              </a:ext>
            </a:extLst>
          </p:cNvPr>
          <p:cNvSpPr txBox="1"/>
          <p:nvPr/>
        </p:nvSpPr>
        <p:spPr>
          <a:xfrm>
            <a:off x="7150538" y="2084105"/>
            <a:ext cx="11145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>
                <a:solidFill>
                  <a:schemeClr val="accent6"/>
                </a:solidFill>
              </a:rPr>
              <a:t>CRISI ENERGETICA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853B1AC-CE4F-49DE-AD2A-F24357945E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1420" y="2179739"/>
            <a:ext cx="581106" cy="35247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7EFE1DA-4CB1-461D-BD62-6A3B3D9EC9BE}"/>
              </a:ext>
            </a:extLst>
          </p:cNvPr>
          <p:cNvSpPr txBox="1"/>
          <p:nvPr/>
        </p:nvSpPr>
        <p:spPr>
          <a:xfrm>
            <a:off x="11541559" y="1890420"/>
            <a:ext cx="60305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b="1" dirty="0"/>
              <a:t>39,9</a:t>
            </a:r>
          </a:p>
          <a:p>
            <a:r>
              <a:rPr lang="it-IT" sz="1000" b="1" dirty="0"/>
              <a:t>€/MWh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B948488C-89DF-4CF6-8F42-53AB80F02678}"/>
              </a:ext>
            </a:extLst>
          </p:cNvPr>
          <p:cNvSpPr txBox="1"/>
          <p:nvPr/>
        </p:nvSpPr>
        <p:spPr>
          <a:xfrm>
            <a:off x="10996026" y="1727292"/>
            <a:ext cx="8290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chemeClr val="accent6"/>
                </a:solidFill>
              </a:rPr>
              <a:t>DL Bollette</a:t>
            </a:r>
          </a:p>
        </p:txBody>
      </p:sp>
      <p:pic>
        <p:nvPicPr>
          <p:cNvPr id="48" name="Immagine 47">
            <a:extLst>
              <a:ext uri="{FF2B5EF4-FFF2-40B4-BE49-F238E27FC236}">
                <a16:creationId xmlns:a16="http://schemas.microsoft.com/office/drawing/2014/main" id="{86D13132-5887-40B2-8780-6FB787936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968" y="3180617"/>
            <a:ext cx="3419475" cy="1876425"/>
          </a:xfrm>
          <a:prstGeom prst="rect">
            <a:avLst/>
          </a:prstGeom>
        </p:spPr>
      </p:pic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4F8EF6A9-F384-4E66-87B2-3D343D71D3DB}"/>
              </a:ext>
            </a:extLst>
          </p:cNvPr>
          <p:cNvSpPr txBox="1"/>
          <p:nvPr/>
        </p:nvSpPr>
        <p:spPr>
          <a:xfrm>
            <a:off x="1128755" y="2697691"/>
            <a:ext cx="2251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Altri usi vs Pubblica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57120ED7-884B-4C4E-A4C3-1E799DB5AC72}"/>
              </a:ext>
            </a:extLst>
          </p:cNvPr>
          <p:cNvSpPr txBox="1"/>
          <p:nvPr/>
        </p:nvSpPr>
        <p:spPr>
          <a:xfrm>
            <a:off x="386061" y="5087853"/>
            <a:ext cx="375762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FF0000"/>
                </a:solidFill>
              </a:rPr>
              <a:t>Nei periodi di crisi gli oneri di sistema per gli Altri Usi costano meno!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A51A1748-7F83-4DEA-B0E8-242A6D887995}"/>
              </a:ext>
            </a:extLst>
          </p:cNvPr>
          <p:cNvSpPr/>
          <p:nvPr/>
        </p:nvSpPr>
        <p:spPr>
          <a:xfrm>
            <a:off x="2779664" y="189528"/>
            <a:ext cx="90459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Oneri di sistema: quanto paga il Comune?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AB8252F-C19A-44F6-A6F8-3A867E816CE2}"/>
              </a:ext>
            </a:extLst>
          </p:cNvPr>
          <p:cNvSpPr txBox="1"/>
          <p:nvPr/>
        </p:nvSpPr>
        <p:spPr>
          <a:xfrm>
            <a:off x="10962020" y="1564174"/>
            <a:ext cx="9797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dirty="0"/>
              <a:t>20 febbraio 2026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8D100D46-6193-4318-862A-3F7699F99673}"/>
              </a:ext>
            </a:extLst>
          </p:cNvPr>
          <p:cNvGrpSpPr/>
          <p:nvPr/>
        </p:nvGrpSpPr>
        <p:grpSpPr>
          <a:xfrm>
            <a:off x="4773168" y="4162713"/>
            <a:ext cx="6941017" cy="2586544"/>
            <a:chOff x="4773168" y="4162713"/>
            <a:chExt cx="6941017" cy="2586544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B65403B2-9CCC-49E8-9E6B-975460409DCE}"/>
                </a:ext>
              </a:extLst>
            </p:cNvPr>
            <p:cNvGrpSpPr/>
            <p:nvPr/>
          </p:nvGrpSpPr>
          <p:grpSpPr>
            <a:xfrm>
              <a:off x="4773168" y="4162713"/>
              <a:ext cx="6941017" cy="2586544"/>
              <a:chOff x="3896868" y="4162713"/>
              <a:chExt cx="6941017" cy="2586544"/>
            </a:xfrm>
          </p:grpSpPr>
          <p:pic>
            <p:nvPicPr>
              <p:cNvPr id="28" name="Immagine 27">
                <a:extLst>
                  <a:ext uri="{FF2B5EF4-FFF2-40B4-BE49-F238E27FC236}">
                    <a16:creationId xmlns:a16="http://schemas.microsoft.com/office/drawing/2014/main" id="{4B531BF9-B94D-4414-B124-6FE006838A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t="13510" r="16020"/>
              <a:stretch/>
            </p:blipFill>
            <p:spPr>
              <a:xfrm>
                <a:off x="3896868" y="4162713"/>
                <a:ext cx="6941017" cy="2586544"/>
              </a:xfrm>
              <a:prstGeom prst="rect">
                <a:avLst/>
              </a:prstGeom>
            </p:spPr>
          </p:pic>
          <p:sp>
            <p:nvSpPr>
              <p:cNvPr id="57" name="CasellaDiTesto 56">
                <a:extLst>
                  <a:ext uri="{FF2B5EF4-FFF2-40B4-BE49-F238E27FC236}">
                    <a16:creationId xmlns:a16="http://schemas.microsoft.com/office/drawing/2014/main" id="{991AC84F-4466-4A42-81E1-13A8E12BB299}"/>
                  </a:ext>
                </a:extLst>
              </p:cNvPr>
              <p:cNvSpPr txBox="1"/>
              <p:nvPr/>
            </p:nvSpPr>
            <p:spPr>
              <a:xfrm>
                <a:off x="4492588" y="6271796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2020</a:t>
                </a:r>
              </a:p>
            </p:txBody>
          </p:sp>
          <p:sp>
            <p:nvSpPr>
              <p:cNvPr id="58" name="CasellaDiTesto 57">
                <a:extLst>
                  <a:ext uri="{FF2B5EF4-FFF2-40B4-BE49-F238E27FC236}">
                    <a16:creationId xmlns:a16="http://schemas.microsoft.com/office/drawing/2014/main" id="{C56A34EA-4220-4624-9480-70BB3727A68E}"/>
                  </a:ext>
                </a:extLst>
              </p:cNvPr>
              <p:cNvSpPr txBox="1"/>
              <p:nvPr/>
            </p:nvSpPr>
            <p:spPr>
              <a:xfrm>
                <a:off x="5439663" y="6271796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2021</a:t>
                </a:r>
              </a:p>
            </p:txBody>
          </p:sp>
          <p:sp>
            <p:nvSpPr>
              <p:cNvPr id="59" name="CasellaDiTesto 58">
                <a:extLst>
                  <a:ext uri="{FF2B5EF4-FFF2-40B4-BE49-F238E27FC236}">
                    <a16:creationId xmlns:a16="http://schemas.microsoft.com/office/drawing/2014/main" id="{2B0F81AD-23D7-43E8-AE3B-56A47AB11552}"/>
                  </a:ext>
                </a:extLst>
              </p:cNvPr>
              <p:cNvSpPr txBox="1"/>
              <p:nvPr/>
            </p:nvSpPr>
            <p:spPr>
              <a:xfrm>
                <a:off x="6386738" y="6271796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2022</a:t>
                </a:r>
              </a:p>
            </p:txBody>
          </p:sp>
          <p:sp>
            <p:nvSpPr>
              <p:cNvPr id="60" name="CasellaDiTesto 59">
                <a:extLst>
                  <a:ext uri="{FF2B5EF4-FFF2-40B4-BE49-F238E27FC236}">
                    <a16:creationId xmlns:a16="http://schemas.microsoft.com/office/drawing/2014/main" id="{9CCD7700-4168-49AB-BE9D-CB462FDB64F1}"/>
                  </a:ext>
                </a:extLst>
              </p:cNvPr>
              <p:cNvSpPr txBox="1"/>
              <p:nvPr/>
            </p:nvSpPr>
            <p:spPr>
              <a:xfrm>
                <a:off x="7333813" y="6271796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2023</a:t>
                </a:r>
              </a:p>
            </p:txBody>
          </p:sp>
          <p:sp>
            <p:nvSpPr>
              <p:cNvPr id="61" name="CasellaDiTesto 60">
                <a:extLst>
                  <a:ext uri="{FF2B5EF4-FFF2-40B4-BE49-F238E27FC236}">
                    <a16:creationId xmlns:a16="http://schemas.microsoft.com/office/drawing/2014/main" id="{744AF854-CBF5-4A25-BE4D-116BADDA989A}"/>
                  </a:ext>
                </a:extLst>
              </p:cNvPr>
              <p:cNvSpPr txBox="1"/>
              <p:nvPr/>
            </p:nvSpPr>
            <p:spPr>
              <a:xfrm>
                <a:off x="8280888" y="6271796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2024</a:t>
                </a:r>
              </a:p>
            </p:txBody>
          </p:sp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C003EE7F-0A13-4BE6-A68E-46D9715759D1}"/>
                  </a:ext>
                </a:extLst>
              </p:cNvPr>
              <p:cNvSpPr txBox="1"/>
              <p:nvPr/>
            </p:nvSpPr>
            <p:spPr>
              <a:xfrm>
                <a:off x="9227963" y="6271796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2025</a:t>
                </a:r>
              </a:p>
            </p:txBody>
          </p:sp>
          <p:sp>
            <p:nvSpPr>
              <p:cNvPr id="63" name="CasellaDiTesto 62">
                <a:extLst>
                  <a:ext uri="{FF2B5EF4-FFF2-40B4-BE49-F238E27FC236}">
                    <a16:creationId xmlns:a16="http://schemas.microsoft.com/office/drawing/2014/main" id="{224B6055-C627-46F2-B9EA-462BA61EAE23}"/>
                  </a:ext>
                </a:extLst>
              </p:cNvPr>
              <p:cNvSpPr txBox="1"/>
              <p:nvPr/>
            </p:nvSpPr>
            <p:spPr>
              <a:xfrm>
                <a:off x="10175040" y="6271796"/>
                <a:ext cx="49885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b="1" dirty="0"/>
                  <a:t>2026</a:t>
                </a:r>
              </a:p>
            </p:txBody>
          </p:sp>
        </p:grpSp>
        <p:sp>
          <p:nvSpPr>
            <p:cNvPr id="39" name="Freccia a destra 38">
              <a:extLst>
                <a:ext uri="{FF2B5EF4-FFF2-40B4-BE49-F238E27FC236}">
                  <a16:creationId xmlns:a16="http://schemas.microsoft.com/office/drawing/2014/main" id="{49361709-3993-42A9-936A-620BDE76D775}"/>
                </a:ext>
              </a:extLst>
            </p:cNvPr>
            <p:cNvSpPr/>
            <p:nvPr/>
          </p:nvSpPr>
          <p:spPr>
            <a:xfrm rot="5400000" flipV="1">
              <a:off x="6777114" y="5263780"/>
              <a:ext cx="916708" cy="183218"/>
            </a:xfrm>
            <a:prstGeom prst="rightArrow">
              <a:avLst>
                <a:gd name="adj1" fmla="val 50000"/>
                <a:gd name="adj2" fmla="val 48850"/>
              </a:avLst>
            </a:prstGeom>
            <a:solidFill>
              <a:schemeClr val="accent6">
                <a:alpha val="20000"/>
              </a:schemeClr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algn="ctr" defTabSz="914400" rtl="0" eaLnBrk="1" latinLnBrk="0" hangingPunct="1"/>
              <a:endParaRPr lang="it-IT" sz="1800" kern="1200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3BAF0711-9EBE-40B0-A00F-CD0BEA7094CC}"/>
                </a:ext>
              </a:extLst>
            </p:cNvPr>
            <p:cNvSpPr txBox="1"/>
            <p:nvPr/>
          </p:nvSpPr>
          <p:spPr>
            <a:xfrm>
              <a:off x="7297966" y="4992283"/>
              <a:ext cx="96714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6"/>
                  </a:solidFill>
                </a:rPr>
                <a:t>CRISI ENERGETICA 2022</a:t>
              </a:r>
            </a:p>
          </p:txBody>
        </p:sp>
      </p:grp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DC478D72-FDE1-4D00-B3D8-2B95E3410718}"/>
              </a:ext>
            </a:extLst>
          </p:cNvPr>
          <p:cNvSpPr txBox="1"/>
          <p:nvPr/>
        </p:nvSpPr>
        <p:spPr>
          <a:xfrm>
            <a:off x="5225322" y="3898385"/>
            <a:ext cx="3548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Pubblica Illuminazione</a:t>
            </a:r>
          </a:p>
        </p:txBody>
      </p:sp>
      <p:sp>
        <p:nvSpPr>
          <p:cNvPr id="44" name="Freccia a destra 43">
            <a:extLst>
              <a:ext uri="{FF2B5EF4-FFF2-40B4-BE49-F238E27FC236}">
                <a16:creationId xmlns:a16="http://schemas.microsoft.com/office/drawing/2014/main" id="{7D5E995A-6E6F-4ED8-9435-661D1AC32C34}"/>
              </a:ext>
            </a:extLst>
          </p:cNvPr>
          <p:cNvSpPr/>
          <p:nvPr/>
        </p:nvSpPr>
        <p:spPr>
          <a:xfrm rot="16200000" flipV="1">
            <a:off x="11426827" y="4748633"/>
            <a:ext cx="86944" cy="119472"/>
          </a:xfrm>
          <a:prstGeom prst="rightArrow">
            <a:avLst>
              <a:gd name="adj1" fmla="val 50000"/>
              <a:gd name="adj2" fmla="val 48850"/>
            </a:avLst>
          </a:prstGeom>
          <a:solidFill>
            <a:srgbClr val="FF0000">
              <a:alpha val="2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endParaRPr lang="it-IT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ECE3B16A-8653-469E-BED9-6A1FDC66FD8D}"/>
              </a:ext>
            </a:extLst>
          </p:cNvPr>
          <p:cNvSpPr txBox="1"/>
          <p:nvPr/>
        </p:nvSpPr>
        <p:spPr>
          <a:xfrm>
            <a:off x="11480413" y="4159995"/>
            <a:ext cx="60305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b="1" dirty="0"/>
              <a:t>51,2</a:t>
            </a:r>
          </a:p>
          <a:p>
            <a:r>
              <a:rPr lang="it-IT" sz="1000" b="1" dirty="0"/>
              <a:t>€/MWh</a:t>
            </a:r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837C44BD-1523-416C-8FB5-58CB8EBDD6E9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296A46FE-0C63-47FE-B7C4-AE5AC0EB0FF0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3550EE2F-85FC-47AA-A49C-ECF563EA7736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75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 animBg="1"/>
      <p:bldP spid="35" grpId="0" animBg="1"/>
      <p:bldP spid="36" grpId="0"/>
      <p:bldP spid="4" grpId="0" animBg="1"/>
      <p:bldP spid="34" grpId="0"/>
      <p:bldP spid="49" grpId="0"/>
      <p:bldP spid="50" grpId="0" animBg="1"/>
      <p:bldP spid="11" grpId="0"/>
      <p:bldP spid="32" grpId="0"/>
      <p:bldP spid="44" grpId="0" animBg="1"/>
      <p:bldP spid="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71D2FAA-73C7-4949-B408-115E6E3F4107}"/>
              </a:ext>
            </a:extLst>
          </p:cNvPr>
          <p:cNvSpPr txBox="1"/>
          <p:nvPr/>
        </p:nvSpPr>
        <p:spPr>
          <a:xfrm>
            <a:off x="1938630" y="2496590"/>
            <a:ext cx="8374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/>
              <a:t>Come si legge una bolletta energetica?</a:t>
            </a:r>
          </a:p>
        </p:txBody>
      </p:sp>
    </p:spTree>
    <p:extLst>
      <p:ext uri="{BB962C8B-B14F-4D97-AF65-F5344CB8AC3E}">
        <p14:creationId xmlns:p14="http://schemas.microsoft.com/office/powerpoint/2010/main" val="2510765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C7AF61C-E58F-4674-8499-E7AA3EE96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650" y="1433035"/>
            <a:ext cx="7373379" cy="3029373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E816EB3-12E1-4F4F-8C36-0455247D0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860" y="4077627"/>
            <a:ext cx="7220958" cy="2838846"/>
          </a:xfrm>
          <a:prstGeom prst="rect">
            <a:avLst/>
          </a:prstGeom>
        </p:spPr>
      </p:pic>
      <p:sp>
        <p:nvSpPr>
          <p:cNvPr id="84" name="CasellaDiTesto 83">
            <a:extLst>
              <a:ext uri="{FF2B5EF4-FFF2-40B4-BE49-F238E27FC236}">
                <a16:creationId xmlns:a16="http://schemas.microsoft.com/office/drawing/2014/main" id="{EA83415C-E6B8-4269-8647-78C64D874F96}"/>
              </a:ext>
            </a:extLst>
          </p:cNvPr>
          <p:cNvSpPr txBox="1"/>
          <p:nvPr/>
        </p:nvSpPr>
        <p:spPr>
          <a:xfrm>
            <a:off x="3521431" y="956730"/>
            <a:ext cx="6127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39314"/>
                </a:solidFill>
              </a:rPr>
              <a:t>Questa Fornitura è conveniente?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C383602-2DA9-4016-90AB-12AA99F38106}"/>
              </a:ext>
            </a:extLst>
          </p:cNvPr>
          <p:cNvSpPr/>
          <p:nvPr/>
        </p:nvSpPr>
        <p:spPr>
          <a:xfrm>
            <a:off x="2779664" y="189528"/>
            <a:ext cx="86421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Quanto costa davvero questa fornitura?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8CD4D84-60F2-4CBA-8F39-102839685509}"/>
              </a:ext>
            </a:extLst>
          </p:cNvPr>
          <p:cNvSpPr/>
          <p:nvPr/>
        </p:nvSpPr>
        <p:spPr>
          <a:xfrm>
            <a:off x="9497727" y="980632"/>
            <a:ext cx="2632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39314"/>
                </a:solidFill>
              </a:rPr>
              <a:t>SONDAGGIO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15EC0AC-42C9-4321-9C83-2F10F6DBA458}"/>
              </a:ext>
            </a:extLst>
          </p:cNvPr>
          <p:cNvSpPr txBox="1"/>
          <p:nvPr/>
        </p:nvSpPr>
        <p:spPr>
          <a:xfrm>
            <a:off x="467241" y="1528064"/>
            <a:ext cx="1784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PUN di Luglio 2026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0176A5A-FEA5-4396-93AB-4B4F09C97C5F}"/>
              </a:ext>
            </a:extLst>
          </p:cNvPr>
          <p:cNvSpPr/>
          <p:nvPr/>
        </p:nvSpPr>
        <p:spPr>
          <a:xfrm>
            <a:off x="467241" y="1898658"/>
            <a:ext cx="155683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/>
              <a:t>F1: 154,2 €/MWh</a:t>
            </a:r>
          </a:p>
          <a:p>
            <a:r>
              <a:rPr lang="it-IT" sz="1400" dirty="0"/>
              <a:t>F2: 169,38 €/MWh</a:t>
            </a:r>
          </a:p>
          <a:p>
            <a:r>
              <a:rPr lang="it-IT" sz="1400" dirty="0"/>
              <a:t>F3: 152,26 €/MWh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DA53409-F259-414C-86F3-FE68029AB795}"/>
              </a:ext>
            </a:extLst>
          </p:cNvPr>
          <p:cNvSpPr txBox="1"/>
          <p:nvPr/>
        </p:nvSpPr>
        <p:spPr>
          <a:xfrm>
            <a:off x="636187" y="2903456"/>
            <a:ext cx="1397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Spread Consip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7627F5C2-19D9-4571-BBF0-4DEC02B554E0}"/>
              </a:ext>
            </a:extLst>
          </p:cNvPr>
          <p:cNvGrpSpPr/>
          <p:nvPr/>
        </p:nvGrpSpPr>
        <p:grpSpPr>
          <a:xfrm>
            <a:off x="328123" y="3231138"/>
            <a:ext cx="2195896" cy="3276342"/>
            <a:chOff x="72565" y="2865508"/>
            <a:chExt cx="2324945" cy="3497324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C83E1C8F-A473-4B9B-8E2C-2962E65FD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6455" b="11160"/>
            <a:stretch/>
          </p:blipFill>
          <p:spPr>
            <a:xfrm>
              <a:off x="1723296" y="2892014"/>
              <a:ext cx="674214" cy="3470818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D9E69B1A-EF1E-4049-9970-8E9408C1B0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239" t="-747" r="88089" b="11071"/>
            <a:stretch/>
          </p:blipFill>
          <p:spPr>
            <a:xfrm>
              <a:off x="72565" y="2865508"/>
              <a:ext cx="609381" cy="3497323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686C0B68-5CC5-4843-A38B-8EFC003F8B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3099" t="-137" r="45095" b="11017"/>
            <a:stretch/>
          </p:blipFill>
          <p:spPr>
            <a:xfrm>
              <a:off x="632226" y="2887251"/>
              <a:ext cx="1093704" cy="3475580"/>
            </a:xfrm>
            <a:prstGeom prst="rect">
              <a:avLst/>
            </a:prstGeom>
          </p:spPr>
        </p:pic>
      </p:grp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24CA050-23F6-4AFF-9A39-1117280ED3F6}"/>
              </a:ext>
            </a:extLst>
          </p:cNvPr>
          <p:cNvSpPr txBox="1"/>
          <p:nvPr/>
        </p:nvSpPr>
        <p:spPr>
          <a:xfrm>
            <a:off x="1176219" y="6565213"/>
            <a:ext cx="1417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Media 3 €/MWh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EB3DB91-DE13-49C6-B98A-6698AC3A4CD7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0FA77F5-1C7A-46FF-985B-7CBBBB4E0E0F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1AAD601-3201-47ED-B8B7-3F000CE78D34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23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10" grpId="0"/>
      <p:bldP spid="11" grpId="0"/>
      <p:bldP spid="12" grpId="0"/>
      <p:bldP spid="17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C7AF61C-E58F-4674-8499-E7AA3EE96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250" y="1379823"/>
            <a:ext cx="7373379" cy="3029373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E816EB3-12E1-4F4F-8C36-0455247D0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460" y="4024415"/>
            <a:ext cx="7220958" cy="2838846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DE116A9-3B64-42C8-9623-71014F47F337}"/>
              </a:ext>
            </a:extLst>
          </p:cNvPr>
          <p:cNvSpPr txBox="1"/>
          <p:nvPr/>
        </p:nvSpPr>
        <p:spPr>
          <a:xfrm>
            <a:off x="191844" y="2409949"/>
            <a:ext cx="1784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PUN di Luglio 2026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CE81C19-3033-4D07-9E81-9878BB90CFCF}"/>
              </a:ext>
            </a:extLst>
          </p:cNvPr>
          <p:cNvSpPr/>
          <p:nvPr/>
        </p:nvSpPr>
        <p:spPr>
          <a:xfrm>
            <a:off x="191844" y="2780543"/>
            <a:ext cx="155683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/>
              <a:t>F1: 154,2 €/MWh</a:t>
            </a:r>
          </a:p>
          <a:p>
            <a:r>
              <a:rPr lang="it-IT" sz="1400" dirty="0"/>
              <a:t>F2: 169,38 €/MWh</a:t>
            </a:r>
          </a:p>
          <a:p>
            <a:r>
              <a:rPr lang="it-IT" sz="1400" dirty="0"/>
              <a:t>F3: 152,26 €/MWh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9CBA1E2-6AC7-4579-AE45-24D9478BBC94}"/>
              </a:ext>
            </a:extLst>
          </p:cNvPr>
          <p:cNvGrpSpPr/>
          <p:nvPr/>
        </p:nvGrpSpPr>
        <p:grpSpPr>
          <a:xfrm>
            <a:off x="1806353" y="1998464"/>
            <a:ext cx="8412067" cy="1443022"/>
            <a:chOff x="1806353" y="1862999"/>
            <a:chExt cx="8412067" cy="1443022"/>
          </a:xfrm>
        </p:grpSpPr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17D81134-906A-461D-AF7C-19286D87A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06353" y="2742745"/>
              <a:ext cx="1441606" cy="563276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sp>
          <p:nvSpPr>
            <p:cNvPr id="85" name="Rettangolo con angoli arrotondati 84">
              <a:extLst>
                <a:ext uri="{FF2B5EF4-FFF2-40B4-BE49-F238E27FC236}">
                  <a16:creationId xmlns:a16="http://schemas.microsoft.com/office/drawing/2014/main" id="{D35E8F74-C440-47EB-84BD-541F80E0A524}"/>
                </a:ext>
              </a:extLst>
            </p:cNvPr>
            <p:cNvSpPr/>
            <p:nvPr/>
          </p:nvSpPr>
          <p:spPr>
            <a:xfrm>
              <a:off x="9051071" y="1862999"/>
              <a:ext cx="1167349" cy="52206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27" name="Connettore 2 26">
              <a:extLst>
                <a:ext uri="{FF2B5EF4-FFF2-40B4-BE49-F238E27FC236}">
                  <a16:creationId xmlns:a16="http://schemas.microsoft.com/office/drawing/2014/main" id="{F2457112-78D9-46A8-B09C-76B56C728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0930" y="1958382"/>
              <a:ext cx="5910142" cy="7011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ettangolo 85">
            <a:extLst>
              <a:ext uri="{FF2B5EF4-FFF2-40B4-BE49-F238E27FC236}">
                <a16:creationId xmlns:a16="http://schemas.microsoft.com/office/drawing/2014/main" id="{5559B95A-8A11-49A5-A394-5E94F187B631}"/>
              </a:ext>
            </a:extLst>
          </p:cNvPr>
          <p:cNvSpPr/>
          <p:nvPr/>
        </p:nvSpPr>
        <p:spPr>
          <a:xfrm>
            <a:off x="1059201" y="3643619"/>
            <a:ext cx="3596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Spread medio inferiore a 1 €/MWh!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B57CCCA-BF1A-4730-9FE6-79C09300B31F}"/>
              </a:ext>
            </a:extLst>
          </p:cNvPr>
          <p:cNvSpPr txBox="1"/>
          <p:nvPr/>
        </p:nvSpPr>
        <p:spPr>
          <a:xfrm>
            <a:off x="3389615" y="2795026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+1,00 €/MWh</a:t>
            </a: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F59821D6-3E1D-4FDD-BD09-26CEC52A8079}"/>
              </a:ext>
            </a:extLst>
          </p:cNvPr>
          <p:cNvSpPr txBox="1"/>
          <p:nvPr/>
        </p:nvSpPr>
        <p:spPr>
          <a:xfrm>
            <a:off x="3397235" y="2985526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+0,70 €/MWh</a:t>
            </a:r>
          </a:p>
        </p:txBody>
      </p:sp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5C838B90-0EDF-42A7-8BBA-9FE6D542891D}"/>
              </a:ext>
            </a:extLst>
          </p:cNvPr>
          <p:cNvSpPr txBox="1"/>
          <p:nvPr/>
        </p:nvSpPr>
        <p:spPr>
          <a:xfrm>
            <a:off x="3389614" y="3185419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+1,00 €/MWh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023DF63-B0DA-4BC5-93DC-7140F8A50336}"/>
              </a:ext>
            </a:extLst>
          </p:cNvPr>
          <p:cNvSpPr txBox="1"/>
          <p:nvPr/>
        </p:nvSpPr>
        <p:spPr>
          <a:xfrm>
            <a:off x="647250" y="1642396"/>
            <a:ext cx="4300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Siamo sotto Consip?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A9E34C8A-C679-4BD5-A1BC-E824F306A6DF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DA75338-2527-41A0-8B14-501D25D82AF3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94E0898-24C2-4242-8B4A-97383E4113C5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EC460FA-E7E5-4630-B685-0FFAB05FB6CF}"/>
              </a:ext>
            </a:extLst>
          </p:cNvPr>
          <p:cNvSpPr txBox="1"/>
          <p:nvPr/>
        </p:nvSpPr>
        <p:spPr>
          <a:xfrm>
            <a:off x="3521431" y="956730"/>
            <a:ext cx="6127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39314"/>
                </a:solidFill>
              </a:rPr>
              <a:t>Questa Fornitura è conveniente?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A3118B6-32BD-4567-B7C8-D5E9245E4CC7}"/>
              </a:ext>
            </a:extLst>
          </p:cNvPr>
          <p:cNvSpPr/>
          <p:nvPr/>
        </p:nvSpPr>
        <p:spPr>
          <a:xfrm>
            <a:off x="2779664" y="189528"/>
            <a:ext cx="86421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Quanto costa davvero questa fornitura?</a:t>
            </a:r>
          </a:p>
        </p:txBody>
      </p:sp>
    </p:spTree>
    <p:extLst>
      <p:ext uri="{BB962C8B-B14F-4D97-AF65-F5344CB8AC3E}">
        <p14:creationId xmlns:p14="http://schemas.microsoft.com/office/powerpoint/2010/main" val="1374741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29" grpId="0"/>
      <p:bldP spid="87" grpId="0"/>
      <p:bldP spid="8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C7AF61C-E58F-4674-8499-E7AA3EE96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250" y="1244358"/>
            <a:ext cx="7373379" cy="3029373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E816EB3-12E1-4F4F-8C36-0455247D0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460" y="3888950"/>
            <a:ext cx="7220958" cy="2838846"/>
          </a:xfrm>
          <a:prstGeom prst="rect">
            <a:avLst/>
          </a:prstGeom>
        </p:spPr>
      </p:pic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368DB029-8AD6-4577-9E9E-BD83CC8E62E7}"/>
              </a:ext>
            </a:extLst>
          </p:cNvPr>
          <p:cNvSpPr/>
          <p:nvPr/>
        </p:nvSpPr>
        <p:spPr>
          <a:xfrm>
            <a:off x="4752460" y="3720529"/>
            <a:ext cx="7439539" cy="3007267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7200" b="1" dirty="0"/>
              <a:t>Oneri passanti</a:t>
            </a:r>
          </a:p>
        </p:txBody>
      </p:sp>
      <p:sp>
        <p:nvSpPr>
          <p:cNvPr id="34" name="Parentesi graffa aperta 33">
            <a:extLst>
              <a:ext uri="{FF2B5EF4-FFF2-40B4-BE49-F238E27FC236}">
                <a16:creationId xmlns:a16="http://schemas.microsoft.com/office/drawing/2014/main" id="{3489374A-62A9-44C3-9CBF-3C2F942E0EBF}"/>
              </a:ext>
            </a:extLst>
          </p:cNvPr>
          <p:cNvSpPr/>
          <p:nvPr/>
        </p:nvSpPr>
        <p:spPr>
          <a:xfrm>
            <a:off x="9669749" y="1903562"/>
            <a:ext cx="222666" cy="923330"/>
          </a:xfrm>
          <a:prstGeom prst="leftBrace">
            <a:avLst/>
          </a:prstGeom>
          <a:ln>
            <a:solidFill>
              <a:srgbClr val="7AA4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4F94FD6-50DE-4771-B83C-75A40F8882EB}"/>
              </a:ext>
            </a:extLst>
          </p:cNvPr>
          <p:cNvSpPr txBox="1"/>
          <p:nvPr/>
        </p:nvSpPr>
        <p:spPr>
          <a:xfrm>
            <a:off x="8466118" y="1882125"/>
            <a:ext cx="84895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accent6"/>
                </a:solidFill>
              </a:rPr>
              <a:t>PUN</a:t>
            </a:r>
          </a:p>
          <a:p>
            <a:pPr algn="ctr"/>
            <a:r>
              <a:rPr lang="it-IT" b="1" dirty="0"/>
              <a:t>+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Spread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271877C7-B895-4FDD-B900-C743E7C6BF6F}"/>
              </a:ext>
            </a:extLst>
          </p:cNvPr>
          <p:cNvSpPr txBox="1"/>
          <p:nvPr/>
        </p:nvSpPr>
        <p:spPr>
          <a:xfrm>
            <a:off x="8805888" y="3327939"/>
            <a:ext cx="12012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rgbClr val="00B0F0"/>
                </a:solidFill>
              </a:rPr>
              <a:t>Dispacciamento</a:t>
            </a:r>
          </a:p>
        </p:txBody>
      </p:sp>
      <p:sp>
        <p:nvSpPr>
          <p:cNvPr id="39" name="Ovale 38">
            <a:extLst>
              <a:ext uri="{FF2B5EF4-FFF2-40B4-BE49-F238E27FC236}">
                <a16:creationId xmlns:a16="http://schemas.microsoft.com/office/drawing/2014/main" id="{98359361-1D8C-4EB1-AF42-A044A396A96A}"/>
              </a:ext>
            </a:extLst>
          </p:cNvPr>
          <p:cNvSpPr/>
          <p:nvPr/>
        </p:nvSpPr>
        <p:spPr>
          <a:xfrm>
            <a:off x="9781082" y="3133807"/>
            <a:ext cx="594564" cy="2951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77C3219-05A5-47AB-B886-3420AEA55A80}"/>
              </a:ext>
            </a:extLst>
          </p:cNvPr>
          <p:cNvSpPr txBox="1"/>
          <p:nvPr/>
        </p:nvSpPr>
        <p:spPr>
          <a:xfrm>
            <a:off x="10307056" y="2823194"/>
            <a:ext cx="164500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80,55  €/MWh!</a:t>
            </a:r>
          </a:p>
        </p:txBody>
      </p:sp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882A81F6-6883-4D1A-B88A-B71C4A83935F}"/>
              </a:ext>
            </a:extLst>
          </p:cNvPr>
          <p:cNvSpPr/>
          <p:nvPr/>
        </p:nvSpPr>
        <p:spPr>
          <a:xfrm>
            <a:off x="5585985" y="3043059"/>
            <a:ext cx="335280" cy="1814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F43FD2DB-8750-4505-BCA6-293583C35567}"/>
              </a:ext>
            </a:extLst>
          </p:cNvPr>
          <p:cNvSpPr txBox="1"/>
          <p:nvPr/>
        </p:nvSpPr>
        <p:spPr>
          <a:xfrm>
            <a:off x="-20605" y="3322362"/>
            <a:ext cx="15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Oneri passanti</a:t>
            </a: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65FCC9A5-26A2-4FAA-A545-7EC125215F75}"/>
              </a:ext>
            </a:extLst>
          </p:cNvPr>
          <p:cNvSpPr/>
          <p:nvPr/>
        </p:nvSpPr>
        <p:spPr>
          <a:xfrm>
            <a:off x="2915023" y="3102647"/>
            <a:ext cx="582211" cy="864031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D6901F24-FC95-4975-9B54-E303B195FD89}"/>
              </a:ext>
            </a:extLst>
          </p:cNvPr>
          <p:cNvSpPr txBox="1"/>
          <p:nvPr/>
        </p:nvSpPr>
        <p:spPr>
          <a:xfrm>
            <a:off x="1565723" y="3331795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100 €/MWh</a:t>
            </a:r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DDC348AD-37CC-495C-ACD8-F682EF556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835" y="2618088"/>
            <a:ext cx="932064" cy="807469"/>
          </a:xfrm>
          <a:prstGeom prst="rect">
            <a:avLst/>
          </a:prstGeom>
        </p:spPr>
      </p:pic>
      <p:sp>
        <p:nvSpPr>
          <p:cNvPr id="48" name="Rettangolo 47">
            <a:extLst>
              <a:ext uri="{FF2B5EF4-FFF2-40B4-BE49-F238E27FC236}">
                <a16:creationId xmlns:a16="http://schemas.microsoft.com/office/drawing/2014/main" id="{F59501A9-A551-47C2-A976-7F7371CF3DAD}"/>
              </a:ext>
            </a:extLst>
          </p:cNvPr>
          <p:cNvSpPr/>
          <p:nvPr/>
        </p:nvSpPr>
        <p:spPr>
          <a:xfrm>
            <a:off x="2915022" y="4403166"/>
            <a:ext cx="582211" cy="4571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19D077C6-FF1B-4A1D-8B5A-884363AF7B2A}"/>
              </a:ext>
            </a:extLst>
          </p:cNvPr>
          <p:cNvSpPr txBox="1"/>
          <p:nvPr/>
        </p:nvSpPr>
        <p:spPr>
          <a:xfrm>
            <a:off x="1778854" y="4033834"/>
            <a:ext cx="84895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Spread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5D504011-0370-475B-81CA-CEAE84CE3A8F}"/>
              </a:ext>
            </a:extLst>
          </p:cNvPr>
          <p:cNvSpPr txBox="1"/>
          <p:nvPr/>
        </p:nvSpPr>
        <p:spPr>
          <a:xfrm>
            <a:off x="1720466" y="4380306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3 €/MWh</a:t>
            </a: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C5D27CE1-3C2A-4D1F-81AB-45E631BBD3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828" y="3973054"/>
            <a:ext cx="896559" cy="891377"/>
          </a:xfrm>
          <a:prstGeom prst="rect">
            <a:avLst/>
          </a:prstGeom>
        </p:spPr>
      </p:pic>
      <p:pic>
        <p:nvPicPr>
          <p:cNvPr id="53" name="Immagine 52">
            <a:extLst>
              <a:ext uri="{FF2B5EF4-FFF2-40B4-BE49-F238E27FC236}">
                <a16:creationId xmlns:a16="http://schemas.microsoft.com/office/drawing/2014/main" id="{469BDBA5-A06F-40A9-8081-1039F7B705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093" b="-1"/>
          <a:stretch/>
        </p:blipFill>
        <p:spPr>
          <a:xfrm>
            <a:off x="2906156" y="3810000"/>
            <a:ext cx="605824" cy="172996"/>
          </a:xfrm>
          <a:prstGeom prst="rect">
            <a:avLst/>
          </a:prstGeom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3530EB4F-BC9D-4027-A866-57287DAE0B28}"/>
              </a:ext>
            </a:extLst>
          </p:cNvPr>
          <p:cNvSpPr txBox="1"/>
          <p:nvPr/>
        </p:nvSpPr>
        <p:spPr>
          <a:xfrm>
            <a:off x="3498212" y="3763750"/>
            <a:ext cx="12012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rgbClr val="00B0F0"/>
                </a:solidFill>
              </a:rPr>
              <a:t>Dispacciamento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E8E50B7F-6A45-49A3-9F5D-E3431C36FCFD}"/>
              </a:ext>
            </a:extLst>
          </p:cNvPr>
          <p:cNvSpPr txBox="1"/>
          <p:nvPr/>
        </p:nvSpPr>
        <p:spPr>
          <a:xfrm>
            <a:off x="63420" y="5037778"/>
            <a:ext cx="118814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PUN luglio</a:t>
            </a:r>
          </a:p>
        </p:txBody>
      </p:sp>
      <p:pic>
        <p:nvPicPr>
          <p:cNvPr id="57" name="Immagine 56">
            <a:extLst>
              <a:ext uri="{FF2B5EF4-FFF2-40B4-BE49-F238E27FC236}">
                <a16:creationId xmlns:a16="http://schemas.microsoft.com/office/drawing/2014/main" id="{F16F2C6F-BDBB-492B-B020-FAD54BA940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8061" y="5410969"/>
            <a:ext cx="1225402" cy="1094327"/>
          </a:xfrm>
          <a:prstGeom prst="rect">
            <a:avLst/>
          </a:prstGeom>
        </p:spPr>
      </p:pic>
      <p:sp>
        <p:nvSpPr>
          <p:cNvPr id="58" name="Rettangolo 57">
            <a:extLst>
              <a:ext uri="{FF2B5EF4-FFF2-40B4-BE49-F238E27FC236}">
                <a16:creationId xmlns:a16="http://schemas.microsoft.com/office/drawing/2014/main" id="{E12C5215-A0C0-4174-98CD-16269693C000}"/>
              </a:ext>
            </a:extLst>
          </p:cNvPr>
          <p:cNvSpPr/>
          <p:nvPr/>
        </p:nvSpPr>
        <p:spPr>
          <a:xfrm>
            <a:off x="2929769" y="4599087"/>
            <a:ext cx="582211" cy="159745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82B44064-10B4-45C2-AEA5-EE402029317A}"/>
              </a:ext>
            </a:extLst>
          </p:cNvPr>
          <p:cNvSpPr/>
          <p:nvPr/>
        </p:nvSpPr>
        <p:spPr>
          <a:xfrm>
            <a:off x="78352" y="5397815"/>
            <a:ext cx="11673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00" dirty="0"/>
              <a:t>F1: 154,2 €/MWh</a:t>
            </a:r>
          </a:p>
          <a:p>
            <a:r>
              <a:rPr lang="it-IT" sz="1000" dirty="0"/>
              <a:t>F2: 169,38 €/MWh</a:t>
            </a:r>
          </a:p>
          <a:p>
            <a:r>
              <a:rPr lang="it-IT" sz="1000" dirty="0"/>
              <a:t>F3: 152,26 €/MWh</a:t>
            </a: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F14F571A-1DD6-45E9-A948-5FE1C9184484}"/>
              </a:ext>
            </a:extLst>
          </p:cNvPr>
          <p:cNvSpPr txBox="1"/>
          <p:nvPr/>
        </p:nvSpPr>
        <p:spPr>
          <a:xfrm>
            <a:off x="1385609" y="5013540"/>
            <a:ext cx="134043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it-GB"/>
            </a:defPPr>
            <a:lvl1pPr>
              <a:defRPr b="1">
                <a:solidFill>
                  <a:schemeClr val="accent6"/>
                </a:solidFill>
              </a:defRPr>
            </a:lvl1pPr>
          </a:lstStyle>
          <a:p>
            <a:r>
              <a:rPr lang="it-IT" dirty="0"/>
              <a:t>154 €/MWh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24C440-14F3-4F15-8A30-052301096A5C}"/>
              </a:ext>
            </a:extLst>
          </p:cNvPr>
          <p:cNvSpPr txBox="1"/>
          <p:nvPr/>
        </p:nvSpPr>
        <p:spPr>
          <a:xfrm>
            <a:off x="513828" y="1973191"/>
            <a:ext cx="2635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Cosa dovrei aspettarmi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16C22E23-4B16-4771-86C5-2ABC0F3543B7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67A0BDA5-C899-4AF8-B955-8D65C6EC68B8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B779A5D6-3B76-4092-B4C9-7D1C3D3325E6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24973829-722F-46BF-B7B3-850EF0358FC8}"/>
              </a:ext>
            </a:extLst>
          </p:cNvPr>
          <p:cNvSpPr/>
          <p:nvPr/>
        </p:nvSpPr>
        <p:spPr>
          <a:xfrm>
            <a:off x="2779664" y="189528"/>
            <a:ext cx="86421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Quanto costa davvero questa fornitura?</a:t>
            </a:r>
          </a:p>
        </p:txBody>
      </p:sp>
    </p:spTree>
    <p:extLst>
      <p:ext uri="{BB962C8B-B14F-4D97-AF65-F5344CB8AC3E}">
        <p14:creationId xmlns:p14="http://schemas.microsoft.com/office/powerpoint/2010/main" val="2618610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4" grpId="0" animBg="1"/>
      <p:bldP spid="35" grpId="0" animBg="1"/>
      <p:bldP spid="36" grpId="0"/>
      <p:bldP spid="39" grpId="0" animBg="1"/>
      <p:bldP spid="41" grpId="0" animBg="1"/>
      <p:bldP spid="42" grpId="0" animBg="1"/>
      <p:bldP spid="44" grpId="0"/>
      <p:bldP spid="45" grpId="0" animBg="1"/>
      <p:bldP spid="46" grpId="0"/>
      <p:bldP spid="48" grpId="0" animBg="1"/>
      <p:bldP spid="49" grpId="0"/>
      <p:bldP spid="50" grpId="0"/>
      <p:bldP spid="54" grpId="0"/>
      <p:bldP spid="55" grpId="0"/>
      <p:bldP spid="58" grpId="0" animBg="1"/>
      <p:bldP spid="59" grpId="0"/>
      <p:bldP spid="60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C7AF61C-E58F-4674-8499-E7AA3EE96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250" y="1244358"/>
            <a:ext cx="7373379" cy="3029373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E816EB3-12E1-4F4F-8C36-0455247D0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460" y="3888950"/>
            <a:ext cx="7220958" cy="2838846"/>
          </a:xfrm>
          <a:prstGeom prst="rect">
            <a:avLst/>
          </a:prstGeom>
        </p:spPr>
      </p:pic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368DB029-8AD6-4577-9E9E-BD83CC8E62E7}"/>
              </a:ext>
            </a:extLst>
          </p:cNvPr>
          <p:cNvSpPr/>
          <p:nvPr/>
        </p:nvSpPr>
        <p:spPr>
          <a:xfrm>
            <a:off x="4752460" y="3720529"/>
            <a:ext cx="7439539" cy="3007267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7200" b="1" dirty="0"/>
              <a:t>Oneri passanti</a:t>
            </a:r>
          </a:p>
        </p:txBody>
      </p:sp>
      <p:sp>
        <p:nvSpPr>
          <p:cNvPr id="34" name="Parentesi graffa aperta 33">
            <a:extLst>
              <a:ext uri="{FF2B5EF4-FFF2-40B4-BE49-F238E27FC236}">
                <a16:creationId xmlns:a16="http://schemas.microsoft.com/office/drawing/2014/main" id="{3489374A-62A9-44C3-9CBF-3C2F942E0EBF}"/>
              </a:ext>
            </a:extLst>
          </p:cNvPr>
          <p:cNvSpPr/>
          <p:nvPr/>
        </p:nvSpPr>
        <p:spPr>
          <a:xfrm>
            <a:off x="9669749" y="1903562"/>
            <a:ext cx="222666" cy="923330"/>
          </a:xfrm>
          <a:prstGeom prst="leftBrace">
            <a:avLst/>
          </a:prstGeom>
          <a:ln>
            <a:solidFill>
              <a:srgbClr val="7AA4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4F94FD6-50DE-4771-B83C-75A40F8882EB}"/>
              </a:ext>
            </a:extLst>
          </p:cNvPr>
          <p:cNvSpPr txBox="1"/>
          <p:nvPr/>
        </p:nvSpPr>
        <p:spPr>
          <a:xfrm>
            <a:off x="8466118" y="1882125"/>
            <a:ext cx="84895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accent6"/>
                </a:solidFill>
              </a:rPr>
              <a:t>PUN</a:t>
            </a:r>
          </a:p>
          <a:p>
            <a:pPr algn="ctr"/>
            <a:r>
              <a:rPr lang="it-IT" b="1" dirty="0"/>
              <a:t>+</a:t>
            </a:r>
          </a:p>
          <a:p>
            <a:pPr algn="ctr"/>
            <a:r>
              <a:rPr lang="it-IT" b="1" dirty="0">
                <a:solidFill>
                  <a:srgbClr val="FF0000"/>
                </a:solidFill>
              </a:rPr>
              <a:t>Spread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271877C7-B895-4FDD-B900-C743E7C6BF6F}"/>
              </a:ext>
            </a:extLst>
          </p:cNvPr>
          <p:cNvSpPr txBox="1"/>
          <p:nvPr/>
        </p:nvSpPr>
        <p:spPr>
          <a:xfrm>
            <a:off x="8805888" y="3327939"/>
            <a:ext cx="12012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rgbClr val="00B0F0"/>
                </a:solidFill>
              </a:rPr>
              <a:t>Dispacciamento</a:t>
            </a:r>
          </a:p>
        </p:txBody>
      </p:sp>
      <p:sp>
        <p:nvSpPr>
          <p:cNvPr id="39" name="Ovale 38">
            <a:extLst>
              <a:ext uri="{FF2B5EF4-FFF2-40B4-BE49-F238E27FC236}">
                <a16:creationId xmlns:a16="http://schemas.microsoft.com/office/drawing/2014/main" id="{98359361-1D8C-4EB1-AF42-A044A396A96A}"/>
              </a:ext>
            </a:extLst>
          </p:cNvPr>
          <p:cNvSpPr/>
          <p:nvPr/>
        </p:nvSpPr>
        <p:spPr>
          <a:xfrm>
            <a:off x="9781082" y="3133807"/>
            <a:ext cx="594564" cy="2951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77C3219-05A5-47AB-B886-3420AEA55A80}"/>
              </a:ext>
            </a:extLst>
          </p:cNvPr>
          <p:cNvSpPr txBox="1"/>
          <p:nvPr/>
        </p:nvSpPr>
        <p:spPr>
          <a:xfrm>
            <a:off x="10307056" y="2823194"/>
            <a:ext cx="164500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80,55  €/MWh!</a:t>
            </a:r>
          </a:p>
        </p:txBody>
      </p:sp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882A81F6-6883-4D1A-B88A-B71C4A83935F}"/>
              </a:ext>
            </a:extLst>
          </p:cNvPr>
          <p:cNvSpPr/>
          <p:nvPr/>
        </p:nvSpPr>
        <p:spPr>
          <a:xfrm>
            <a:off x="5585985" y="3043059"/>
            <a:ext cx="335280" cy="1814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ACBC8EB-D664-4E86-AC27-732F32E1FF65}"/>
              </a:ext>
            </a:extLst>
          </p:cNvPr>
          <p:cNvSpPr txBox="1"/>
          <p:nvPr/>
        </p:nvSpPr>
        <p:spPr>
          <a:xfrm>
            <a:off x="559051" y="3043059"/>
            <a:ext cx="3209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Questo contratto mi costa il 22% in più rispetto a Consip!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59446C15-057D-4BD0-B78B-1FA9A09556D4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71668C80-E5CC-4B0A-953D-E54FCE4B82BE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2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C160A90C-0F5C-4029-97D0-713798AE23FE}"/>
              </a:ext>
            </a:extLst>
          </p:cNvPr>
          <p:cNvSpPr/>
          <p:nvPr/>
        </p:nvSpPr>
        <p:spPr>
          <a:xfrm>
            <a:off x="444500" y="-14675"/>
            <a:ext cx="1588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Come leggere la bolletta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43145A-9169-449F-9B4B-C546E19A5A8B}"/>
              </a:ext>
            </a:extLst>
          </p:cNvPr>
          <p:cNvSpPr txBox="1"/>
          <p:nvPr/>
        </p:nvSpPr>
        <p:spPr>
          <a:xfrm>
            <a:off x="386293" y="1647071"/>
            <a:ext cx="401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Nel dispacciamento sono stati celati oltre 60 €/MWh di …. "Servizi"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EF133B3-1A32-4FE8-9A16-28EABD74DDCC}"/>
              </a:ext>
            </a:extLst>
          </p:cNvPr>
          <p:cNvSpPr/>
          <p:nvPr/>
        </p:nvSpPr>
        <p:spPr>
          <a:xfrm>
            <a:off x="2779664" y="189528"/>
            <a:ext cx="86421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Quanto costa davvero questa fornitura?</a:t>
            </a:r>
          </a:p>
        </p:txBody>
      </p:sp>
    </p:spTree>
    <p:extLst>
      <p:ext uri="{BB962C8B-B14F-4D97-AF65-F5344CB8AC3E}">
        <p14:creationId xmlns:p14="http://schemas.microsoft.com/office/powerpoint/2010/main" val="2494575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verde, schermata, Carattere&#10;&#10;Descrizione generata automaticamente">
            <a:extLst>
              <a:ext uri="{FF2B5EF4-FFF2-40B4-BE49-F238E27FC236}">
                <a16:creationId xmlns:a16="http://schemas.microsoft.com/office/drawing/2014/main" id="{21C2EADF-88DE-A7D8-173D-E01974AB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92"/>
          <a:stretch/>
        </p:blipFill>
        <p:spPr>
          <a:xfrm>
            <a:off x="0" y="1251404"/>
            <a:ext cx="12218818" cy="56065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D80D9-955D-471D-98EE-69DBD63CE9C6}"/>
              </a:ext>
            </a:extLst>
          </p:cNvPr>
          <p:cNvSpPr txBox="1"/>
          <p:nvPr/>
        </p:nvSpPr>
        <p:spPr>
          <a:xfrm>
            <a:off x="3051965" y="184006"/>
            <a:ext cx="4041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>
                <a:solidFill>
                  <a:srgbClr val="7AA42E"/>
                </a:solidFill>
              </a:rPr>
              <a:t>SOMMARIO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DE60C82-7255-4078-8098-AE995254A307}"/>
              </a:ext>
            </a:extLst>
          </p:cNvPr>
          <p:cNvGrpSpPr/>
          <p:nvPr/>
        </p:nvGrpSpPr>
        <p:grpSpPr>
          <a:xfrm>
            <a:off x="685800" y="1584186"/>
            <a:ext cx="8486186" cy="547701"/>
            <a:chOff x="306854" y="1883441"/>
            <a:chExt cx="4140957" cy="547701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B123A76-3BD6-4234-A9E4-3EE0C40330B9}"/>
                </a:ext>
              </a:extLst>
            </p:cNvPr>
            <p:cNvSpPr/>
            <p:nvPr/>
          </p:nvSpPr>
          <p:spPr>
            <a:xfrm>
              <a:off x="731225" y="1883441"/>
              <a:ext cx="371658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Crisi energetica e impatto sul bilancio del Comune</a:t>
              </a: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4578E612-BEC2-49BC-AC72-CF9F87A0853D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15" name="Titolo 1">
              <a:extLst>
                <a:ext uri="{FF2B5EF4-FFF2-40B4-BE49-F238E27FC236}">
                  <a16:creationId xmlns:a16="http://schemas.microsoft.com/office/drawing/2014/main" id="{2DAB62B2-C9D1-44E4-858F-6520783AD90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145494C-6DB6-4BBD-A1A1-85CC4AE1B798}"/>
              </a:ext>
            </a:extLst>
          </p:cNvPr>
          <p:cNvGrpSpPr/>
          <p:nvPr/>
        </p:nvGrpSpPr>
        <p:grpSpPr>
          <a:xfrm>
            <a:off x="685800" y="2440471"/>
            <a:ext cx="4676423" cy="547701"/>
            <a:chOff x="306854" y="1883441"/>
            <a:chExt cx="2281928" cy="547701"/>
          </a:xfrm>
        </p:grpSpPr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4333170D-0187-4F52-BCD6-C489735ACE6F}"/>
                </a:ext>
              </a:extLst>
            </p:cNvPr>
            <p:cNvSpPr/>
            <p:nvPr/>
          </p:nvSpPr>
          <p:spPr>
            <a:xfrm>
              <a:off x="731225" y="1883441"/>
              <a:ext cx="18575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Come leggere la bolletta</a:t>
              </a:r>
            </a:p>
          </p:txBody>
        </p:sp>
        <p:sp>
          <p:nvSpPr>
            <p:cNvPr id="18" name="Ovale 17">
              <a:extLst>
                <a:ext uri="{FF2B5EF4-FFF2-40B4-BE49-F238E27FC236}">
                  <a16:creationId xmlns:a16="http://schemas.microsoft.com/office/drawing/2014/main" id="{357B57CE-8774-4E23-9B00-1055C9E0E055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19" name="Titolo 1">
              <a:extLst>
                <a:ext uri="{FF2B5EF4-FFF2-40B4-BE49-F238E27FC236}">
                  <a16:creationId xmlns:a16="http://schemas.microsoft.com/office/drawing/2014/main" id="{1D808D7D-126C-4E91-9BF3-2AC3973159A0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47D1184E-D9C9-49B2-ACBE-1798EFA17D51}"/>
              </a:ext>
            </a:extLst>
          </p:cNvPr>
          <p:cNvGrpSpPr/>
          <p:nvPr/>
        </p:nvGrpSpPr>
        <p:grpSpPr>
          <a:xfrm>
            <a:off x="685800" y="3335883"/>
            <a:ext cx="7009914" cy="1323439"/>
            <a:chOff x="306854" y="1819941"/>
            <a:chExt cx="3420588" cy="1323439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464959AE-FE9D-4932-BDC9-3A0E4B23D56E}"/>
                </a:ext>
              </a:extLst>
            </p:cNvPr>
            <p:cNvSpPr/>
            <p:nvPr/>
          </p:nvSpPr>
          <p:spPr>
            <a:xfrm>
              <a:off x="675452" y="1819941"/>
              <a:ext cx="3051990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4000" b="1" dirty="0">
                  <a:solidFill>
                    <a:schemeClr val="bg1"/>
                  </a:solidFill>
                </a:rPr>
                <a:t>Fuori Consip: dati e casi reali</a:t>
              </a:r>
            </a:p>
            <a:p>
              <a:endParaRPr lang="it-IT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6BE2E5FB-6F70-4A9D-BCD2-06CDCC2D4099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3600" dirty="0"/>
            </a:p>
          </p:txBody>
        </p:sp>
        <p:sp>
          <p:nvSpPr>
            <p:cNvPr id="24" name="Titolo 1">
              <a:extLst>
                <a:ext uri="{FF2B5EF4-FFF2-40B4-BE49-F238E27FC236}">
                  <a16:creationId xmlns:a16="http://schemas.microsoft.com/office/drawing/2014/main" id="{97303B6A-A34F-4365-9EE5-94D3DA574B1B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800" dirty="0">
                  <a:solidFill>
                    <a:srgbClr val="7AA42E"/>
                  </a:solidFill>
                  <a:latin typeface="+mn-lt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8561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07067487-BFA0-4A25-AEBF-865B9CA618AB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A24507AD-2C59-43CC-9003-23F554CE2BA3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B7F18E4E-C197-4560-8E60-D3A8EB988EA2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157F0377-7608-465A-B434-6E94E3C03229}"/>
              </a:ext>
            </a:extLst>
          </p:cNvPr>
          <p:cNvSpPr/>
          <p:nvPr/>
        </p:nvSpPr>
        <p:spPr>
          <a:xfrm>
            <a:off x="2779664" y="189528"/>
            <a:ext cx="70734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Oltre 1 CIG su due è fuori Consip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ACBC8EB-D664-4E86-AC27-732F32E1FF65}"/>
              </a:ext>
            </a:extLst>
          </p:cNvPr>
          <p:cNvSpPr txBox="1"/>
          <p:nvPr/>
        </p:nvSpPr>
        <p:spPr>
          <a:xfrm>
            <a:off x="332599" y="1258899"/>
            <a:ext cx="3209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Questo contratto mi costa il 22% in più rispetto a Consip!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E10BA10-7431-46EA-B4E6-25B2E26F1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728" y="987425"/>
            <a:ext cx="4974976" cy="560221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66A376A-3546-4346-98AF-0A0EF394B6B0}"/>
              </a:ext>
            </a:extLst>
          </p:cNvPr>
          <p:cNvSpPr txBox="1"/>
          <p:nvPr/>
        </p:nvSpPr>
        <p:spPr>
          <a:xfrm>
            <a:off x="444751" y="3398499"/>
            <a:ext cx="33461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0000"/>
                </a:solidFill>
              </a:rPr>
              <a:t>Nel 2025 </a:t>
            </a:r>
            <a:r>
              <a:rPr lang="it-IT" sz="2000" b="1" dirty="0">
                <a:solidFill>
                  <a:srgbClr val="FF0000"/>
                </a:solidFill>
              </a:rPr>
              <a:t>oltre il 50% </a:t>
            </a:r>
            <a:r>
              <a:rPr lang="it-IT" sz="2000" dirty="0">
                <a:solidFill>
                  <a:srgbClr val="FF0000"/>
                </a:solidFill>
              </a:rPr>
              <a:t>dei CIG presenti su ANAC è riconducibile a fornitori che non hanno mai partecipato ad una gara Consip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981C0A4-0D02-4A4C-BE93-747B29435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2774" y="2656455"/>
            <a:ext cx="2404475" cy="316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39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2" name="Rettangolo 31">
            <a:extLst>
              <a:ext uri="{FF2B5EF4-FFF2-40B4-BE49-F238E27FC236}">
                <a16:creationId xmlns:a16="http://schemas.microsoft.com/office/drawing/2014/main" id="{DFDB5116-0ED1-4F9B-813B-44111A6F15CA}"/>
              </a:ext>
            </a:extLst>
          </p:cNvPr>
          <p:cNvSpPr/>
          <p:nvPr/>
        </p:nvSpPr>
        <p:spPr>
          <a:xfrm>
            <a:off x="2526435" y="177612"/>
            <a:ext cx="9103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Chi fornisce energia alla PA? Cosa dicono i dati ANAC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61AD5D7-22E2-4EF4-9CC4-3EAEF0AAC804}"/>
              </a:ext>
            </a:extLst>
          </p:cNvPr>
          <p:cNvSpPr txBox="1"/>
          <p:nvPr/>
        </p:nvSpPr>
        <p:spPr>
          <a:xfrm>
            <a:off x="11543095" y="6543122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247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1392F3C-0100-461D-8DE8-2EE6856C17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194"/>
          <a:stretch/>
        </p:blipFill>
        <p:spPr>
          <a:xfrm>
            <a:off x="224330" y="894798"/>
            <a:ext cx="10391775" cy="168351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D9D0E79-CB30-4F5B-9565-ED0309DFD8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868"/>
          <a:stretch/>
        </p:blipFill>
        <p:spPr>
          <a:xfrm>
            <a:off x="233295" y="2581835"/>
            <a:ext cx="10391775" cy="396128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8187F7F5-378D-4FE4-AEE9-B6D1852E9335}"/>
              </a:ext>
            </a:extLst>
          </p:cNvPr>
          <p:cNvSpPr/>
          <p:nvPr/>
        </p:nvSpPr>
        <p:spPr>
          <a:xfrm rot="16200000">
            <a:off x="9184346" y="2613211"/>
            <a:ext cx="156922" cy="138914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A3D1C88E-E5E2-4399-AEB5-13F279AA7412}"/>
              </a:ext>
            </a:extLst>
          </p:cNvPr>
          <p:cNvSpPr/>
          <p:nvPr/>
        </p:nvSpPr>
        <p:spPr>
          <a:xfrm rot="16200000">
            <a:off x="9184346" y="3016623"/>
            <a:ext cx="156922" cy="138914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a destra 17">
            <a:extLst>
              <a:ext uri="{FF2B5EF4-FFF2-40B4-BE49-F238E27FC236}">
                <a16:creationId xmlns:a16="http://schemas.microsoft.com/office/drawing/2014/main" id="{40524BE8-2D8E-4E04-A712-194FA527990F}"/>
              </a:ext>
            </a:extLst>
          </p:cNvPr>
          <p:cNvSpPr/>
          <p:nvPr/>
        </p:nvSpPr>
        <p:spPr>
          <a:xfrm rot="16200000">
            <a:off x="9184346" y="3384216"/>
            <a:ext cx="156922" cy="138914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 destra 18">
            <a:extLst>
              <a:ext uri="{FF2B5EF4-FFF2-40B4-BE49-F238E27FC236}">
                <a16:creationId xmlns:a16="http://schemas.microsoft.com/office/drawing/2014/main" id="{008F7CCF-73D8-4C73-AFDC-1EE0F33E5620}"/>
              </a:ext>
            </a:extLst>
          </p:cNvPr>
          <p:cNvSpPr/>
          <p:nvPr/>
        </p:nvSpPr>
        <p:spPr>
          <a:xfrm rot="16200000">
            <a:off x="9184346" y="3978485"/>
            <a:ext cx="156922" cy="138914"/>
          </a:xfrm>
          <a:prstGeom prst="rightArrow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EF0BEFE-E01E-42FF-AC01-6FFB038544E3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E38CFF3-AD8E-4695-B4BA-AD1623267800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67CAAE9-23A9-49C8-A089-7A53B06EDCFC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32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8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CEE278A5-A96F-4176-A6D2-B25CFF63453E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4104644-7140-47D4-B52A-73C46873E5EA}"/>
              </a:ext>
            </a:extLst>
          </p:cNvPr>
          <p:cNvSpPr txBox="1"/>
          <p:nvPr/>
        </p:nvSpPr>
        <p:spPr>
          <a:xfrm>
            <a:off x="303205" y="1208537"/>
            <a:ext cx="3863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1) La proposta indecente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2A6E610-98D2-4C1D-A2CF-34E26EA34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509" y="1970734"/>
            <a:ext cx="2823632" cy="158911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AF4F101-85AD-42ED-8908-4D95E7C4D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0141" y="2077698"/>
            <a:ext cx="8849903" cy="419303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6AB7C19-01DF-4211-BE82-11C777447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19" y="4610100"/>
            <a:ext cx="1997599" cy="1920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1F5934-1E25-4B75-9F99-B20D01593158}"/>
              </a:ext>
            </a:extLst>
          </p:cNvPr>
          <p:cNvSpPr txBox="1"/>
          <p:nvPr/>
        </p:nvSpPr>
        <p:spPr>
          <a:xfrm>
            <a:off x="61443" y="4109520"/>
            <a:ext cx="335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Casi studio su ControllaBolletta.it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52F60C1-07DC-4DE9-8E4C-E13199CA01CB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747A2F5-DC3D-44FD-BF15-E40FE8A68639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CB12004-3DE3-45F8-ADDF-A8ACCEC9B8D8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89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4104644-7140-47D4-B52A-73C46873E5EA}"/>
              </a:ext>
            </a:extLst>
          </p:cNvPr>
          <p:cNvSpPr txBox="1"/>
          <p:nvPr/>
        </p:nvSpPr>
        <p:spPr>
          <a:xfrm>
            <a:off x="303205" y="1189487"/>
            <a:ext cx="3863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1) La proposta indecente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2A6E610-98D2-4C1D-A2CF-34E26EA34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509" y="1970734"/>
            <a:ext cx="2823632" cy="158911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BCA8D63-9E92-4BA6-A44A-2D168903FCA9}"/>
              </a:ext>
            </a:extLst>
          </p:cNvPr>
          <p:cNvSpPr txBox="1"/>
          <p:nvPr/>
        </p:nvSpPr>
        <p:spPr>
          <a:xfrm>
            <a:off x="5892290" y="1970734"/>
            <a:ext cx="5418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Garanzia di risparmio con la ricerca del migliore offerente!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2534345-DB5A-4CB7-A730-13C0521A6647}"/>
              </a:ext>
            </a:extLst>
          </p:cNvPr>
          <p:cNvSpPr txBox="1"/>
          <p:nvPr/>
        </p:nvSpPr>
        <p:spPr>
          <a:xfrm>
            <a:off x="7675179" y="2707001"/>
            <a:ext cx="2712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Aggregazione delle fatture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B21B300-9278-4C98-8AF8-0DEAFDE98E1D}"/>
              </a:ext>
            </a:extLst>
          </p:cNvPr>
          <p:cNvSpPr txBox="1"/>
          <p:nvPr/>
        </p:nvSpPr>
        <p:spPr>
          <a:xfrm>
            <a:off x="5892290" y="2339017"/>
            <a:ext cx="4041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Nessuna "rottura" della burocrazia Consip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CAFC3A7-CDBC-45EA-A464-FF4DBBE82DC0}"/>
              </a:ext>
            </a:extLst>
          </p:cNvPr>
          <p:cNvSpPr txBox="1"/>
          <p:nvPr/>
        </p:nvSpPr>
        <p:spPr>
          <a:xfrm>
            <a:off x="5892290" y="3416517"/>
            <a:ext cx="3123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Velocità nelle nuove attivazioni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5A4ACBD-5B00-4018-912A-E572D88D3C3E}"/>
              </a:ext>
            </a:extLst>
          </p:cNvPr>
          <p:cNvSpPr txBox="1"/>
          <p:nvPr/>
        </p:nvSpPr>
        <p:spPr>
          <a:xfrm>
            <a:off x="5892290" y="3784800"/>
            <a:ext cx="38140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Nessun rischio di finire in Salvaguardia!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46E8F17-94A7-4FE3-8D75-95692ADB4720}"/>
              </a:ext>
            </a:extLst>
          </p:cNvPr>
          <p:cNvSpPr txBox="1"/>
          <p:nvPr/>
        </p:nvSpPr>
        <p:spPr>
          <a:xfrm>
            <a:off x="5892290" y="2707300"/>
            <a:ext cx="2014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Risparmio sull’IVA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03F9928-13D3-41D1-A549-7973A64EFF78}"/>
              </a:ext>
            </a:extLst>
          </p:cNvPr>
          <p:cNvSpPr txBox="1"/>
          <p:nvPr/>
        </p:nvSpPr>
        <p:spPr>
          <a:xfrm>
            <a:off x="5892290" y="3075583"/>
            <a:ext cx="3057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Controllo </a:t>
            </a:r>
            <a:r>
              <a:rPr lang="it-IT" sz="1600" b="1" u="sng" dirty="0"/>
              <a:t>gratuito</a:t>
            </a:r>
            <a:r>
              <a:rPr lang="it-IT" sz="1600" b="1" dirty="0"/>
              <a:t> dei consumi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1E04B76-8B92-4A4E-84F8-BBB6E20F418B}"/>
              </a:ext>
            </a:extLst>
          </p:cNvPr>
          <p:cNvSpPr txBox="1"/>
          <p:nvPr/>
        </p:nvSpPr>
        <p:spPr>
          <a:xfrm>
            <a:off x="5892290" y="4153081"/>
            <a:ext cx="5353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Gestione esternalizzata: pensiamo a tutto noi… firma qui!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6D501190-B180-42E1-BDC6-330D9A5690A1}"/>
              </a:ext>
            </a:extLst>
          </p:cNvPr>
          <p:cNvSpPr txBox="1"/>
          <p:nvPr/>
        </p:nvSpPr>
        <p:spPr>
          <a:xfrm>
            <a:off x="3713366" y="5141137"/>
            <a:ext cx="7607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Tutto gratis! Molto meglio di ControllaBolletta.it!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762AE09-D06E-46BB-A606-54317C76815A}"/>
              </a:ext>
            </a:extLst>
          </p:cNvPr>
          <p:cNvSpPr txBox="1"/>
          <p:nvPr/>
        </p:nvSpPr>
        <p:spPr>
          <a:xfrm>
            <a:off x="5790702" y="4586859"/>
            <a:ext cx="5634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/>
              <a:t>Non siamo broker ma una Società di Consulenza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930B06EF-6DB4-438A-9D7A-31E1322D3EA8}"/>
              </a:ext>
            </a:extLst>
          </p:cNvPr>
          <p:cNvSpPr txBox="1"/>
          <p:nvPr/>
        </p:nvSpPr>
        <p:spPr>
          <a:xfrm>
            <a:off x="5800293" y="1230143"/>
            <a:ext cx="2200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Le argomentazioni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69604D7-52BE-4F03-805C-3A0836868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631" y="2045273"/>
            <a:ext cx="1866900" cy="245745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DE17848-CA0F-46B1-8A9C-10BD56B32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421" y="4153081"/>
            <a:ext cx="1976593" cy="2424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Rettangolo 29">
            <a:extLst>
              <a:ext uri="{FF2B5EF4-FFF2-40B4-BE49-F238E27FC236}">
                <a16:creationId xmlns:a16="http://schemas.microsoft.com/office/drawing/2014/main" id="{0DC005B8-4B13-45D4-BC55-0756524463B4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BB6D19B-45A5-4668-9E7A-170A3CAAB2FB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BFBDCD85-5958-48C6-AE2B-A031EA4AB321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43AE1AB-D6B0-4477-8C80-50F27B525FB1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82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4104644-7140-47D4-B52A-73C46873E5EA}"/>
              </a:ext>
            </a:extLst>
          </p:cNvPr>
          <p:cNvSpPr txBox="1"/>
          <p:nvPr/>
        </p:nvSpPr>
        <p:spPr>
          <a:xfrm>
            <a:off x="303205" y="1189487"/>
            <a:ext cx="2284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1) La proposta indecente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3B714B9-6A45-48FB-8811-CFE2874A72D7}"/>
              </a:ext>
            </a:extLst>
          </p:cNvPr>
          <p:cNvSpPr txBox="1"/>
          <p:nvPr/>
        </p:nvSpPr>
        <p:spPr>
          <a:xfrm>
            <a:off x="265105" y="1627821"/>
            <a:ext cx="4602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2) Gli atti amministrativi preconfezionati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461A6EE-D790-4DCB-89BE-6AF5F2440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30424"/>
            <a:ext cx="4394111" cy="2629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E1BE68F-5128-4AA7-B6F2-511CEA61F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106" y="2193075"/>
            <a:ext cx="7261603" cy="389534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96BD5E7-42C0-48AC-B1A0-0A945ABFF6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280" y="2850459"/>
            <a:ext cx="2455228" cy="3134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10EA84C8-0B4E-4071-8637-47AF9F801E9A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B064C31-1588-4C87-BA5B-9422A7746D7E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03C2ABE-AEB5-4D0E-B3BC-64CB6AC60CAD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0A2C259-1D06-4429-B81A-CBCC86ECEE75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380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3B714B9-6A45-48FB-8811-CFE2874A72D7}"/>
              </a:ext>
            </a:extLst>
          </p:cNvPr>
          <p:cNvSpPr txBox="1"/>
          <p:nvPr/>
        </p:nvSpPr>
        <p:spPr>
          <a:xfrm>
            <a:off x="303205" y="1728053"/>
            <a:ext cx="3021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2) Gli atti amministrativi preconfezionati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0F7966-7F2D-47E6-AD44-DD556BBD0F0B}"/>
              </a:ext>
            </a:extLst>
          </p:cNvPr>
          <p:cNvSpPr txBox="1"/>
          <p:nvPr/>
        </p:nvSpPr>
        <p:spPr>
          <a:xfrm>
            <a:off x="2157274" y="3330043"/>
            <a:ext cx="9277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FF0000"/>
                </a:solidFill>
              </a:rPr>
              <a:t>Come faccio a staccare il CIG di un affidamento di energia elettrica fuori Consip?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6C78541-F7AA-46CA-89C6-AA22A6B9C825}"/>
              </a:ext>
            </a:extLst>
          </p:cNvPr>
          <p:cNvSpPr txBox="1"/>
          <p:nvPr/>
        </p:nvSpPr>
        <p:spPr>
          <a:xfrm>
            <a:off x="303205" y="1189487"/>
            <a:ext cx="2284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1) La proposta indecente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FC7C18A-D01A-421D-B840-16E57D3D7C72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F6A5CA2-8988-4B33-B290-9169D9FDCD1F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211D96E-39CE-4AB7-814C-CBC3BEF0373A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C54D688-254B-4CF6-AAF5-6A8811673CAA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37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A61B0FB-2758-41DF-B868-07549C02DEC5}"/>
              </a:ext>
            </a:extLst>
          </p:cNvPr>
          <p:cNvSpPr txBox="1"/>
          <p:nvPr/>
        </p:nvSpPr>
        <p:spPr>
          <a:xfrm>
            <a:off x="273595" y="2303314"/>
            <a:ext cx="4672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/>
              <a:t>3) La trattativa simulata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19BAA8C-E15B-4909-B104-68E2457F71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843"/>
          <a:stretch/>
        </p:blipFill>
        <p:spPr>
          <a:xfrm>
            <a:off x="3032300" y="2939668"/>
            <a:ext cx="4787188" cy="166090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0AF9A24-4509-4A48-8E3A-FF292E5DC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629" y="5052935"/>
            <a:ext cx="6115027" cy="83421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1F11D5E-9C4F-488C-842C-7C23B44F3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7587" y="4642870"/>
            <a:ext cx="5237427" cy="293806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2B71FD5-7022-49D3-BB08-9E498BD9C705}"/>
              </a:ext>
            </a:extLst>
          </p:cNvPr>
          <p:cNvSpPr txBox="1"/>
          <p:nvPr/>
        </p:nvSpPr>
        <p:spPr>
          <a:xfrm>
            <a:off x="8121100" y="1999162"/>
            <a:ext cx="409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Con tanto di guida alla trattativa diretta!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449DDE2-B5C0-43A5-AEAB-312BC46D0362}"/>
              </a:ext>
            </a:extLst>
          </p:cNvPr>
          <p:cNvSpPr txBox="1"/>
          <p:nvPr/>
        </p:nvSpPr>
        <p:spPr>
          <a:xfrm>
            <a:off x="5166049" y="1013412"/>
            <a:ext cx="4696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Come faccio a staccare il CIG di un affidamento di energia elettrica fuori Consip?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7CDA122-1C24-4FF0-A47C-9B89345EA3A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818"/>
          <a:stretch/>
        </p:blipFill>
        <p:spPr>
          <a:xfrm>
            <a:off x="8811084" y="2664313"/>
            <a:ext cx="3055451" cy="3850609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9E43EFEE-A5D2-4AD5-B1B1-6388CC45E898}"/>
              </a:ext>
            </a:extLst>
          </p:cNvPr>
          <p:cNvSpPr/>
          <p:nvPr/>
        </p:nvSpPr>
        <p:spPr>
          <a:xfrm>
            <a:off x="7211943" y="5052935"/>
            <a:ext cx="1761289" cy="39379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10E43D1-296E-4523-9D9E-EB284ACB7884}"/>
              </a:ext>
            </a:extLst>
          </p:cNvPr>
          <p:cNvSpPr txBox="1"/>
          <p:nvPr/>
        </p:nvSpPr>
        <p:spPr>
          <a:xfrm>
            <a:off x="303205" y="1728053"/>
            <a:ext cx="3021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2) Gli atti amministrativi preconfezionati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DD9175A-F394-4716-9AF9-D1816E1AA219}"/>
              </a:ext>
            </a:extLst>
          </p:cNvPr>
          <p:cNvSpPr txBox="1"/>
          <p:nvPr/>
        </p:nvSpPr>
        <p:spPr>
          <a:xfrm>
            <a:off x="303205" y="1189487"/>
            <a:ext cx="2284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1) La proposta indecente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3FC7A81-E863-48AE-A482-10DD1C711032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CAD2C56-FB44-4AC2-8BDE-D4E83E7CBFC5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6CC0031-C3F6-4781-AEA5-5A008487C313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E90347D-637F-4F13-A254-430B6A5A44FA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828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4DE10502-65C9-4F7F-A8BD-D7F45D19D03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7CDA122-1C24-4FF0-A47C-9B89345EA3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818"/>
          <a:stretch/>
        </p:blipFill>
        <p:spPr>
          <a:xfrm>
            <a:off x="8811084" y="2664313"/>
            <a:ext cx="3055451" cy="3850609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2B71FD5-7022-49D3-BB08-9E498BD9C705}"/>
              </a:ext>
            </a:extLst>
          </p:cNvPr>
          <p:cNvSpPr txBox="1"/>
          <p:nvPr/>
        </p:nvSpPr>
        <p:spPr>
          <a:xfrm>
            <a:off x="8121100" y="1999162"/>
            <a:ext cx="409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Con tanto di guida alla trattativa diretta!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449DDE2-B5C0-43A5-AEAB-312BC46D0362}"/>
              </a:ext>
            </a:extLst>
          </p:cNvPr>
          <p:cNvSpPr txBox="1"/>
          <p:nvPr/>
        </p:nvSpPr>
        <p:spPr>
          <a:xfrm>
            <a:off x="5166049" y="1013412"/>
            <a:ext cx="4696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Come faccio a staccare il CIG di un affidamento di energia elettrica fuori Consip?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904C649-395D-404F-9D37-402A8CC2A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644" y="3651804"/>
            <a:ext cx="7461951" cy="2519523"/>
          </a:xfrm>
          <a:prstGeom prst="rect">
            <a:avLst/>
          </a:prstGeom>
        </p:spPr>
      </p:pic>
      <p:sp>
        <p:nvSpPr>
          <p:cNvPr id="21" name="Ovale 20">
            <a:extLst>
              <a:ext uri="{FF2B5EF4-FFF2-40B4-BE49-F238E27FC236}">
                <a16:creationId xmlns:a16="http://schemas.microsoft.com/office/drawing/2014/main" id="{EC433E65-168F-42FE-AD34-AB913FDCC965}"/>
              </a:ext>
            </a:extLst>
          </p:cNvPr>
          <p:cNvSpPr/>
          <p:nvPr/>
        </p:nvSpPr>
        <p:spPr>
          <a:xfrm>
            <a:off x="1848363" y="5571139"/>
            <a:ext cx="3213716" cy="46381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7E1C6F3-7064-4D6D-A28E-B80442EA8045}"/>
              </a:ext>
            </a:extLst>
          </p:cNvPr>
          <p:cNvSpPr txBox="1"/>
          <p:nvPr/>
        </p:nvSpPr>
        <p:spPr>
          <a:xfrm>
            <a:off x="2131542" y="3196029"/>
            <a:ext cx="428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Esempio di attribuzione impropria del CIG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07653F0-90CB-4ED8-9315-9DA1E1416A5F}"/>
              </a:ext>
            </a:extLst>
          </p:cNvPr>
          <p:cNvSpPr txBox="1"/>
          <p:nvPr/>
        </p:nvSpPr>
        <p:spPr>
          <a:xfrm>
            <a:off x="273595" y="2303314"/>
            <a:ext cx="4672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/>
              <a:t>3) La trattativa simulata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B9CBE2C-B73F-4A2F-901E-C55F3F68B2E5}"/>
              </a:ext>
            </a:extLst>
          </p:cNvPr>
          <p:cNvSpPr txBox="1"/>
          <p:nvPr/>
        </p:nvSpPr>
        <p:spPr>
          <a:xfrm>
            <a:off x="303205" y="1728053"/>
            <a:ext cx="3021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2) Gli atti amministrativi preconfezionati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BEA6DFBE-1C76-499F-97EE-A2E1736A2266}"/>
              </a:ext>
            </a:extLst>
          </p:cNvPr>
          <p:cNvSpPr txBox="1"/>
          <p:nvPr/>
        </p:nvSpPr>
        <p:spPr>
          <a:xfrm>
            <a:off x="303205" y="1189487"/>
            <a:ext cx="2284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1) La proposta indecente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4EB3078-FF07-4C6D-9E7F-5770DE99E7F6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E94935E-45EB-48A7-AB02-057181D36A01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027E8BC1-4324-4F1C-B83C-A0D5AE805B1E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6D03F871-8502-403A-A9F9-7637D5ECDEA7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892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449DDE2-B5C0-43A5-AEAB-312BC46D0362}"/>
              </a:ext>
            </a:extLst>
          </p:cNvPr>
          <p:cNvSpPr txBox="1"/>
          <p:nvPr/>
        </p:nvSpPr>
        <p:spPr>
          <a:xfrm>
            <a:off x="5166049" y="1013412"/>
            <a:ext cx="4696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Come faccio a staccare il CIG di un affidamento di energia elettrica fuori Consip?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4B4C5D7-5FC8-4C39-BA49-72C33D615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879" y="2217055"/>
            <a:ext cx="8647916" cy="45846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63EF21E3-5775-4496-B3E6-A470793350FC}"/>
              </a:ext>
            </a:extLst>
          </p:cNvPr>
          <p:cNvSpPr txBox="1"/>
          <p:nvPr/>
        </p:nvSpPr>
        <p:spPr>
          <a:xfrm>
            <a:off x="3769842" y="1693835"/>
            <a:ext cx="5248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Con quali fornitori i RUP … si sbagliano?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A8511BAD-B033-4421-9D9C-89C2D80540F7}"/>
              </a:ext>
            </a:extLst>
          </p:cNvPr>
          <p:cNvSpPr/>
          <p:nvPr/>
        </p:nvSpPr>
        <p:spPr>
          <a:xfrm>
            <a:off x="5141322" y="2857500"/>
            <a:ext cx="2732678" cy="401549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>
            <a:solidFill>
              <a:srgbClr val="7AA4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71BA036-7F13-4CEC-A824-D97A4BBCF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09" y="4427009"/>
            <a:ext cx="530391" cy="371274"/>
          </a:xfrm>
          <a:prstGeom prst="rect">
            <a:avLst/>
          </a:prstGeom>
        </p:spPr>
      </p:pic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19E15296-8FD5-494B-85E8-24D65F24EBF8}"/>
              </a:ext>
            </a:extLst>
          </p:cNvPr>
          <p:cNvSpPr/>
          <p:nvPr/>
        </p:nvSpPr>
        <p:spPr>
          <a:xfrm>
            <a:off x="7991579" y="2857500"/>
            <a:ext cx="2732678" cy="3979872"/>
          </a:xfrm>
          <a:prstGeom prst="round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3EF7841-955E-46C3-B058-143608ED8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03" y="4249525"/>
            <a:ext cx="612266" cy="571253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CE97390-22EE-4E9C-8F9A-63E4F462A114}"/>
              </a:ext>
            </a:extLst>
          </p:cNvPr>
          <p:cNvSpPr txBox="1"/>
          <p:nvPr/>
        </p:nvSpPr>
        <p:spPr>
          <a:xfrm>
            <a:off x="273595" y="2303314"/>
            <a:ext cx="4672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/>
              <a:t>3) La trattativa simulata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99D6A37-C6C5-4FA5-A76B-AC465A302F55}"/>
              </a:ext>
            </a:extLst>
          </p:cNvPr>
          <p:cNvSpPr txBox="1"/>
          <p:nvPr/>
        </p:nvSpPr>
        <p:spPr>
          <a:xfrm>
            <a:off x="303205" y="1728053"/>
            <a:ext cx="3021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2) Gli atti amministrativi preconfezionati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0FED4AD-326E-423C-AEEF-9213D33F63E4}"/>
              </a:ext>
            </a:extLst>
          </p:cNvPr>
          <p:cNvSpPr txBox="1"/>
          <p:nvPr/>
        </p:nvSpPr>
        <p:spPr>
          <a:xfrm>
            <a:off x="303205" y="1189487"/>
            <a:ext cx="2284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1) La proposta indecente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F5DDB212-6709-4611-B0CE-B6ECE0337A6A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5A359950-EF44-447E-86E5-DF9812A0E9BA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CEE0ABEA-6EE7-4113-880B-1E0648A1F272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9D35A57-95A4-4813-9F85-E159233C7126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6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 animBg="1"/>
      <p:bldP spid="2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CE97390-22EE-4E9C-8F9A-63E4F462A114}"/>
              </a:ext>
            </a:extLst>
          </p:cNvPr>
          <p:cNvSpPr txBox="1"/>
          <p:nvPr/>
        </p:nvSpPr>
        <p:spPr>
          <a:xfrm>
            <a:off x="273595" y="2303314"/>
            <a:ext cx="4672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/>
              <a:t>3) La trattativa simulata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99D6A37-C6C5-4FA5-A76B-AC465A302F55}"/>
              </a:ext>
            </a:extLst>
          </p:cNvPr>
          <p:cNvSpPr txBox="1"/>
          <p:nvPr/>
        </p:nvSpPr>
        <p:spPr>
          <a:xfrm>
            <a:off x="303205" y="1728053"/>
            <a:ext cx="3021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2) Gli atti amministrativi preconfezionati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0FED4AD-326E-423C-AEEF-9213D33F63E4}"/>
              </a:ext>
            </a:extLst>
          </p:cNvPr>
          <p:cNvSpPr txBox="1"/>
          <p:nvPr/>
        </p:nvSpPr>
        <p:spPr>
          <a:xfrm>
            <a:off x="303205" y="1189487"/>
            <a:ext cx="2284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1) La proposta indecente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8E54B84-3801-4137-A854-F4F4B3FE5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463" y="1887189"/>
            <a:ext cx="7697274" cy="462027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868A1EB-4D4E-417C-B75D-1528A6196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41" y="3640321"/>
            <a:ext cx="2516195" cy="3095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51D316D-D7E1-4293-9616-12A331FDF836}"/>
              </a:ext>
            </a:extLst>
          </p:cNvPr>
          <p:cNvSpPr txBox="1"/>
          <p:nvPr/>
        </p:nvSpPr>
        <p:spPr>
          <a:xfrm>
            <a:off x="4417542" y="1323186"/>
            <a:ext cx="6536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Fuori Consip il 57% dei CIG presenta incongruenze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08D61ED-71DD-41B8-BFDD-DF1C0BA16483}"/>
              </a:ext>
            </a:extLst>
          </p:cNvPr>
          <p:cNvSpPr/>
          <p:nvPr/>
        </p:nvSpPr>
        <p:spPr>
          <a:xfrm>
            <a:off x="3077207" y="189528"/>
            <a:ext cx="8172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Come nasce un affidamento fuori Consip?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EE4B27F-7EA9-434F-8F30-A792D130480B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EB0231F-339D-4F62-A4EE-4F549B97BC76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A0CC55C-EC36-486B-8F3B-96F6A4924F38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067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64E43F3-E679-404A-8F53-A85A14A8C411}"/>
              </a:ext>
            </a:extLst>
          </p:cNvPr>
          <p:cNvSpPr txBox="1"/>
          <p:nvPr/>
        </p:nvSpPr>
        <p:spPr>
          <a:xfrm>
            <a:off x="1667230" y="2351782"/>
            <a:ext cx="89923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39314"/>
                </a:solidFill>
              </a:rPr>
              <a:t>Sai come il tuo Comune sta acquistando oggi energia elettrica e gas?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A62F61E-EF67-48E7-8057-6E85317D9B65}"/>
              </a:ext>
            </a:extLst>
          </p:cNvPr>
          <p:cNvSpPr/>
          <p:nvPr/>
        </p:nvSpPr>
        <p:spPr>
          <a:xfrm>
            <a:off x="4206060" y="1581899"/>
            <a:ext cx="2632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39314"/>
                </a:solidFill>
              </a:rPr>
              <a:t>SONDAGGIO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91EE328-1BC2-4A44-90AA-7A35725B8B99}"/>
              </a:ext>
            </a:extLst>
          </p:cNvPr>
          <p:cNvSpPr/>
          <p:nvPr/>
        </p:nvSpPr>
        <p:spPr>
          <a:xfrm>
            <a:off x="3374087" y="3980933"/>
            <a:ext cx="679557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F39314"/>
                </a:solidFill>
              </a:rPr>
              <a:t>Consip / Centrale di Committenza regionale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F39314"/>
                </a:solidFill>
              </a:rPr>
              <a:t>Fuori Consip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F39314"/>
                </a:solidFill>
              </a:rPr>
              <a:t>Non lo so</a:t>
            </a:r>
          </a:p>
        </p:txBody>
      </p:sp>
    </p:spTree>
    <p:extLst>
      <p:ext uri="{BB962C8B-B14F-4D97-AF65-F5344CB8AC3E}">
        <p14:creationId xmlns:p14="http://schemas.microsoft.com/office/powerpoint/2010/main" val="283875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28450E63-0E94-476A-B1E9-78312F9E3C91}"/>
              </a:ext>
            </a:extLst>
          </p:cNvPr>
          <p:cNvSpPr/>
          <p:nvPr/>
        </p:nvSpPr>
        <p:spPr>
          <a:xfrm>
            <a:off x="530211" y="1485272"/>
            <a:ext cx="10156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chemeClr val="accent4">
                    <a:lumMod val="75000"/>
                  </a:schemeClr>
                </a:solidFill>
              </a:rPr>
              <a:t>Da chi stiamo acquistando energia?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EDC9EAC-A8AE-4662-B69E-8C30E8CA77F7}"/>
              </a:ext>
            </a:extLst>
          </p:cNvPr>
          <p:cNvSpPr/>
          <p:nvPr/>
        </p:nvSpPr>
        <p:spPr>
          <a:xfrm>
            <a:off x="2514600" y="2295506"/>
            <a:ext cx="4905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Siamo in Consip o in una Centrale di Committenza regionale?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7F3E80A-7DC3-412A-A59D-920A241A91DF}"/>
              </a:ext>
            </a:extLst>
          </p:cNvPr>
          <p:cNvSpPr/>
          <p:nvPr/>
        </p:nvSpPr>
        <p:spPr>
          <a:xfrm>
            <a:off x="1912750" y="4054354"/>
            <a:ext cx="1998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Se la risposta è NO: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A9DA427-866F-4E1D-9065-64AAB2E653F6}"/>
              </a:ext>
            </a:extLst>
          </p:cNvPr>
          <p:cNvSpPr/>
          <p:nvPr/>
        </p:nvSpPr>
        <p:spPr>
          <a:xfrm>
            <a:off x="1384293" y="5189560"/>
            <a:ext cx="4194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“Mi fate verificare quanto stiamo realmente pagando rispetto a Consip?”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DF112C9-F3D3-4B04-824D-228391B5DA3F}"/>
              </a:ext>
            </a:extLst>
          </p:cNvPr>
          <p:cNvSpPr/>
          <p:nvPr/>
        </p:nvSpPr>
        <p:spPr>
          <a:xfrm>
            <a:off x="6489560" y="3886586"/>
            <a:ext cx="1860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Se la risposta è SI: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6346DAE-4B11-4911-B0A0-EDF79938D8DC}"/>
              </a:ext>
            </a:extLst>
          </p:cNvPr>
          <p:cNvSpPr/>
          <p:nvPr/>
        </p:nvSpPr>
        <p:spPr>
          <a:xfrm>
            <a:off x="6568607" y="5123115"/>
            <a:ext cx="43914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“Chi è l'eroe delle bollette? </a:t>
            </a:r>
          </a:p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Possiamo premiarlo fornendogli gli strumenti per lavorare meglio”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0AFC386C-C8BC-42A0-8902-1A5128378186}"/>
              </a:ext>
            </a:extLst>
          </p:cNvPr>
          <p:cNvCxnSpPr>
            <a:cxnSpLocks/>
          </p:cNvCxnSpPr>
          <p:nvPr/>
        </p:nvCxnSpPr>
        <p:spPr>
          <a:xfrm flipH="1">
            <a:off x="3604260" y="3126503"/>
            <a:ext cx="1044213" cy="18155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200EC484-6C2D-47CB-B014-893C34E9C425}"/>
              </a:ext>
            </a:extLst>
          </p:cNvPr>
          <p:cNvCxnSpPr>
            <a:cxnSpLocks/>
          </p:cNvCxnSpPr>
          <p:nvPr/>
        </p:nvCxnSpPr>
        <p:spPr>
          <a:xfrm>
            <a:off x="6010275" y="3126503"/>
            <a:ext cx="901367" cy="18155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B20BE70-AC03-4300-A860-A2F3EE69DFB3}"/>
              </a:ext>
            </a:extLst>
          </p:cNvPr>
          <p:cNvSpPr txBox="1"/>
          <p:nvPr/>
        </p:nvSpPr>
        <p:spPr>
          <a:xfrm>
            <a:off x="10118635" y="2000798"/>
            <a:ext cx="1207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Fornitori Consip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DCC971C-2A83-4E83-961E-D290D146117B}"/>
              </a:ext>
            </a:extLst>
          </p:cNvPr>
          <p:cNvSpPr/>
          <p:nvPr/>
        </p:nvSpPr>
        <p:spPr>
          <a:xfrm>
            <a:off x="10118635" y="2237987"/>
            <a:ext cx="13780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/>
              <a:t>A2A</a:t>
            </a:r>
          </a:p>
          <a:p>
            <a:r>
              <a:rPr lang="it-IT" sz="1100" dirty="0"/>
              <a:t>MAGIS (EX-AGSM)</a:t>
            </a:r>
          </a:p>
          <a:p>
            <a:r>
              <a:rPr lang="it-IT" sz="1100" dirty="0"/>
              <a:t>EDISON</a:t>
            </a:r>
            <a:br>
              <a:rPr lang="it-IT" sz="1100" dirty="0"/>
            </a:br>
            <a:r>
              <a:rPr lang="it-IT" sz="1100" dirty="0"/>
              <a:t>ENEL-ENERGIA</a:t>
            </a:r>
          </a:p>
          <a:p>
            <a:r>
              <a:rPr lang="it-IT" sz="1100" dirty="0"/>
              <a:t>HERA-COMM</a:t>
            </a:r>
          </a:p>
          <a:p>
            <a:r>
              <a:rPr lang="it-IT" sz="1100" dirty="0"/>
              <a:t>NOVA AEG</a:t>
            </a:r>
          </a:p>
          <a:p>
            <a:r>
              <a:rPr lang="it-IT" sz="1100" dirty="0"/>
              <a:t>DOLOMITI</a:t>
            </a:r>
          </a:p>
          <a:p>
            <a:r>
              <a:rPr lang="it-IT" sz="1100" dirty="0"/>
              <a:t>GLOBAL-POWER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637652C0-CA26-454C-84EC-AAD4135E9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6020" y="4273140"/>
            <a:ext cx="1686459" cy="1114655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8B9847D7-0B66-408C-8D42-E4440DED1EEA}"/>
              </a:ext>
            </a:extLst>
          </p:cNvPr>
          <p:cNvSpPr/>
          <p:nvPr/>
        </p:nvSpPr>
        <p:spPr>
          <a:xfrm>
            <a:off x="2086607" y="189528"/>
            <a:ext cx="10178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La domanda da fare domani mattina ai propri uffici: 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547F85E-8D8D-483B-A445-3F5A928CF3B0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79457DA-6B8F-4B6E-9D8C-FE0BD3C8A662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1765649-9CD2-47E0-ABE6-A405437F74FF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037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  <p:bldP spid="6" grpId="0"/>
      <p:bldP spid="14" grpId="0"/>
      <p:bldP spid="15" grpId="0"/>
      <p:bldP spid="4" grpId="0"/>
      <p:bldP spid="17" grpId="0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28450E63-0E94-476A-B1E9-78312F9E3C91}"/>
              </a:ext>
            </a:extLst>
          </p:cNvPr>
          <p:cNvSpPr/>
          <p:nvPr/>
        </p:nvSpPr>
        <p:spPr>
          <a:xfrm>
            <a:off x="1549400" y="2136338"/>
            <a:ext cx="10156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080809"/>
                </a:solidFill>
                <a:latin typeface="inherit"/>
              </a:rPr>
              <a:t>Perché tante PA cercano un'alternativa a Consip?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028B22E-1568-452C-BEBE-FA159A1FA497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2D7A447-5492-4D3B-BAD5-506A40FA36DB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796D969-C99A-47C5-A3EF-BAFCB4066274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594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CEE278A5-A96F-4176-A6D2-B25CFF63453E}"/>
              </a:ext>
            </a:extLst>
          </p:cNvPr>
          <p:cNvSpPr/>
          <p:nvPr/>
        </p:nvSpPr>
        <p:spPr>
          <a:xfrm>
            <a:off x="2627264" y="189528"/>
            <a:ext cx="95294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Perché tante PA cercano un'alternativa a Consip?</a:t>
            </a:r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AADC0B6B-1FBB-48C5-A244-9D8CB0B57F3B}"/>
              </a:ext>
            </a:extLst>
          </p:cNvPr>
          <p:cNvSpPr txBox="1">
            <a:spLocks/>
          </p:cNvSpPr>
          <p:nvPr/>
        </p:nvSpPr>
        <p:spPr>
          <a:xfrm>
            <a:off x="-369432" y="1050036"/>
            <a:ext cx="7354432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b="1" spc="100" dirty="0">
                <a:latin typeface="Barlow Semi Condensed Light" pitchFamily="2" charset="77"/>
              </a:rPr>
              <a:t>Il parere dei funzionari pubblici</a:t>
            </a:r>
            <a:endParaRPr lang="it-GB" sz="3600" b="1" spc="100" dirty="0">
              <a:latin typeface="Barlow Semi Condensed Light" pitchFamily="2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A5FF542-7357-490D-B4C0-060CC08A4BC7}"/>
              </a:ext>
            </a:extLst>
          </p:cNvPr>
          <p:cNvSpPr txBox="1"/>
          <p:nvPr/>
        </p:nvSpPr>
        <p:spPr>
          <a:xfrm>
            <a:off x="387332" y="2552581"/>
            <a:ext cx="3546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Per ottenere condizioni economiche  migliori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B6F4F1E-543C-416C-9555-C45F163D0BCB}"/>
              </a:ext>
            </a:extLst>
          </p:cNvPr>
          <p:cNvSpPr/>
          <p:nvPr/>
        </p:nvSpPr>
        <p:spPr>
          <a:xfrm>
            <a:off x="4510654" y="2539391"/>
            <a:ext cx="374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Perché è più semplice la procedura i affidamento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DB8345A-DE0B-4A26-BEBA-70A6A2C777F9}"/>
              </a:ext>
            </a:extLst>
          </p:cNvPr>
          <p:cNvSpPr/>
          <p:nvPr/>
        </p:nvSpPr>
        <p:spPr>
          <a:xfrm>
            <a:off x="8464630" y="2539390"/>
            <a:ext cx="3005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Per ricevere maggiore assistenza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8C39082-9DE4-493F-A569-2685948390B1}"/>
              </a:ext>
            </a:extLst>
          </p:cNvPr>
          <p:cNvSpPr/>
          <p:nvPr/>
        </p:nvSpPr>
        <p:spPr>
          <a:xfrm>
            <a:off x="1875908" y="4457118"/>
            <a:ext cx="3175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Perché non gradisco l'aggiudicatario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DFACA44-BB23-45F3-83A5-EB610DDC4AFE}"/>
              </a:ext>
            </a:extLst>
          </p:cNvPr>
          <p:cNvSpPr/>
          <p:nvPr/>
        </p:nvSpPr>
        <p:spPr>
          <a:xfrm>
            <a:off x="6542481" y="4379997"/>
            <a:ext cx="3307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Perché ho troppi debiti con l'aggiudicatario</a:t>
            </a: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1A75C6FD-ABBD-4E86-AF75-DB96B18305B5}"/>
              </a:ext>
            </a:extLst>
          </p:cNvPr>
          <p:cNvCxnSpPr/>
          <p:nvPr/>
        </p:nvCxnSpPr>
        <p:spPr>
          <a:xfrm>
            <a:off x="387332" y="2539390"/>
            <a:ext cx="3139639" cy="8896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1E1A0023-2F2E-4B3B-9808-5AAA2420B83C}"/>
              </a:ext>
            </a:extLst>
          </p:cNvPr>
          <p:cNvCxnSpPr>
            <a:cxnSpLocks/>
          </p:cNvCxnSpPr>
          <p:nvPr/>
        </p:nvCxnSpPr>
        <p:spPr>
          <a:xfrm flipV="1">
            <a:off x="387332" y="2507159"/>
            <a:ext cx="3139639" cy="9832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D58E233-16CC-49C1-A6C6-69CE3312F40A}"/>
              </a:ext>
            </a:extLst>
          </p:cNvPr>
          <p:cNvSpPr txBox="1"/>
          <p:nvPr/>
        </p:nvSpPr>
        <p:spPr>
          <a:xfrm>
            <a:off x="1144077" y="3002927"/>
            <a:ext cx="96564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0" b="1" dirty="0"/>
              <a:t>Perché non ho tempo!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13CA38B-8431-4300-9029-2D4EFBE7F239}"/>
              </a:ext>
            </a:extLst>
          </p:cNvPr>
          <p:cNvSpPr txBox="1"/>
          <p:nvPr/>
        </p:nvSpPr>
        <p:spPr>
          <a:xfrm flipH="1">
            <a:off x="2533917" y="5692267"/>
            <a:ext cx="5133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La mancanza di tempo può costarmi dal 15 al 35% del costo dell'energia!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48AA106-BDFC-4D85-96F3-FA5D5001A58E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3658A4A-590C-40C4-9E42-05C3425185B7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E54AF15-4E47-47EA-8169-345D2A3D79B5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37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11" grpId="0"/>
      <p:bldP spid="12" grpId="0"/>
      <p:bldP spid="13" grpId="0"/>
      <p:bldP spid="14" grpId="0"/>
      <p:bldP spid="17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C97C63-79B1-4CCF-87BC-67358A22E4FC}"/>
              </a:ext>
            </a:extLst>
          </p:cNvPr>
          <p:cNvSpPr txBox="1"/>
          <p:nvPr/>
        </p:nvSpPr>
        <p:spPr>
          <a:xfrm>
            <a:off x="1150389" y="2301122"/>
            <a:ext cx="15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Oneri passanti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B22CD6D-5437-431D-988C-DDEF178AE66E}"/>
              </a:ext>
            </a:extLst>
          </p:cNvPr>
          <p:cNvSpPr/>
          <p:nvPr/>
        </p:nvSpPr>
        <p:spPr>
          <a:xfrm>
            <a:off x="4086017" y="2081407"/>
            <a:ext cx="582211" cy="864031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09DB4C0-24EA-43C1-B670-73AF4C3A9B39}"/>
              </a:ext>
            </a:extLst>
          </p:cNvPr>
          <p:cNvSpPr/>
          <p:nvPr/>
        </p:nvSpPr>
        <p:spPr>
          <a:xfrm>
            <a:off x="4086017" y="4611333"/>
            <a:ext cx="582211" cy="159745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A49DCB7-FE80-4759-A9DE-90E5B6A6BFA3}"/>
              </a:ext>
            </a:extLst>
          </p:cNvPr>
          <p:cNvSpPr txBox="1"/>
          <p:nvPr/>
        </p:nvSpPr>
        <p:spPr>
          <a:xfrm>
            <a:off x="1989288" y="5050024"/>
            <a:ext cx="61106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PUN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F1B52966-42C3-4BEF-ADDC-0C9D46B4DAAF}"/>
              </a:ext>
            </a:extLst>
          </p:cNvPr>
          <p:cNvSpPr/>
          <p:nvPr/>
        </p:nvSpPr>
        <p:spPr>
          <a:xfrm>
            <a:off x="4086017" y="3646394"/>
            <a:ext cx="582211" cy="4571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06716C2-33DE-4A84-A836-F7C105E6118C}"/>
              </a:ext>
            </a:extLst>
          </p:cNvPr>
          <p:cNvSpPr txBox="1"/>
          <p:nvPr/>
        </p:nvSpPr>
        <p:spPr>
          <a:xfrm>
            <a:off x="2736717" y="2310555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100 €/MWh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7E25BEA-014B-46A7-BB6F-D5E5F4D77022}"/>
              </a:ext>
            </a:extLst>
          </p:cNvPr>
          <p:cNvSpPr txBox="1"/>
          <p:nvPr/>
        </p:nvSpPr>
        <p:spPr>
          <a:xfrm>
            <a:off x="2625548" y="5049060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182 €/MWh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46610E01-FBD4-4AC6-9834-6639748C7E59}"/>
              </a:ext>
            </a:extLst>
          </p:cNvPr>
          <p:cNvSpPr txBox="1"/>
          <p:nvPr/>
        </p:nvSpPr>
        <p:spPr>
          <a:xfrm>
            <a:off x="2113393" y="3575075"/>
            <a:ext cx="84895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Spread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E5356A6-5F1B-4C80-BBCE-E0DFE0C899FD}"/>
              </a:ext>
            </a:extLst>
          </p:cNvPr>
          <p:cNvSpPr txBox="1"/>
          <p:nvPr/>
        </p:nvSpPr>
        <p:spPr>
          <a:xfrm>
            <a:off x="2891508" y="3575075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3 €/MWh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220C512-BDB8-4437-956B-E1863A6F5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522" y="1265695"/>
            <a:ext cx="1145131" cy="99205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53A5942-D058-4E3F-8CA3-B205AA450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1994" y="5334509"/>
            <a:ext cx="1225402" cy="109432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B0AA0FD-DCE2-4464-BBBD-8D0636211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31" y="3262001"/>
            <a:ext cx="1225402" cy="121831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DCEF37C-0D8F-42BB-8FB2-776A57E43EDB}"/>
              </a:ext>
            </a:extLst>
          </p:cNvPr>
          <p:cNvSpPr txBox="1"/>
          <p:nvPr/>
        </p:nvSpPr>
        <p:spPr>
          <a:xfrm>
            <a:off x="5270440" y="3334301"/>
            <a:ext cx="466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/>
              <a:t>x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9370BFE8-19D0-431A-8CE9-AD788C90F406}"/>
              </a:ext>
            </a:extLst>
          </p:cNvPr>
          <p:cNvSpPr txBox="1"/>
          <p:nvPr/>
        </p:nvSpPr>
        <p:spPr>
          <a:xfrm>
            <a:off x="7608105" y="3353210"/>
            <a:ext cx="466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/>
              <a:t>x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F9E7558B-E6E7-4CD8-8FAE-2807F3AC2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0154" y="2479492"/>
            <a:ext cx="2783420" cy="1864221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0362D9A-2FC9-46DE-9C9B-56D3807D5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7670" y="3317949"/>
            <a:ext cx="1268079" cy="972397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10669D4E-E07B-48B6-9305-47554316E644}"/>
              </a:ext>
            </a:extLst>
          </p:cNvPr>
          <p:cNvSpPr/>
          <p:nvPr/>
        </p:nvSpPr>
        <p:spPr>
          <a:xfrm>
            <a:off x="2389139" y="189528"/>
            <a:ext cx="94086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Quanto può costare la mancanza di tempo?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BB0F9FBA-364F-4648-AE68-5AE1B71AD10A}"/>
              </a:ext>
            </a:extLst>
          </p:cNvPr>
          <p:cNvSpPr txBox="1"/>
          <p:nvPr/>
        </p:nvSpPr>
        <p:spPr>
          <a:xfrm flipH="1">
            <a:off x="7139370" y="4633561"/>
            <a:ext cx="5133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La mancanza di tempo può costarmi dal 15 al 35% del costo dell'energia!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2C1B5B8-11F3-4AAE-AD42-54A83C03595F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04645222-527B-418F-8E2B-942463A5EDD8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56C27356-3C17-4E7D-9417-E5776C01C05C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44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10669D4E-E07B-48B6-9305-47554316E644}"/>
              </a:ext>
            </a:extLst>
          </p:cNvPr>
          <p:cNvSpPr/>
          <p:nvPr/>
        </p:nvSpPr>
        <p:spPr>
          <a:xfrm>
            <a:off x="2179589" y="189528"/>
            <a:ext cx="96686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E se il Comune ha già pagato più del dovuto?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65D2E36-3D14-4227-9372-D6FF6FE6D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3" y="1694198"/>
            <a:ext cx="3108689" cy="4144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431B661-F3D6-46BC-A09D-B245DFF9DB30}"/>
              </a:ext>
            </a:extLst>
          </p:cNvPr>
          <p:cNvSpPr/>
          <p:nvPr/>
        </p:nvSpPr>
        <p:spPr>
          <a:xfrm>
            <a:off x="5126832" y="2010410"/>
            <a:ext cx="3809168" cy="495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478D6E8-C2DE-499D-BD2F-070FB1CA45E6}"/>
              </a:ext>
            </a:extLst>
          </p:cNvPr>
          <p:cNvSpPr/>
          <p:nvPr/>
        </p:nvSpPr>
        <p:spPr>
          <a:xfrm>
            <a:off x="8485525" y="2490969"/>
            <a:ext cx="3809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Danno erariale</a:t>
            </a:r>
            <a:endParaRPr lang="it-IT" sz="240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7F98E36-63FE-41CF-AADA-691F7D1322D3}"/>
              </a:ext>
            </a:extLst>
          </p:cNvPr>
          <p:cNvSpPr/>
          <p:nvPr/>
        </p:nvSpPr>
        <p:spPr>
          <a:xfrm>
            <a:off x="8485525" y="3868804"/>
            <a:ext cx="3809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Nullità del contratto</a:t>
            </a:r>
            <a:endParaRPr lang="it-IT" sz="240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E70215C-E189-45EA-A9C1-5FCB5C487504}"/>
              </a:ext>
            </a:extLst>
          </p:cNvPr>
          <p:cNvSpPr/>
          <p:nvPr/>
        </p:nvSpPr>
        <p:spPr>
          <a:xfrm>
            <a:off x="3252180" y="1669437"/>
            <a:ext cx="4580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Comma 8, art. 1 L. 135/12</a:t>
            </a:r>
            <a:endParaRPr lang="it-IT" sz="320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EFD7CE2-115D-42F1-A463-2CF6D0836D26}"/>
              </a:ext>
            </a:extLst>
          </p:cNvPr>
          <p:cNvSpPr/>
          <p:nvPr/>
        </p:nvSpPr>
        <p:spPr>
          <a:xfrm>
            <a:off x="3252180" y="2559214"/>
            <a:ext cx="47964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8. I contratti stipulati in violazione del precedente comma 7 sono nulli, costituiscono illecito disciplinare e sono causa di responsabilità amministrativa; ai fini della determinazione del danno erariale si tiene anche conto della differenza tra il prezzo, ove indicato, degli strumenti di acquisto di cui al precedente comma 7 e quello indicato nel contratto.</a:t>
            </a:r>
          </a:p>
          <a:p>
            <a:endParaRPr lang="it-IT" dirty="0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36643AD-C964-4E8C-93D9-7269B656714A}"/>
              </a:ext>
            </a:extLst>
          </p:cNvPr>
          <p:cNvCxnSpPr>
            <a:cxnSpLocks/>
          </p:cNvCxnSpPr>
          <p:nvPr/>
        </p:nvCxnSpPr>
        <p:spPr>
          <a:xfrm>
            <a:off x="4779373" y="3119093"/>
            <a:ext cx="3474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A5039DE8-30FE-4A8C-B3C5-3EDF9475F579}"/>
              </a:ext>
            </a:extLst>
          </p:cNvPr>
          <p:cNvCxnSpPr>
            <a:cxnSpLocks/>
          </p:cNvCxnSpPr>
          <p:nvPr/>
        </p:nvCxnSpPr>
        <p:spPr>
          <a:xfrm>
            <a:off x="3252180" y="3948889"/>
            <a:ext cx="142459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ttangolo 16">
            <a:extLst>
              <a:ext uri="{FF2B5EF4-FFF2-40B4-BE49-F238E27FC236}">
                <a16:creationId xmlns:a16="http://schemas.microsoft.com/office/drawing/2014/main" id="{F4E49380-F119-4968-85E2-0D939662906A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C74AD8D-70F4-4467-90C4-EE544FDAA622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CE6B169-A1B6-4C94-AA06-96CE53605387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71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10669D4E-E07B-48B6-9305-47554316E644}"/>
              </a:ext>
            </a:extLst>
          </p:cNvPr>
          <p:cNvSpPr/>
          <p:nvPr/>
        </p:nvSpPr>
        <p:spPr>
          <a:xfrm>
            <a:off x="2103389" y="189528"/>
            <a:ext cx="95778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Contratto nullo: responsabilità e recupero delle somme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99F5F2C-BE32-4418-95B4-3E9F16931FE5}"/>
              </a:ext>
            </a:extLst>
          </p:cNvPr>
          <p:cNvSpPr/>
          <p:nvPr/>
        </p:nvSpPr>
        <p:spPr>
          <a:xfrm>
            <a:off x="26800" y="1037979"/>
            <a:ext cx="2419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Danno erariale</a:t>
            </a:r>
            <a:endParaRPr lang="it-IT" sz="240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CB8970E-A54A-4BAE-AB83-4A32C35E91B4}"/>
              </a:ext>
            </a:extLst>
          </p:cNvPr>
          <p:cNvSpPr/>
          <p:nvPr/>
        </p:nvSpPr>
        <p:spPr>
          <a:xfrm>
            <a:off x="61443" y="3416444"/>
            <a:ext cx="3809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Nullità del contratto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DCEE82B-0C3D-45AA-ABF7-49B0E81A8ED1}"/>
              </a:ext>
            </a:extLst>
          </p:cNvPr>
          <p:cNvSpPr/>
          <p:nvPr/>
        </p:nvSpPr>
        <p:spPr>
          <a:xfrm>
            <a:off x="6945780" y="1079841"/>
            <a:ext cx="4992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/>
              <a:t>limita la responsabilità amministrativa dei dipendenti pubblici, coprendo i </a:t>
            </a:r>
            <a:r>
              <a:rPr lang="it-IT" sz="1600" b="1" dirty="0">
                <a:solidFill>
                  <a:srgbClr val="FF0000"/>
                </a:solidFill>
              </a:rPr>
              <a:t>soli casi di dolo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9E94CD7-C3B6-488F-843A-62F551F1817C}"/>
              </a:ext>
            </a:extLst>
          </p:cNvPr>
          <p:cNvSpPr/>
          <p:nvPr/>
        </p:nvSpPr>
        <p:spPr>
          <a:xfrm>
            <a:off x="2348200" y="1074429"/>
            <a:ext cx="452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Contratti fino dicembre 2025 "scudo erariale"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5FB4497-BECE-43B9-B351-D0BFA5338453}"/>
              </a:ext>
            </a:extLst>
          </p:cNvPr>
          <p:cNvSpPr/>
          <p:nvPr/>
        </p:nvSpPr>
        <p:spPr>
          <a:xfrm>
            <a:off x="3194050" y="3434687"/>
            <a:ext cx="46735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/>
              <a:t>Il contratto non è mai esistito!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1D3AB9E-E9F1-4602-B34E-A0CE69976BC3}"/>
              </a:ext>
            </a:extLst>
          </p:cNvPr>
          <p:cNvSpPr txBox="1"/>
          <p:nvPr/>
        </p:nvSpPr>
        <p:spPr>
          <a:xfrm>
            <a:off x="4733567" y="4376042"/>
            <a:ext cx="6519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Con l'offerta a "Sconto Consip" siamo stati truffati. </a:t>
            </a:r>
          </a:p>
          <a:p>
            <a:r>
              <a:rPr lang="it-IT" sz="2400" b="1" dirty="0"/>
              <a:t>Dobbiamo chiedere il risarcimento!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AC1DDA4-25EE-4E28-B681-5E4EE2B28FB8}"/>
              </a:ext>
            </a:extLst>
          </p:cNvPr>
          <p:cNvSpPr txBox="1"/>
          <p:nvPr/>
        </p:nvSpPr>
        <p:spPr>
          <a:xfrm>
            <a:off x="4761391" y="5251465"/>
            <a:ext cx="420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0000"/>
                </a:solidFill>
              </a:rPr>
              <a:t>Anche per dimostrare l'assenza di dolo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5B86A20-284F-42C2-B95C-7BF10E1FB2FF}"/>
              </a:ext>
            </a:extLst>
          </p:cNvPr>
          <p:cNvSpPr txBox="1"/>
          <p:nvPr/>
        </p:nvSpPr>
        <p:spPr>
          <a:xfrm>
            <a:off x="1150175" y="5877562"/>
            <a:ext cx="10221131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4400" b="1" dirty="0"/>
              <a:t>Come chiedere la ripetizione dell’indebito?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4F1423E-EC4B-42EE-B64D-5E837C327987}"/>
              </a:ext>
            </a:extLst>
          </p:cNvPr>
          <p:cNvSpPr/>
          <p:nvPr/>
        </p:nvSpPr>
        <p:spPr>
          <a:xfrm>
            <a:off x="2446459" y="1985501"/>
            <a:ext cx="3286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da gennaio 2026 la Legge 1/2026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271626E-2E67-4237-B544-495D5361D2A5}"/>
              </a:ext>
            </a:extLst>
          </p:cNvPr>
          <p:cNvSpPr/>
          <p:nvPr/>
        </p:nvSpPr>
        <p:spPr>
          <a:xfrm>
            <a:off x="6863217" y="1962122"/>
            <a:ext cx="5321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</a:rPr>
              <a:t>Anche colpa grave </a:t>
            </a:r>
            <a:r>
              <a:rPr lang="it-IT" sz="1600" dirty="0"/>
              <a:t>per violazione manifesta di una norma chiara, precisa e inosservata in modo grave e inescusabile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59F8B4B-87FE-40C0-9694-AD08B476F41A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3C8DC72-43ED-4C4A-9F08-3B9CF4BE8F11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88064354-FFA4-44EA-B385-52F8019A9169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4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5" grpId="0"/>
      <p:bldP spid="27" grpId="0" animBg="1"/>
      <p:bldP spid="6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10669D4E-E07B-48B6-9305-47554316E644}"/>
              </a:ext>
            </a:extLst>
          </p:cNvPr>
          <p:cNvSpPr/>
          <p:nvPr/>
        </p:nvSpPr>
        <p:spPr>
          <a:xfrm>
            <a:off x="2227214" y="189528"/>
            <a:ext cx="9158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Tutela Legale: come recuperare i maggiori costi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ED61FF4-99E6-4203-AC03-886EB732D753}"/>
              </a:ext>
            </a:extLst>
          </p:cNvPr>
          <p:cNvSpPr/>
          <p:nvPr/>
        </p:nvSpPr>
        <p:spPr>
          <a:xfrm>
            <a:off x="61444" y="33318"/>
            <a:ext cx="1927506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C424624-D698-417A-AD0F-019047C6C76F}"/>
              </a:ext>
            </a:extLst>
          </p:cNvPr>
          <p:cNvSpPr txBox="1"/>
          <p:nvPr/>
        </p:nvSpPr>
        <p:spPr>
          <a:xfrm>
            <a:off x="614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3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D9A2503A-3C79-42D0-BA4A-C169CEBD5BAC}"/>
              </a:ext>
            </a:extLst>
          </p:cNvPr>
          <p:cNvSpPr/>
          <p:nvPr/>
        </p:nvSpPr>
        <p:spPr>
          <a:xfrm>
            <a:off x="530211" y="24277"/>
            <a:ext cx="1555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Fuori Consip: dati e casi reali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2DD113F-2973-4697-B10C-E88AFBE69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15" y="1241363"/>
            <a:ext cx="7687748" cy="77163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5F959B2-930C-4F02-8D89-92E9D33A7F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6924"/>
          <a:stretch/>
        </p:blipFill>
        <p:spPr>
          <a:xfrm>
            <a:off x="544968" y="2031519"/>
            <a:ext cx="7849695" cy="85953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CF160552-6DCB-40BA-BA3D-5F9A65903FFC}"/>
              </a:ext>
            </a:extLst>
          </p:cNvPr>
          <p:cNvSpPr/>
          <p:nvPr/>
        </p:nvSpPr>
        <p:spPr>
          <a:xfrm>
            <a:off x="8452847" y="4544870"/>
            <a:ext cx="2936489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</a:rPr>
              <a:t>In caso di contenzioso, il costo dell’avvocato non è compreso nell’ offerta.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2D82600-B4E1-4914-A57A-78528383EFB3}"/>
              </a:ext>
            </a:extLst>
          </p:cNvPr>
          <p:cNvSpPr txBox="1"/>
          <p:nvPr/>
        </p:nvSpPr>
        <p:spPr>
          <a:xfrm>
            <a:off x="732513" y="996466"/>
            <a:ext cx="3024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Esempio di preventivo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360FBBE-96DB-4566-9352-5D1605E29058}"/>
              </a:ext>
            </a:extLst>
          </p:cNvPr>
          <p:cNvSpPr txBox="1"/>
          <p:nvPr/>
        </p:nvSpPr>
        <p:spPr>
          <a:xfrm>
            <a:off x="8394663" y="2997906"/>
            <a:ext cx="2289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Fase 1 – Trattativa bonaria</a:t>
            </a:r>
            <a:r>
              <a:rPr lang="it-IT" sz="1400" dirty="0"/>
              <a:t> </a:t>
            </a:r>
          </a:p>
          <a:p>
            <a:r>
              <a:rPr lang="it-IT" sz="1400" dirty="0"/>
              <a:t>stragiudiziale senza avvocato</a:t>
            </a:r>
          </a:p>
        </p:txBody>
      </p:sp>
      <p:pic>
        <p:nvPicPr>
          <p:cNvPr id="48" name="Immagine 47">
            <a:extLst>
              <a:ext uri="{FF2B5EF4-FFF2-40B4-BE49-F238E27FC236}">
                <a16:creationId xmlns:a16="http://schemas.microsoft.com/office/drawing/2014/main" id="{676EC619-F8A9-4BE7-8C2A-E95C66ED63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356" b="52568"/>
          <a:stretch/>
        </p:blipFill>
        <p:spPr>
          <a:xfrm>
            <a:off x="544968" y="3107008"/>
            <a:ext cx="7849695" cy="859538"/>
          </a:xfrm>
          <a:prstGeom prst="rect">
            <a:avLst/>
          </a:prstGeom>
        </p:spPr>
      </p:pic>
      <p:pic>
        <p:nvPicPr>
          <p:cNvPr id="49" name="Immagine 48">
            <a:extLst>
              <a:ext uri="{FF2B5EF4-FFF2-40B4-BE49-F238E27FC236}">
                <a16:creationId xmlns:a16="http://schemas.microsoft.com/office/drawing/2014/main" id="{3D83B4AE-CE88-4658-9DB0-EFDEC52C52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8810"/>
          <a:stretch/>
        </p:blipFill>
        <p:spPr>
          <a:xfrm>
            <a:off x="544968" y="4154399"/>
            <a:ext cx="7849695" cy="1906714"/>
          </a:xfrm>
          <a:prstGeom prst="rect">
            <a:avLst/>
          </a:prstGeom>
        </p:spPr>
      </p:pic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319B2F5D-32E9-479C-9C17-E8453617F9C1}"/>
              </a:ext>
            </a:extLst>
          </p:cNvPr>
          <p:cNvSpPr txBox="1"/>
          <p:nvPr/>
        </p:nvSpPr>
        <p:spPr>
          <a:xfrm>
            <a:off x="8452847" y="4021650"/>
            <a:ext cx="2275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Fase 2</a:t>
            </a:r>
            <a:r>
              <a:rPr lang="it-IT" sz="1400" dirty="0"/>
              <a:t> </a:t>
            </a:r>
            <a:r>
              <a:rPr lang="it-IT" sz="1400" b="1" dirty="0"/>
              <a:t>– Contenzioso</a:t>
            </a:r>
            <a:endParaRPr lang="it-IT" sz="1400" dirty="0"/>
          </a:p>
          <a:p>
            <a:r>
              <a:rPr lang="it-IT" sz="1400" dirty="0"/>
              <a:t>Con intervento dell’avvocato</a:t>
            </a:r>
          </a:p>
        </p:txBody>
      </p:sp>
    </p:spTree>
    <p:extLst>
      <p:ext uri="{BB962C8B-B14F-4D97-AF65-F5344CB8AC3E}">
        <p14:creationId xmlns:p14="http://schemas.microsoft.com/office/powerpoint/2010/main" val="104483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5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verde, schermata, Carattere&#10;&#10;Descrizione generata automaticamente">
            <a:extLst>
              <a:ext uri="{FF2B5EF4-FFF2-40B4-BE49-F238E27FC236}">
                <a16:creationId xmlns:a16="http://schemas.microsoft.com/office/drawing/2014/main" id="{21C2EADF-88DE-A7D8-173D-E01974AB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92"/>
          <a:stretch/>
        </p:blipFill>
        <p:spPr>
          <a:xfrm>
            <a:off x="0" y="1251404"/>
            <a:ext cx="12218818" cy="56065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D80D9-955D-471D-98EE-69DBD63CE9C6}"/>
              </a:ext>
            </a:extLst>
          </p:cNvPr>
          <p:cNvSpPr txBox="1"/>
          <p:nvPr/>
        </p:nvSpPr>
        <p:spPr>
          <a:xfrm>
            <a:off x="3051965" y="184006"/>
            <a:ext cx="4041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>
                <a:solidFill>
                  <a:srgbClr val="7AA42E"/>
                </a:solidFill>
              </a:rPr>
              <a:t>SOMMARIO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DE60C82-7255-4078-8098-AE995254A307}"/>
              </a:ext>
            </a:extLst>
          </p:cNvPr>
          <p:cNvGrpSpPr/>
          <p:nvPr/>
        </p:nvGrpSpPr>
        <p:grpSpPr>
          <a:xfrm>
            <a:off x="685800" y="1584186"/>
            <a:ext cx="8486186" cy="547701"/>
            <a:chOff x="306854" y="1883441"/>
            <a:chExt cx="4140957" cy="547701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B123A76-3BD6-4234-A9E4-3EE0C40330B9}"/>
                </a:ext>
              </a:extLst>
            </p:cNvPr>
            <p:cNvSpPr/>
            <p:nvPr/>
          </p:nvSpPr>
          <p:spPr>
            <a:xfrm>
              <a:off x="731225" y="1883441"/>
              <a:ext cx="371658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Crisi energetica e impatto sul bilancio del Comune</a:t>
              </a: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4578E612-BEC2-49BC-AC72-CF9F87A0853D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15" name="Titolo 1">
              <a:extLst>
                <a:ext uri="{FF2B5EF4-FFF2-40B4-BE49-F238E27FC236}">
                  <a16:creationId xmlns:a16="http://schemas.microsoft.com/office/drawing/2014/main" id="{2DAB62B2-C9D1-44E4-858F-6520783AD90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145494C-6DB6-4BBD-A1A1-85CC4AE1B798}"/>
              </a:ext>
            </a:extLst>
          </p:cNvPr>
          <p:cNvGrpSpPr/>
          <p:nvPr/>
        </p:nvGrpSpPr>
        <p:grpSpPr>
          <a:xfrm>
            <a:off x="685800" y="2440471"/>
            <a:ext cx="4676423" cy="547701"/>
            <a:chOff x="306854" y="1883441"/>
            <a:chExt cx="2281928" cy="547701"/>
          </a:xfrm>
        </p:grpSpPr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4333170D-0187-4F52-BCD6-C489735ACE6F}"/>
                </a:ext>
              </a:extLst>
            </p:cNvPr>
            <p:cNvSpPr/>
            <p:nvPr/>
          </p:nvSpPr>
          <p:spPr>
            <a:xfrm>
              <a:off x="731225" y="1883441"/>
              <a:ext cx="18575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Come leggere la bolletta</a:t>
              </a:r>
            </a:p>
          </p:txBody>
        </p:sp>
        <p:sp>
          <p:nvSpPr>
            <p:cNvPr id="18" name="Ovale 17">
              <a:extLst>
                <a:ext uri="{FF2B5EF4-FFF2-40B4-BE49-F238E27FC236}">
                  <a16:creationId xmlns:a16="http://schemas.microsoft.com/office/drawing/2014/main" id="{357B57CE-8774-4E23-9B00-1055C9E0E055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19" name="Titolo 1">
              <a:extLst>
                <a:ext uri="{FF2B5EF4-FFF2-40B4-BE49-F238E27FC236}">
                  <a16:creationId xmlns:a16="http://schemas.microsoft.com/office/drawing/2014/main" id="{1D808D7D-126C-4E91-9BF3-2AC3973159A0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47D1184E-D9C9-49B2-ACBE-1798EFA17D51}"/>
              </a:ext>
            </a:extLst>
          </p:cNvPr>
          <p:cNvGrpSpPr/>
          <p:nvPr/>
        </p:nvGrpSpPr>
        <p:grpSpPr>
          <a:xfrm>
            <a:off x="685800" y="3399383"/>
            <a:ext cx="5305634" cy="954107"/>
            <a:chOff x="306854" y="1883441"/>
            <a:chExt cx="2588960" cy="954107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464959AE-FE9D-4932-BDC9-3A0E4B23D56E}"/>
                </a:ext>
              </a:extLst>
            </p:cNvPr>
            <p:cNvSpPr/>
            <p:nvPr/>
          </p:nvSpPr>
          <p:spPr>
            <a:xfrm>
              <a:off x="731225" y="1883441"/>
              <a:ext cx="2164589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Fuori Consip: dati e casi reali</a:t>
              </a:r>
            </a:p>
            <a:p>
              <a:endParaRPr lang="it-IT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6BE2E5FB-6F70-4A9D-BCD2-06CDCC2D4099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/>
            </a:p>
          </p:txBody>
        </p:sp>
        <p:sp>
          <p:nvSpPr>
            <p:cNvPr id="24" name="Titolo 1">
              <a:extLst>
                <a:ext uri="{FF2B5EF4-FFF2-40B4-BE49-F238E27FC236}">
                  <a16:creationId xmlns:a16="http://schemas.microsoft.com/office/drawing/2014/main" id="{97303B6A-A34F-4365-9EE5-94D3DA574B1B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60619A5C-0EDE-4039-B4C6-57F379671843}"/>
              </a:ext>
            </a:extLst>
          </p:cNvPr>
          <p:cNvGrpSpPr/>
          <p:nvPr/>
        </p:nvGrpSpPr>
        <p:grpSpPr>
          <a:xfrm>
            <a:off x="685800" y="4244463"/>
            <a:ext cx="11283497" cy="707886"/>
            <a:chOff x="306854" y="1883441"/>
            <a:chExt cx="5505943" cy="707886"/>
          </a:xfrm>
        </p:grpSpPr>
        <p:sp>
          <p:nvSpPr>
            <p:cNvPr id="30" name="Rettangolo 29">
              <a:extLst>
                <a:ext uri="{FF2B5EF4-FFF2-40B4-BE49-F238E27FC236}">
                  <a16:creationId xmlns:a16="http://schemas.microsoft.com/office/drawing/2014/main" id="{8BEC3542-E756-425A-8A2A-4A0E02C2B14A}"/>
                </a:ext>
              </a:extLst>
            </p:cNvPr>
            <p:cNvSpPr/>
            <p:nvPr/>
          </p:nvSpPr>
          <p:spPr>
            <a:xfrm>
              <a:off x="731225" y="1883441"/>
              <a:ext cx="508157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4000" b="1" dirty="0">
                  <a:solidFill>
                    <a:schemeClr val="bg1"/>
                  </a:solidFill>
                </a:rPr>
                <a:t>Come semplificare la gestione delle forniture</a:t>
              </a:r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ED604661-932A-4EB6-8F2F-973B3582938F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3600"/>
            </a:p>
          </p:txBody>
        </p:sp>
        <p:sp>
          <p:nvSpPr>
            <p:cNvPr id="32" name="Titolo 1">
              <a:extLst>
                <a:ext uri="{FF2B5EF4-FFF2-40B4-BE49-F238E27FC236}">
                  <a16:creationId xmlns:a16="http://schemas.microsoft.com/office/drawing/2014/main" id="{1AE6023C-6C9A-4D55-9D84-FB0815EC91A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000" dirty="0">
                  <a:solidFill>
                    <a:srgbClr val="7AA42E"/>
                  </a:solidFill>
                  <a:latin typeface="+mn-lt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8674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28450E63-0E94-476A-B1E9-78312F9E3C91}"/>
              </a:ext>
            </a:extLst>
          </p:cNvPr>
          <p:cNvSpPr/>
          <p:nvPr/>
        </p:nvSpPr>
        <p:spPr>
          <a:xfrm>
            <a:off x="1549400" y="2136338"/>
            <a:ext cx="10156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800" b="1" dirty="0">
                <a:solidFill>
                  <a:srgbClr val="080809"/>
                </a:solidFill>
                <a:latin typeface="inherit"/>
              </a:rPr>
              <a:t>Come SEMPLIFICARE la gestione dei consumi energetici del Comune?</a:t>
            </a:r>
          </a:p>
        </p:txBody>
      </p:sp>
    </p:spTree>
    <p:extLst>
      <p:ext uri="{BB962C8B-B14F-4D97-AF65-F5344CB8AC3E}">
        <p14:creationId xmlns:p14="http://schemas.microsoft.com/office/powerpoint/2010/main" val="2715688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D608E6E-4EBC-4816-B428-AE5D2706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85062" y="1937599"/>
            <a:ext cx="1987658" cy="3847081"/>
          </a:xfrm>
          <a:prstGeom prst="rect">
            <a:avLst/>
          </a:prstGeom>
        </p:spPr>
      </p:pic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FD51B48F-0F13-47FA-B96E-D640E71063B3}"/>
              </a:ext>
            </a:extLst>
          </p:cNvPr>
          <p:cNvSpPr/>
          <p:nvPr/>
        </p:nvSpPr>
        <p:spPr>
          <a:xfrm>
            <a:off x="1838016" y="1645095"/>
            <a:ext cx="2342555" cy="1274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EA6E8F7-66D6-4873-B4FE-932E9F4415A4}"/>
              </a:ext>
            </a:extLst>
          </p:cNvPr>
          <p:cNvSpPr txBox="1">
            <a:spLocks/>
          </p:cNvSpPr>
          <p:nvPr/>
        </p:nvSpPr>
        <p:spPr>
          <a:xfrm>
            <a:off x="1333065" y="3975875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01E0432-E403-42FE-BE63-2AD2D607F578}"/>
              </a:ext>
            </a:extLst>
          </p:cNvPr>
          <p:cNvSpPr txBox="1"/>
          <p:nvPr/>
        </p:nvSpPr>
        <p:spPr>
          <a:xfrm>
            <a:off x="3108321" y="5651280"/>
            <a:ext cx="2372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Monitorare consumi, letture e contatori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0F68398-31CA-4104-BC49-3162D8579FD7}"/>
              </a:ext>
            </a:extLst>
          </p:cNvPr>
          <p:cNvSpPr txBox="1"/>
          <p:nvPr/>
        </p:nvSpPr>
        <p:spPr>
          <a:xfrm>
            <a:off x="917816" y="4849097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Individuare potenziali sprechi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E5C6CDD-12A2-4CCA-8044-A7FE127F4270}"/>
              </a:ext>
            </a:extLst>
          </p:cNvPr>
          <p:cNvSpPr txBox="1"/>
          <p:nvPr/>
        </p:nvSpPr>
        <p:spPr>
          <a:xfrm>
            <a:off x="861067" y="3361778"/>
            <a:ext cx="2623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Diagnosi energetica e interventi di riqualificazione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D17C5AC-DDC8-4E4C-B602-A187FB6B300C}"/>
              </a:ext>
            </a:extLst>
          </p:cNvPr>
          <p:cNvSpPr txBox="1"/>
          <p:nvPr/>
        </p:nvSpPr>
        <p:spPr>
          <a:xfrm>
            <a:off x="1525058" y="2295591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Comunicare i risultati conseguiti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D971D30-AF19-43ED-B808-245798CC4A0F}"/>
              </a:ext>
            </a:extLst>
          </p:cNvPr>
          <p:cNvSpPr txBox="1"/>
          <p:nvPr/>
        </p:nvSpPr>
        <p:spPr>
          <a:xfrm>
            <a:off x="7027509" y="2676316"/>
            <a:ext cx="325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DA221DE-C975-4324-9D08-A81AAB232422}"/>
              </a:ext>
            </a:extLst>
          </p:cNvPr>
          <p:cNvSpPr txBox="1"/>
          <p:nvPr/>
        </p:nvSpPr>
        <p:spPr>
          <a:xfrm>
            <a:off x="7207673" y="3712181"/>
            <a:ext cx="357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D46B31C-E18E-4A16-9BA6-E966EFE3D897}"/>
              </a:ext>
            </a:extLst>
          </p:cNvPr>
          <p:cNvSpPr txBox="1"/>
          <p:nvPr/>
        </p:nvSpPr>
        <p:spPr>
          <a:xfrm>
            <a:off x="6444337" y="5360074"/>
            <a:ext cx="325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Gestire gli impegni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9BEF850-954C-4627-A412-BE7D4DCC1482}"/>
              </a:ext>
            </a:extLst>
          </p:cNvPr>
          <p:cNvSpPr txBox="1"/>
          <p:nvPr/>
        </p:nvSpPr>
        <p:spPr>
          <a:xfrm>
            <a:off x="5763955" y="5745451"/>
            <a:ext cx="2068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Nuove attivazioni e volture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81A8BBE-9014-40CB-8E77-24576F5F170F}"/>
              </a:ext>
            </a:extLst>
          </p:cNvPr>
          <p:cNvSpPr txBox="1"/>
          <p:nvPr/>
        </p:nvSpPr>
        <p:spPr>
          <a:xfrm>
            <a:off x="4573273" y="1614917"/>
            <a:ext cx="2552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8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4ED48C7C-BDCB-4196-870D-DAB33A81F2D5}"/>
              </a:ext>
            </a:extLst>
          </p:cNvPr>
          <p:cNvSpPr txBox="1"/>
          <p:nvPr/>
        </p:nvSpPr>
        <p:spPr>
          <a:xfrm>
            <a:off x="7038994" y="4444506"/>
            <a:ext cx="325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8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800" b="1" dirty="0">
                <a:solidFill>
                  <a:srgbClr val="F39314"/>
                </a:solidFill>
              </a:rPr>
              <a:t>mandato di pagamento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DD0939FE-FB35-4C46-BB02-AA0512138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3018" y="7262334"/>
            <a:ext cx="2490674" cy="279223"/>
          </a:xfrm>
          <a:prstGeom prst="rect">
            <a:avLst/>
          </a:prstGeom>
        </p:spPr>
      </p:pic>
      <p:sp>
        <p:nvSpPr>
          <p:cNvPr id="33" name="Titolo 1">
            <a:extLst>
              <a:ext uri="{FF2B5EF4-FFF2-40B4-BE49-F238E27FC236}">
                <a16:creationId xmlns:a16="http://schemas.microsoft.com/office/drawing/2014/main" id="{A0741E62-1F9E-43C8-BDFA-58DB96AE0127}"/>
              </a:ext>
            </a:extLst>
          </p:cNvPr>
          <p:cNvSpPr txBox="1">
            <a:spLocks/>
          </p:cNvSpPr>
          <p:nvPr/>
        </p:nvSpPr>
        <p:spPr>
          <a:xfrm>
            <a:off x="2671878" y="182236"/>
            <a:ext cx="91010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r>
              <a:rPr lang="it-IT" sz="3300" b="1" dirty="0">
                <a:solidFill>
                  <a:schemeClr val="bg1"/>
                </a:solidFill>
              </a:rPr>
              <a:t>Gestione forniture energetiche: cosa bisogna fare?</a:t>
            </a: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ABFADBB7-5E5D-425D-9764-BEC6BF1111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435" y="2412748"/>
            <a:ext cx="3185406" cy="3215546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5ACC408E-DCBE-4A08-8DC6-F8B143867E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761" y="3568527"/>
            <a:ext cx="757343" cy="814501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1A78C330-5DE9-4F81-A64B-5DDD2BBB49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004" y="3601294"/>
            <a:ext cx="608423" cy="814501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9E1849BD-119A-4332-8F56-22966182CA47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9ABDC5C-C0FA-472D-A75E-DFB259D0AC5E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510A5FD8-D40F-439F-A305-7FD2E8964746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31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FD51B48F-0F13-47FA-B96E-D640E71063B3}"/>
              </a:ext>
            </a:extLst>
          </p:cNvPr>
          <p:cNvSpPr/>
          <p:nvPr/>
        </p:nvSpPr>
        <p:spPr>
          <a:xfrm>
            <a:off x="1838016" y="1787970"/>
            <a:ext cx="2342555" cy="1274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835CCD1-287F-47A8-97E7-D6F4F17FCD1D}"/>
              </a:ext>
            </a:extLst>
          </p:cNvPr>
          <p:cNvSpPr txBox="1"/>
          <p:nvPr/>
        </p:nvSpPr>
        <p:spPr>
          <a:xfrm>
            <a:off x="8435754" y="2861446"/>
            <a:ext cx="325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F8DC051-97EE-41FD-B45B-0D32330E4537}"/>
              </a:ext>
            </a:extLst>
          </p:cNvPr>
          <p:cNvSpPr txBox="1"/>
          <p:nvPr/>
        </p:nvSpPr>
        <p:spPr>
          <a:xfrm>
            <a:off x="8274027" y="3488945"/>
            <a:ext cx="357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4D221C4E-3C04-42E7-850D-36B8153EBB26}"/>
              </a:ext>
            </a:extLst>
          </p:cNvPr>
          <p:cNvSpPr txBox="1"/>
          <p:nvPr/>
        </p:nvSpPr>
        <p:spPr>
          <a:xfrm>
            <a:off x="8435754" y="4931603"/>
            <a:ext cx="325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Gestire gli impegni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5B155C2F-3B69-4D7A-B748-71D3EB30A3A7}"/>
              </a:ext>
            </a:extLst>
          </p:cNvPr>
          <p:cNvSpPr txBox="1"/>
          <p:nvPr/>
        </p:nvSpPr>
        <p:spPr>
          <a:xfrm>
            <a:off x="9029099" y="5496039"/>
            <a:ext cx="2068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Nuove attivazioni e volture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00B2F710-92C5-4585-B4C7-4CF233153441}"/>
              </a:ext>
            </a:extLst>
          </p:cNvPr>
          <p:cNvSpPr txBox="1"/>
          <p:nvPr/>
        </p:nvSpPr>
        <p:spPr>
          <a:xfrm>
            <a:off x="8787461" y="1932330"/>
            <a:ext cx="2552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8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96E5638-1003-47A0-A43B-D1D43C986BD3}"/>
              </a:ext>
            </a:extLst>
          </p:cNvPr>
          <p:cNvSpPr txBox="1"/>
          <p:nvPr/>
        </p:nvSpPr>
        <p:spPr>
          <a:xfrm>
            <a:off x="8435754" y="4101455"/>
            <a:ext cx="325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8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800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DF8CDFB4-0EF1-4FCB-A139-D08C410A9977}"/>
              </a:ext>
            </a:extLst>
          </p:cNvPr>
          <p:cNvSpPr txBox="1">
            <a:spLocks/>
          </p:cNvSpPr>
          <p:nvPr/>
        </p:nvSpPr>
        <p:spPr>
          <a:xfrm>
            <a:off x="666533" y="3419502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solidFill>
                <a:srgbClr val="92D050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3D25C9B-A4CE-4D05-B106-4CC13CE999EF}"/>
              </a:ext>
            </a:extLst>
          </p:cNvPr>
          <p:cNvSpPr txBox="1"/>
          <p:nvPr/>
        </p:nvSpPr>
        <p:spPr>
          <a:xfrm>
            <a:off x="319972" y="2000349"/>
            <a:ext cx="2372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Monitorare consumi, letture e contatori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831A012-2C38-478F-BB66-1BC84D8E7648}"/>
              </a:ext>
            </a:extLst>
          </p:cNvPr>
          <p:cNvSpPr txBox="1"/>
          <p:nvPr/>
        </p:nvSpPr>
        <p:spPr>
          <a:xfrm>
            <a:off x="194535" y="3029598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Individuare potenziali sprechi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E73A72E6-544D-48F2-A6E8-A695E49B265C}"/>
              </a:ext>
            </a:extLst>
          </p:cNvPr>
          <p:cNvSpPr txBox="1"/>
          <p:nvPr/>
        </p:nvSpPr>
        <p:spPr>
          <a:xfrm>
            <a:off x="194535" y="4058847"/>
            <a:ext cx="2623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Diagnosi energetica e interventi di riqualificazione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C187CD28-4D2C-4669-AE4B-63DED999B44D}"/>
              </a:ext>
            </a:extLst>
          </p:cNvPr>
          <p:cNvSpPr txBox="1"/>
          <p:nvPr/>
        </p:nvSpPr>
        <p:spPr>
          <a:xfrm>
            <a:off x="194535" y="5365094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Comunicare i risultati conseguiti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21878D8-34A7-4795-8FA0-0D3BF94349C4}"/>
              </a:ext>
            </a:extLst>
          </p:cNvPr>
          <p:cNvSpPr txBox="1"/>
          <p:nvPr/>
        </p:nvSpPr>
        <p:spPr>
          <a:xfrm>
            <a:off x="1644488" y="1095347"/>
            <a:ext cx="2616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Energy Manager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40BDEAC-34C6-4852-82DD-D1C0A86C2F92}"/>
              </a:ext>
            </a:extLst>
          </p:cNvPr>
          <p:cNvSpPr txBox="1"/>
          <p:nvPr/>
        </p:nvSpPr>
        <p:spPr>
          <a:xfrm>
            <a:off x="7082463" y="1133333"/>
            <a:ext cx="252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Utility Manager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F4BC45A7-2D51-4290-824F-9CE4BEF06599}"/>
              </a:ext>
            </a:extLst>
          </p:cNvPr>
          <p:cNvSpPr txBox="1"/>
          <p:nvPr/>
        </p:nvSpPr>
        <p:spPr>
          <a:xfrm>
            <a:off x="2852297" y="3302040"/>
            <a:ext cx="2016226" cy="117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Gestione dei consumi energetici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F95CD67-8B2F-4A3D-9534-492CA40B099E}"/>
              </a:ext>
            </a:extLst>
          </p:cNvPr>
          <p:cNvSpPr txBox="1"/>
          <p:nvPr/>
        </p:nvSpPr>
        <p:spPr>
          <a:xfrm>
            <a:off x="2947760" y="4400643"/>
            <a:ext cx="2016226" cy="81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Uso dell'energia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04EEDAA-2EB0-43A1-91D6-4CF14265A6B3}"/>
              </a:ext>
            </a:extLst>
          </p:cNvPr>
          <p:cNvSpPr txBox="1"/>
          <p:nvPr/>
        </p:nvSpPr>
        <p:spPr>
          <a:xfrm>
            <a:off x="5526949" y="4431824"/>
            <a:ext cx="2819922" cy="81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Approvvigionamento energetico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4B35D1D-2A9F-4F3C-99FE-BA46F06E5096}"/>
              </a:ext>
            </a:extLst>
          </p:cNvPr>
          <p:cNvSpPr txBox="1"/>
          <p:nvPr/>
        </p:nvSpPr>
        <p:spPr>
          <a:xfrm>
            <a:off x="2947760" y="1878074"/>
            <a:ext cx="54633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Due ruoli distinti che richiedono competenze diverse</a:t>
            </a:r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E73D7D22-07CE-4067-8DDF-0538D13F8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545" y="999778"/>
            <a:ext cx="757343" cy="814501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8FAB672A-9CB4-4B5C-9982-BF7C55D8E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1013495"/>
            <a:ext cx="608423" cy="814501"/>
          </a:xfrm>
          <a:prstGeom prst="rect">
            <a:avLst/>
          </a:prstGeom>
        </p:spPr>
      </p:pic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BC14971-DE67-4633-A08B-09F8914DF489}"/>
              </a:ext>
            </a:extLst>
          </p:cNvPr>
          <p:cNvSpPr txBox="1"/>
          <p:nvPr/>
        </p:nvSpPr>
        <p:spPr>
          <a:xfrm>
            <a:off x="5725815" y="3273924"/>
            <a:ext cx="2016226" cy="117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Gestione dei contratti energetici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0E20A2DF-F04D-47F5-ABF4-5524544389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78878" y="2000349"/>
            <a:ext cx="1987658" cy="384708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97B93735-E57A-4BA5-A939-6684B4923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1519" y="5374332"/>
            <a:ext cx="2352675" cy="242007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F842E081-3745-4330-9300-7581C4BB0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2902" y="5284277"/>
            <a:ext cx="965317" cy="373378"/>
          </a:xfrm>
          <a:prstGeom prst="rect">
            <a:avLst/>
          </a:prstGeom>
        </p:spPr>
      </p:pic>
      <p:sp>
        <p:nvSpPr>
          <p:cNvPr id="46" name="Rettangolo 45">
            <a:extLst>
              <a:ext uri="{FF2B5EF4-FFF2-40B4-BE49-F238E27FC236}">
                <a16:creationId xmlns:a16="http://schemas.microsoft.com/office/drawing/2014/main" id="{AC130399-0283-4775-9757-20838387E303}"/>
              </a:ext>
            </a:extLst>
          </p:cNvPr>
          <p:cNvSpPr/>
          <p:nvPr/>
        </p:nvSpPr>
        <p:spPr>
          <a:xfrm>
            <a:off x="5916338" y="5692968"/>
            <a:ext cx="2623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tuo ufficio specializzato nella gestione delle bollette</a:t>
            </a:r>
          </a:p>
        </p:txBody>
      </p:sp>
      <p:pic>
        <p:nvPicPr>
          <p:cNvPr id="49" name="Immagine 48">
            <a:extLst>
              <a:ext uri="{FF2B5EF4-FFF2-40B4-BE49-F238E27FC236}">
                <a16:creationId xmlns:a16="http://schemas.microsoft.com/office/drawing/2014/main" id="{165D8808-BEE2-4E27-A7FE-2958CDF102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2902" y="5648016"/>
            <a:ext cx="2316589" cy="625438"/>
          </a:xfrm>
          <a:prstGeom prst="rect">
            <a:avLst/>
          </a:prstGeom>
        </p:spPr>
      </p:pic>
      <p:sp>
        <p:nvSpPr>
          <p:cNvPr id="50" name="Titolo 1">
            <a:extLst>
              <a:ext uri="{FF2B5EF4-FFF2-40B4-BE49-F238E27FC236}">
                <a16:creationId xmlns:a16="http://schemas.microsoft.com/office/drawing/2014/main" id="{5F7D2642-C887-419A-A86B-736A137E1670}"/>
              </a:ext>
            </a:extLst>
          </p:cNvPr>
          <p:cNvSpPr txBox="1">
            <a:spLocks/>
          </p:cNvSpPr>
          <p:nvPr/>
        </p:nvSpPr>
        <p:spPr>
          <a:xfrm>
            <a:off x="2671878" y="182236"/>
            <a:ext cx="91010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r>
              <a:rPr lang="it-IT" sz="3300" b="1" dirty="0">
                <a:solidFill>
                  <a:schemeClr val="bg1"/>
                </a:solidFill>
              </a:rPr>
              <a:t>Gestione forniture energetiche: cosa bisogna fare?</a:t>
            </a: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08736994-64F9-4DD7-BC22-FEF9DE2EB61C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559F4A4F-0E11-40D5-8670-2AB8127D70CE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676D6A7C-A1F3-4B1E-8509-942919EA6ECF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18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28" grpId="0"/>
      <p:bldP spid="29" grpId="0"/>
      <p:bldP spid="47" grpId="0"/>
      <p:bldP spid="4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D608E6E-4EBC-4816-B428-AE5D2706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88" y="2177914"/>
            <a:ext cx="1987658" cy="384708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D0939FE-FB35-4C46-BB02-AA0512138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3018" y="7262334"/>
            <a:ext cx="2490674" cy="279223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8E91792-9EE2-41E7-A5AB-5DBB8ACFD23D}"/>
              </a:ext>
            </a:extLst>
          </p:cNvPr>
          <p:cNvSpPr txBox="1"/>
          <p:nvPr/>
        </p:nvSpPr>
        <p:spPr>
          <a:xfrm>
            <a:off x="4822040" y="3951096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RUP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3230861-FBEA-4B21-9FC2-16C45ABD83D9}"/>
              </a:ext>
            </a:extLst>
          </p:cNvPr>
          <p:cNvSpPr txBox="1"/>
          <p:nvPr/>
        </p:nvSpPr>
        <p:spPr>
          <a:xfrm>
            <a:off x="4803891" y="5726346"/>
            <a:ext cx="688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DEC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CED9834-C9F2-4135-B6ED-3E322F260A05}"/>
              </a:ext>
            </a:extLst>
          </p:cNvPr>
          <p:cNvSpPr txBox="1"/>
          <p:nvPr/>
        </p:nvSpPr>
        <p:spPr>
          <a:xfrm>
            <a:off x="6547635" y="3847042"/>
            <a:ext cx="1924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Supporto al RUP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8FC373F5-2985-4AC9-A984-944029C9BE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833" y="2771945"/>
            <a:ext cx="957957" cy="957957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46B736E-2F0A-4376-AA3F-023AD958FE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508" y="2915884"/>
            <a:ext cx="1076256" cy="1076256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E2569FE5-9EEA-4A41-9D35-C08D7B4D8D8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44"/>
          <a:stretch/>
        </p:blipFill>
        <p:spPr>
          <a:xfrm>
            <a:off x="3818727" y="1317131"/>
            <a:ext cx="1329330" cy="917987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8A30C67-9987-4C65-AE8A-46A38C9E7CBE}"/>
              </a:ext>
            </a:extLst>
          </p:cNvPr>
          <p:cNvSpPr txBox="1"/>
          <p:nvPr/>
        </p:nvSpPr>
        <p:spPr>
          <a:xfrm>
            <a:off x="3903726" y="2270246"/>
            <a:ext cx="1357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Dirigente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A426FEC-CBC8-4E64-9C53-D5DA3E72BF44}"/>
              </a:ext>
            </a:extLst>
          </p:cNvPr>
          <p:cNvSpPr txBox="1"/>
          <p:nvPr/>
        </p:nvSpPr>
        <p:spPr>
          <a:xfrm>
            <a:off x="6373571" y="5580361"/>
            <a:ext cx="1896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Supporto al DEC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72B1244E-8FB4-4EA4-A4C9-A3FE9D10B3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7"/>
          <a:stretch/>
        </p:blipFill>
        <p:spPr>
          <a:xfrm>
            <a:off x="4257169" y="4450817"/>
            <a:ext cx="1781775" cy="1033842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CA00769C-DCFE-47AF-98EE-AAE332B791F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542" y="4538126"/>
            <a:ext cx="1077218" cy="1077218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44591E2-5C23-4839-80B2-FB64634714D3}"/>
              </a:ext>
            </a:extLst>
          </p:cNvPr>
          <p:cNvSpPr txBox="1"/>
          <p:nvPr/>
        </p:nvSpPr>
        <p:spPr>
          <a:xfrm>
            <a:off x="5832980" y="1123824"/>
            <a:ext cx="42378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I soggetti coinvolti nel  </a:t>
            </a:r>
          </a:p>
          <a:p>
            <a:r>
              <a:rPr lang="it-IT" sz="3200" b="1" dirty="0"/>
              <a:t>processo di acquisto…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B54BF35-7D73-47CC-952E-C23DA5E06257}"/>
              </a:ext>
            </a:extLst>
          </p:cNvPr>
          <p:cNvSpPr txBox="1"/>
          <p:nvPr/>
        </p:nvSpPr>
        <p:spPr>
          <a:xfrm>
            <a:off x="9721412" y="1651174"/>
            <a:ext cx="1882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in teoria…..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0CD5A54-1438-4DEF-ABB7-37B263FA606D}"/>
              </a:ext>
            </a:extLst>
          </p:cNvPr>
          <p:cNvSpPr txBox="1"/>
          <p:nvPr/>
        </p:nvSpPr>
        <p:spPr>
          <a:xfrm>
            <a:off x="2253477" y="3101134"/>
            <a:ext cx="2175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9CABEAD6-8DBB-4A52-8100-4E9FCAD3A97C}"/>
              </a:ext>
            </a:extLst>
          </p:cNvPr>
          <p:cNvSpPr txBox="1"/>
          <p:nvPr/>
        </p:nvSpPr>
        <p:spPr>
          <a:xfrm>
            <a:off x="2253477" y="4422197"/>
            <a:ext cx="226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99C93412-19C9-4A3B-91E0-E3F4C05E206C}"/>
              </a:ext>
            </a:extLst>
          </p:cNvPr>
          <p:cNvSpPr txBox="1"/>
          <p:nvPr/>
        </p:nvSpPr>
        <p:spPr>
          <a:xfrm>
            <a:off x="1539654" y="5479496"/>
            <a:ext cx="325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B5D4F3CE-D188-44E1-BAE6-004B77E50E15}"/>
              </a:ext>
            </a:extLst>
          </p:cNvPr>
          <p:cNvSpPr txBox="1"/>
          <p:nvPr/>
        </p:nvSpPr>
        <p:spPr>
          <a:xfrm>
            <a:off x="1029836" y="1854748"/>
            <a:ext cx="368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37" name="Titolo 1">
            <a:extLst>
              <a:ext uri="{FF2B5EF4-FFF2-40B4-BE49-F238E27FC236}">
                <a16:creationId xmlns:a16="http://schemas.microsoft.com/office/drawing/2014/main" id="{65E5B3A5-0118-4500-A164-6EC20789208B}"/>
              </a:ext>
            </a:extLst>
          </p:cNvPr>
          <p:cNvSpPr txBox="1">
            <a:spLocks/>
          </p:cNvSpPr>
          <p:nvPr/>
        </p:nvSpPr>
        <p:spPr>
          <a:xfrm>
            <a:off x="2671878" y="182236"/>
            <a:ext cx="91010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r>
              <a:rPr lang="it-IT" sz="3300" b="1" dirty="0">
                <a:solidFill>
                  <a:schemeClr val="bg1"/>
                </a:solidFill>
              </a:rPr>
              <a:t>Gestione forniture energetiche: cosa bisogna fare?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0899BF10-3D14-452B-98AC-09BA0DB57055}"/>
              </a:ext>
            </a:extLst>
          </p:cNvPr>
          <p:cNvSpPr txBox="1"/>
          <p:nvPr/>
        </p:nvSpPr>
        <p:spPr>
          <a:xfrm>
            <a:off x="932242" y="1265350"/>
            <a:ext cx="1517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Utility Manager</a:t>
            </a:r>
          </a:p>
        </p:txBody>
      </p:sp>
      <p:pic>
        <p:nvPicPr>
          <p:cNvPr id="42" name="Immagine 41">
            <a:extLst>
              <a:ext uri="{FF2B5EF4-FFF2-40B4-BE49-F238E27FC236}">
                <a16:creationId xmlns:a16="http://schemas.microsoft.com/office/drawing/2014/main" id="{EE3F6BF1-3B37-4E8B-90CF-CE9A302DCD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85" y="3440045"/>
            <a:ext cx="608423" cy="814501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7F0AD4A1-04B5-4ABB-9ED6-C465A01875FF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AD0A7619-0217-4974-AA76-62C72C3369AB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D03388E2-8B53-409B-92F3-5234774107A4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70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2" grpId="0"/>
      <p:bldP spid="23" grpId="0"/>
      <p:bldP spid="2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D608E6E-4EBC-4816-B428-AE5D2706B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88" y="2177914"/>
            <a:ext cx="1987658" cy="384708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D0939FE-FB35-4C46-BB02-AA0512138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018" y="7262334"/>
            <a:ext cx="2490674" cy="279223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8E91792-9EE2-41E7-A5AB-5DBB8ACFD23D}"/>
              </a:ext>
            </a:extLst>
          </p:cNvPr>
          <p:cNvSpPr txBox="1"/>
          <p:nvPr/>
        </p:nvSpPr>
        <p:spPr>
          <a:xfrm>
            <a:off x="-2376834" y="4344126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RUP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3230861-FBEA-4B21-9FC2-16C45ABD83D9}"/>
              </a:ext>
            </a:extLst>
          </p:cNvPr>
          <p:cNvSpPr txBox="1"/>
          <p:nvPr/>
        </p:nvSpPr>
        <p:spPr>
          <a:xfrm>
            <a:off x="1478964" y="8611637"/>
            <a:ext cx="688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DEC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CED9834-C9F2-4135-B6ED-3E322F260A05}"/>
              </a:ext>
            </a:extLst>
          </p:cNvPr>
          <p:cNvSpPr txBox="1"/>
          <p:nvPr/>
        </p:nvSpPr>
        <p:spPr>
          <a:xfrm>
            <a:off x="13696832" y="3864605"/>
            <a:ext cx="1924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Supporto al RUP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8FC373F5-2985-4AC9-A984-944029C9BE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030" y="2789508"/>
            <a:ext cx="957957" cy="957957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46B736E-2F0A-4376-AA3F-023AD958FE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6366" y="3308914"/>
            <a:ext cx="1076256" cy="1076256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E2569FE5-9EEA-4A41-9D35-C08D7B4D8D8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44"/>
          <a:stretch/>
        </p:blipFill>
        <p:spPr>
          <a:xfrm>
            <a:off x="-2223887" y="-917987"/>
            <a:ext cx="1329330" cy="917987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8A30C67-9987-4C65-AE8A-46A38C9E7CBE}"/>
              </a:ext>
            </a:extLst>
          </p:cNvPr>
          <p:cNvSpPr txBox="1"/>
          <p:nvPr/>
        </p:nvSpPr>
        <p:spPr>
          <a:xfrm>
            <a:off x="-2138888" y="35128"/>
            <a:ext cx="1357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Dirigente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A426FEC-CBC8-4E64-9C53-D5DA3E72BF44}"/>
              </a:ext>
            </a:extLst>
          </p:cNvPr>
          <p:cNvSpPr txBox="1"/>
          <p:nvPr/>
        </p:nvSpPr>
        <p:spPr>
          <a:xfrm>
            <a:off x="7963744" y="8378343"/>
            <a:ext cx="1896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/>
              <a:t>Supporto al DEC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72B1244E-8FB4-4EA4-A4C9-A3FE9D10B33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7"/>
          <a:stretch/>
        </p:blipFill>
        <p:spPr>
          <a:xfrm>
            <a:off x="932242" y="7336108"/>
            <a:ext cx="1781775" cy="1033842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CA00769C-DCFE-47AF-98EE-AAE332B791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715" y="7336108"/>
            <a:ext cx="1077218" cy="1077218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44591E2-5C23-4839-80B2-FB64634714D3}"/>
              </a:ext>
            </a:extLst>
          </p:cNvPr>
          <p:cNvSpPr txBox="1"/>
          <p:nvPr/>
        </p:nvSpPr>
        <p:spPr>
          <a:xfrm>
            <a:off x="5832980" y="1123824"/>
            <a:ext cx="42378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I soggetti coinvolti nel  </a:t>
            </a:r>
          </a:p>
          <a:p>
            <a:r>
              <a:rPr lang="it-IT" sz="3200" b="1" dirty="0"/>
              <a:t>processo di acquisto…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B54BF35-7D73-47CC-952E-C23DA5E06257}"/>
              </a:ext>
            </a:extLst>
          </p:cNvPr>
          <p:cNvSpPr txBox="1"/>
          <p:nvPr/>
        </p:nvSpPr>
        <p:spPr>
          <a:xfrm>
            <a:off x="9721412" y="1651174"/>
            <a:ext cx="1882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in teoria…..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F1EBE9A-E7C1-4165-9C56-037FFD7F95B0}"/>
              </a:ext>
            </a:extLst>
          </p:cNvPr>
          <p:cNvSpPr txBox="1"/>
          <p:nvPr/>
        </p:nvSpPr>
        <p:spPr>
          <a:xfrm>
            <a:off x="8184232" y="2329716"/>
            <a:ext cx="2057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..nella realtà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C0893E78-717B-4BEB-8B53-2A8F734191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6322" y="3616849"/>
            <a:ext cx="4439270" cy="2934109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104C0AC-3AD3-432B-96B3-04FF7287D10D}"/>
              </a:ext>
            </a:extLst>
          </p:cNvPr>
          <p:cNvSpPr txBox="1"/>
          <p:nvPr/>
        </p:nvSpPr>
        <p:spPr>
          <a:xfrm>
            <a:off x="2253477" y="3101134"/>
            <a:ext cx="2175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8E93CADF-885E-4525-B64C-7A9308C0EB70}"/>
              </a:ext>
            </a:extLst>
          </p:cNvPr>
          <p:cNvSpPr txBox="1"/>
          <p:nvPr/>
        </p:nvSpPr>
        <p:spPr>
          <a:xfrm>
            <a:off x="2253477" y="4422197"/>
            <a:ext cx="226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892C4BB0-FAC3-42ED-B788-0A3D84FD9ECF}"/>
              </a:ext>
            </a:extLst>
          </p:cNvPr>
          <p:cNvSpPr txBox="1"/>
          <p:nvPr/>
        </p:nvSpPr>
        <p:spPr>
          <a:xfrm>
            <a:off x="1539654" y="5479496"/>
            <a:ext cx="325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0A94C2FB-6092-4264-AB92-14E10F81476B}"/>
              </a:ext>
            </a:extLst>
          </p:cNvPr>
          <p:cNvSpPr txBox="1"/>
          <p:nvPr/>
        </p:nvSpPr>
        <p:spPr>
          <a:xfrm>
            <a:off x="1029836" y="1854748"/>
            <a:ext cx="368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40" name="Titolo 1">
            <a:extLst>
              <a:ext uri="{FF2B5EF4-FFF2-40B4-BE49-F238E27FC236}">
                <a16:creationId xmlns:a16="http://schemas.microsoft.com/office/drawing/2014/main" id="{B3B5DAA6-2DD8-406A-8CCF-77BD28B3662B}"/>
              </a:ext>
            </a:extLst>
          </p:cNvPr>
          <p:cNvSpPr txBox="1">
            <a:spLocks/>
          </p:cNvSpPr>
          <p:nvPr/>
        </p:nvSpPr>
        <p:spPr>
          <a:xfrm>
            <a:off x="2671878" y="182236"/>
            <a:ext cx="91010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r>
              <a:rPr lang="it-IT" sz="3300" b="1" dirty="0">
                <a:solidFill>
                  <a:schemeClr val="bg1"/>
                </a:solidFill>
              </a:rPr>
              <a:t>Gestione forniture energetiche: cosa bisogna fare?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6E5B223C-6203-43B7-8BBD-3260DEF86041}"/>
              </a:ext>
            </a:extLst>
          </p:cNvPr>
          <p:cNvSpPr txBox="1"/>
          <p:nvPr/>
        </p:nvSpPr>
        <p:spPr>
          <a:xfrm>
            <a:off x="932242" y="1265350"/>
            <a:ext cx="1517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Utility Manager</a:t>
            </a:r>
          </a:p>
        </p:txBody>
      </p:sp>
      <p:pic>
        <p:nvPicPr>
          <p:cNvPr id="46" name="Immagine 45">
            <a:extLst>
              <a:ext uri="{FF2B5EF4-FFF2-40B4-BE49-F238E27FC236}">
                <a16:creationId xmlns:a16="http://schemas.microsoft.com/office/drawing/2014/main" id="{3BFD6113-6345-48EF-8CD1-495B014D51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185" y="3440045"/>
            <a:ext cx="608423" cy="814501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674D7E1E-AA8E-46A4-B0FD-8B19B184EA7A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AAA03F1B-A867-4701-BB9E-F0A12E6E779E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12CE04BF-7712-43D2-8D2E-62792B815D14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542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D608E6E-4EBC-4816-B428-AE5D2706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88" y="2177914"/>
            <a:ext cx="1987658" cy="384708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D0939FE-FB35-4C46-BB02-AA0512138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3018" y="7262334"/>
            <a:ext cx="2490674" cy="279223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835CCD1-287F-47A8-97E7-D6F4F17FCD1D}"/>
              </a:ext>
            </a:extLst>
          </p:cNvPr>
          <p:cNvSpPr txBox="1"/>
          <p:nvPr/>
        </p:nvSpPr>
        <p:spPr>
          <a:xfrm>
            <a:off x="2253477" y="3101134"/>
            <a:ext cx="2175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F8DC051-97EE-41FD-B45B-0D32330E4537}"/>
              </a:ext>
            </a:extLst>
          </p:cNvPr>
          <p:cNvSpPr txBox="1"/>
          <p:nvPr/>
        </p:nvSpPr>
        <p:spPr>
          <a:xfrm>
            <a:off x="2253477" y="4422197"/>
            <a:ext cx="226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96E5638-1003-47A0-A43B-D1D43C986BD3}"/>
              </a:ext>
            </a:extLst>
          </p:cNvPr>
          <p:cNvSpPr txBox="1"/>
          <p:nvPr/>
        </p:nvSpPr>
        <p:spPr>
          <a:xfrm>
            <a:off x="1539654" y="5479496"/>
            <a:ext cx="325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40BDEAC-34C6-4852-82DD-D1C0A86C2F92}"/>
              </a:ext>
            </a:extLst>
          </p:cNvPr>
          <p:cNvSpPr txBox="1"/>
          <p:nvPr/>
        </p:nvSpPr>
        <p:spPr>
          <a:xfrm>
            <a:off x="932242" y="1265350"/>
            <a:ext cx="1517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Utility Manager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567B4FD-A82A-4F03-9932-97D4CA3B32D6}"/>
              </a:ext>
            </a:extLst>
          </p:cNvPr>
          <p:cNvSpPr txBox="1"/>
          <p:nvPr/>
        </p:nvSpPr>
        <p:spPr>
          <a:xfrm>
            <a:off x="1029836" y="1854748"/>
            <a:ext cx="368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409DD89-4AB3-47F0-9AB8-ED60DB8355C6}"/>
              </a:ext>
            </a:extLst>
          </p:cNvPr>
          <p:cNvSpPr/>
          <p:nvPr/>
        </p:nvSpPr>
        <p:spPr>
          <a:xfrm>
            <a:off x="4719407" y="1053994"/>
            <a:ext cx="678264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nostro obiettivo è dotare gli enti pubblici del know </a:t>
            </a:r>
            <a:r>
              <a:rPr lang="it-IT" sz="4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how</a:t>
            </a:r>
            <a:r>
              <a:rPr lang="it-IT" sz="4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 degli strumenti </a:t>
            </a:r>
          </a:p>
          <a:p>
            <a:pPr algn="ctr"/>
            <a:r>
              <a:rPr lang="it-IT" sz="44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 lavorare meglio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6D46F2EF-2ACA-4689-BC7E-A8533D6CA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073" y="4901654"/>
            <a:ext cx="2352675" cy="242007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FEEF2BA5-C33E-48AB-A3F9-5DDD780395B0}"/>
              </a:ext>
            </a:extLst>
          </p:cNvPr>
          <p:cNvSpPr/>
          <p:nvPr/>
        </p:nvSpPr>
        <p:spPr>
          <a:xfrm>
            <a:off x="5685892" y="5220290"/>
            <a:ext cx="3735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tuo ufficio specializzato nella gestione delle bollette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391CE9F-EC5A-4C51-BDBD-2E3EBDED0750}"/>
              </a:ext>
            </a:extLst>
          </p:cNvPr>
          <p:cNvSpPr/>
          <p:nvPr/>
        </p:nvSpPr>
        <p:spPr>
          <a:xfrm>
            <a:off x="5670279" y="4250700"/>
            <a:ext cx="3065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 il servizio</a:t>
            </a:r>
            <a:endParaRPr lang="it-IT" sz="2800" b="1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F19361F3-E9FB-4CCB-8663-B90EEBC4D5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85" y="3440045"/>
            <a:ext cx="608423" cy="814501"/>
          </a:xfrm>
          <a:prstGeom prst="rect">
            <a:avLst/>
          </a:prstGeom>
        </p:spPr>
      </p:pic>
      <p:sp>
        <p:nvSpPr>
          <p:cNvPr id="25" name="Titolo 1">
            <a:extLst>
              <a:ext uri="{FF2B5EF4-FFF2-40B4-BE49-F238E27FC236}">
                <a16:creationId xmlns:a16="http://schemas.microsoft.com/office/drawing/2014/main" id="{C233A11D-D5D0-42E7-A171-AA1812FB216C}"/>
              </a:ext>
            </a:extLst>
          </p:cNvPr>
          <p:cNvSpPr txBox="1">
            <a:spLocks/>
          </p:cNvSpPr>
          <p:nvPr/>
        </p:nvSpPr>
        <p:spPr>
          <a:xfrm>
            <a:off x="2671878" y="182236"/>
            <a:ext cx="91010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r>
              <a:rPr lang="it-IT" sz="3300" b="1" dirty="0">
                <a:solidFill>
                  <a:schemeClr val="bg1"/>
                </a:solidFill>
              </a:rPr>
              <a:t>Gestione forniture energetiche: cosa bisogna fare?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BB4259E-E120-42E7-8B0F-D2EF9E15B63A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93B6723-B7B0-40D4-8A5F-9690FC05AA57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5F7781A-0B78-44A1-92D0-98E4CCA5F23E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232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D608E6E-4EBC-4816-B428-AE5D2706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88" y="2177914"/>
            <a:ext cx="1987658" cy="384708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D0939FE-FB35-4C46-BB02-AA0512138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3018" y="7262334"/>
            <a:ext cx="2490674" cy="279223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835CCD1-287F-47A8-97E7-D6F4F17FCD1D}"/>
              </a:ext>
            </a:extLst>
          </p:cNvPr>
          <p:cNvSpPr txBox="1"/>
          <p:nvPr/>
        </p:nvSpPr>
        <p:spPr>
          <a:xfrm>
            <a:off x="2253477" y="3101134"/>
            <a:ext cx="2175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F8DC051-97EE-41FD-B45B-0D32330E4537}"/>
              </a:ext>
            </a:extLst>
          </p:cNvPr>
          <p:cNvSpPr txBox="1"/>
          <p:nvPr/>
        </p:nvSpPr>
        <p:spPr>
          <a:xfrm>
            <a:off x="2253477" y="4422197"/>
            <a:ext cx="226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96E5638-1003-47A0-A43B-D1D43C986BD3}"/>
              </a:ext>
            </a:extLst>
          </p:cNvPr>
          <p:cNvSpPr txBox="1"/>
          <p:nvPr/>
        </p:nvSpPr>
        <p:spPr>
          <a:xfrm>
            <a:off x="1539654" y="5479496"/>
            <a:ext cx="325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40BDEAC-34C6-4852-82DD-D1C0A86C2F92}"/>
              </a:ext>
            </a:extLst>
          </p:cNvPr>
          <p:cNvSpPr txBox="1"/>
          <p:nvPr/>
        </p:nvSpPr>
        <p:spPr>
          <a:xfrm>
            <a:off x="932242" y="1265350"/>
            <a:ext cx="1517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/>
              <a:t>Utility Manager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567B4FD-A82A-4F03-9932-97D4CA3B32D6}"/>
              </a:ext>
            </a:extLst>
          </p:cNvPr>
          <p:cNvSpPr txBox="1"/>
          <p:nvPr/>
        </p:nvSpPr>
        <p:spPr>
          <a:xfrm>
            <a:off x="1029836" y="1854748"/>
            <a:ext cx="368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b="1" dirty="0">
                <a:solidFill>
                  <a:srgbClr val="F39314"/>
                </a:solidFill>
              </a:rPr>
              <a:t>per spesa energetica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6D46F2EF-2ACA-4689-BC7E-A8533D6CA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262" y="1654694"/>
            <a:ext cx="2352675" cy="242007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FEEF2BA5-C33E-48AB-A3F9-5DDD780395B0}"/>
              </a:ext>
            </a:extLst>
          </p:cNvPr>
          <p:cNvSpPr/>
          <p:nvPr/>
        </p:nvSpPr>
        <p:spPr>
          <a:xfrm>
            <a:off x="5215081" y="1973330"/>
            <a:ext cx="3735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tuo ufficio specializzato nella gestione delle bollette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391CE9F-EC5A-4C51-BDBD-2E3EBDED0750}"/>
              </a:ext>
            </a:extLst>
          </p:cNvPr>
          <p:cNvSpPr/>
          <p:nvPr/>
        </p:nvSpPr>
        <p:spPr>
          <a:xfrm>
            <a:off x="5199468" y="1003740"/>
            <a:ext cx="3065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 il servizio</a:t>
            </a:r>
            <a:endParaRPr lang="it-IT" sz="2800" b="1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72F2E36-C4D2-4DA2-8AB3-344DFB9743BE}"/>
              </a:ext>
            </a:extLst>
          </p:cNvPr>
          <p:cNvSpPr txBox="1"/>
          <p:nvPr/>
        </p:nvSpPr>
        <p:spPr>
          <a:xfrm>
            <a:off x="5325627" y="3174943"/>
            <a:ext cx="6013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Attivo in 330 Enti Pubblici in tutta Italia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78F29F73-4021-4BA8-AED6-1EAAA660E5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7289" y="3796285"/>
            <a:ext cx="2175648" cy="2382852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987810C-15E2-4E2B-A0A1-95850952D727}"/>
              </a:ext>
            </a:extLst>
          </p:cNvPr>
          <p:cNvSpPr txBox="1"/>
          <p:nvPr/>
        </p:nvSpPr>
        <p:spPr>
          <a:xfrm>
            <a:off x="8363178" y="4252920"/>
            <a:ext cx="31938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Il</a:t>
            </a:r>
            <a:r>
              <a:rPr lang="it-IT" sz="2800" b="1" dirty="0"/>
              <a:t> 70% </a:t>
            </a:r>
            <a:r>
              <a:rPr lang="it-IT" sz="2400" dirty="0"/>
              <a:t>dei nostri clienti sono Amministrazioni Comunali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46F4ACFF-7153-4B3C-8F79-FF973159DD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85" y="3440045"/>
            <a:ext cx="608423" cy="814501"/>
          </a:xfrm>
          <a:prstGeom prst="rect">
            <a:avLst/>
          </a:prstGeom>
        </p:spPr>
      </p:pic>
      <p:sp>
        <p:nvSpPr>
          <p:cNvPr id="28" name="Titolo 1">
            <a:extLst>
              <a:ext uri="{FF2B5EF4-FFF2-40B4-BE49-F238E27FC236}">
                <a16:creationId xmlns:a16="http://schemas.microsoft.com/office/drawing/2014/main" id="{FFE4E02F-D477-42E1-A4A8-E52A615659EA}"/>
              </a:ext>
            </a:extLst>
          </p:cNvPr>
          <p:cNvSpPr txBox="1">
            <a:spLocks/>
          </p:cNvSpPr>
          <p:nvPr/>
        </p:nvSpPr>
        <p:spPr>
          <a:xfrm>
            <a:off x="2671878" y="182236"/>
            <a:ext cx="91010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r>
              <a:rPr lang="it-IT" sz="3300" b="1" dirty="0">
                <a:solidFill>
                  <a:schemeClr val="bg1"/>
                </a:solidFill>
              </a:rPr>
              <a:t>Gestione forniture energetiche: cosa bisogna fare?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C3B0403-FF5F-4AE1-A1CE-2BB80F6E20A5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50AE490-3BF3-478C-9F82-5F17DB216D84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E87A5E50-FA7F-4C36-80E0-2425939F4E62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630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A84E18E2-E2B5-43AF-BC0C-4AD9DB31B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762" y="2177914"/>
            <a:ext cx="1987658" cy="3847081"/>
          </a:xfrm>
          <a:prstGeom prst="rect">
            <a:avLst/>
          </a:prstGeom>
        </p:spPr>
      </p:pic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B20638C4-97D3-4FB6-A551-FF06D02B0406}"/>
              </a:ext>
            </a:extLst>
          </p:cNvPr>
          <p:cNvSpPr txBox="1"/>
          <p:nvPr/>
        </p:nvSpPr>
        <p:spPr>
          <a:xfrm>
            <a:off x="327924" y="1304577"/>
            <a:ext cx="4227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32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0699137-7F1D-4C1A-BBFC-8734E6479DFD}"/>
              </a:ext>
            </a:extLst>
          </p:cNvPr>
          <p:cNvSpPr/>
          <p:nvPr/>
        </p:nvSpPr>
        <p:spPr>
          <a:xfrm>
            <a:off x="2663059" y="2135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F77A694-3432-4080-99A0-623212579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982" y="3792738"/>
            <a:ext cx="6324342" cy="2858519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2B648F61-56BA-4570-98D7-A10B30ADA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300" y="983452"/>
            <a:ext cx="3227278" cy="2776622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CC88F829-5B04-4A8F-9335-856D41165EE9}"/>
              </a:ext>
            </a:extLst>
          </p:cNvPr>
          <p:cNvSpPr/>
          <p:nvPr/>
        </p:nvSpPr>
        <p:spPr>
          <a:xfrm>
            <a:off x="6619586" y="187205"/>
            <a:ext cx="4571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fare previsioni di spesa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3275890-3B5A-47EA-944A-3CBCA7201988}"/>
              </a:ext>
            </a:extLst>
          </p:cNvPr>
          <p:cNvSpPr txBox="1"/>
          <p:nvPr/>
        </p:nvSpPr>
        <p:spPr>
          <a:xfrm>
            <a:off x="1761787" y="4107114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14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Controllare la corretta esecuzione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63D5A2A-B645-42C2-8B53-E3033D4D4D54}"/>
              </a:ext>
            </a:extLst>
          </p:cNvPr>
          <p:cNvSpPr txBox="1"/>
          <p:nvPr/>
        </p:nvSpPr>
        <p:spPr>
          <a:xfrm>
            <a:off x="153103" y="5408593"/>
            <a:ext cx="3255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400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5F5CCB7-F511-42BD-9B27-01C3D599BFC5}"/>
              </a:ext>
            </a:extLst>
          </p:cNvPr>
          <p:cNvSpPr txBox="1"/>
          <p:nvPr/>
        </p:nvSpPr>
        <p:spPr>
          <a:xfrm>
            <a:off x="1506662" y="2918662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25273997-00D3-43F5-9FDB-5C9A674DD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635" y="3440045"/>
            <a:ext cx="608423" cy="814501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D96B969F-B155-4ABA-B477-BE60A52164E6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3FD64CD-03E9-420B-B259-68233706D75B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6C2BEE9-6FA5-4660-A0C0-0FA527408DAF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65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D0939FE-FB35-4C46-BB02-AA0512138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3018" y="7262334"/>
            <a:ext cx="2490674" cy="27922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0FAE13-8E27-4455-84C2-24E4F0BBF6BC}"/>
              </a:ext>
            </a:extLst>
          </p:cNvPr>
          <p:cNvSpPr txBox="1"/>
          <p:nvPr/>
        </p:nvSpPr>
        <p:spPr>
          <a:xfrm>
            <a:off x="11412071" y="652436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301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C8F7A5D-0967-4D35-BBE0-ADE270472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204" y="3429000"/>
            <a:ext cx="3859292" cy="2747816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24756FA-D62E-4040-A3D4-09A40178C407}"/>
              </a:ext>
            </a:extLst>
          </p:cNvPr>
          <p:cNvSpPr txBox="1"/>
          <p:nvPr/>
        </p:nvSpPr>
        <p:spPr>
          <a:xfrm>
            <a:off x="6540113" y="1847246"/>
            <a:ext cx="5139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Prepariamo noi il materiale per i rinnovi contrattuali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B8E8E5C-191D-4FBE-8CFD-6B752DD5EE03}"/>
              </a:ext>
            </a:extLst>
          </p:cNvPr>
          <p:cNvSpPr/>
          <p:nvPr/>
        </p:nvSpPr>
        <p:spPr>
          <a:xfrm>
            <a:off x="2663059" y="2135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4DA4CD8-66A7-4A16-86CC-63940CB58156}"/>
              </a:ext>
            </a:extLst>
          </p:cNvPr>
          <p:cNvSpPr/>
          <p:nvPr/>
        </p:nvSpPr>
        <p:spPr>
          <a:xfrm>
            <a:off x="6244452" y="212624"/>
            <a:ext cx="3284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aderire a Consip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046D13-07A0-4536-AE7B-5916E9A9058C}"/>
              </a:ext>
            </a:extLst>
          </p:cNvPr>
          <p:cNvSpPr/>
          <p:nvPr/>
        </p:nvSpPr>
        <p:spPr>
          <a:xfrm>
            <a:off x="9569689" y="176431"/>
            <a:ext cx="28307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 alla Centrale di Committenza regionale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F3F5EA3-F4AA-4344-9167-DB10F5448935}"/>
              </a:ext>
            </a:extLst>
          </p:cNvPr>
          <p:cNvSpPr txBox="1"/>
          <p:nvPr/>
        </p:nvSpPr>
        <p:spPr>
          <a:xfrm>
            <a:off x="2005827" y="2899424"/>
            <a:ext cx="3308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28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rinnovare i contratti di fornitura</a:t>
            </a: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0D265E63-0458-494C-8F0D-8585BE561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6762" y="2177914"/>
            <a:ext cx="1987658" cy="3847081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3CAB00F-2B85-405C-9333-EBB556EA6D4F}"/>
              </a:ext>
            </a:extLst>
          </p:cNvPr>
          <p:cNvSpPr txBox="1"/>
          <p:nvPr/>
        </p:nvSpPr>
        <p:spPr>
          <a:xfrm>
            <a:off x="1761787" y="4107114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14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Controllare la corretta esecuzione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C85D166-472A-42F6-AE20-72BD7E80A2B4}"/>
              </a:ext>
            </a:extLst>
          </p:cNvPr>
          <p:cNvSpPr txBox="1"/>
          <p:nvPr/>
        </p:nvSpPr>
        <p:spPr>
          <a:xfrm>
            <a:off x="153103" y="5408593"/>
            <a:ext cx="3255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400" b="1" dirty="0">
                <a:solidFill>
                  <a:srgbClr val="F39314"/>
                </a:solidFill>
              </a:rPr>
              <a:t>mandato di pagamento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32A5A885-60F8-4609-A869-8A20BC38A1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635" y="3440045"/>
            <a:ext cx="608423" cy="814501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16B39D0-E3EC-4620-AA77-AF37E0E45EEF}"/>
              </a:ext>
            </a:extLst>
          </p:cNvPr>
          <p:cNvSpPr txBox="1"/>
          <p:nvPr/>
        </p:nvSpPr>
        <p:spPr>
          <a:xfrm>
            <a:off x="-170027" y="1998173"/>
            <a:ext cx="368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4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01E286D-7DEB-42AD-8739-F01ACC46192F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B14D9B1-014B-470C-B7D9-5174B089446E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88C8AEA7-43B4-4E09-8436-452DABB15463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640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835CCD1-287F-47A8-97E7-D6F4F17FCD1D}"/>
              </a:ext>
            </a:extLst>
          </p:cNvPr>
          <p:cNvSpPr txBox="1"/>
          <p:nvPr/>
        </p:nvSpPr>
        <p:spPr>
          <a:xfrm>
            <a:off x="2005827" y="2899424"/>
            <a:ext cx="3308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28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rinnovare i contratti di fornitura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0FAE13-8E27-4455-84C2-24E4F0BBF6BC}"/>
              </a:ext>
            </a:extLst>
          </p:cNvPr>
          <p:cNvSpPr txBox="1"/>
          <p:nvPr/>
        </p:nvSpPr>
        <p:spPr>
          <a:xfrm>
            <a:off x="11412071" y="652436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301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E80FB93-DCB7-4B6A-B8C1-6D29AE11329A}"/>
              </a:ext>
            </a:extLst>
          </p:cNvPr>
          <p:cNvGrpSpPr/>
          <p:nvPr/>
        </p:nvGrpSpPr>
        <p:grpSpPr>
          <a:xfrm>
            <a:off x="6096000" y="2292183"/>
            <a:ext cx="4263187" cy="14937996"/>
            <a:chOff x="3910656" y="1390483"/>
            <a:chExt cx="4263187" cy="14937996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6BC23269-1C8F-423B-922F-4DA924BC65EA}"/>
                </a:ext>
              </a:extLst>
            </p:cNvPr>
            <p:cNvGrpSpPr/>
            <p:nvPr/>
          </p:nvGrpSpPr>
          <p:grpSpPr>
            <a:xfrm>
              <a:off x="3910656" y="1390483"/>
              <a:ext cx="4263187" cy="14937996"/>
              <a:chOff x="3910656" y="1390483"/>
              <a:chExt cx="4263187" cy="14937996"/>
            </a:xfrm>
          </p:grpSpPr>
          <p:pic>
            <p:nvPicPr>
              <p:cNvPr id="25" name="Immagine 24">
                <a:extLst>
                  <a:ext uri="{FF2B5EF4-FFF2-40B4-BE49-F238E27FC236}">
                    <a16:creationId xmlns:a16="http://schemas.microsoft.com/office/drawing/2014/main" id="{2B80F2CA-1754-4A12-B806-73AE9E49B7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0658" y="1390483"/>
                <a:ext cx="4079257" cy="4198756"/>
              </a:xfrm>
              <a:prstGeom prst="rect">
                <a:avLst/>
              </a:prstGeom>
            </p:spPr>
          </p:pic>
          <p:pic>
            <p:nvPicPr>
              <p:cNvPr id="26" name="Immagine 25">
                <a:extLst>
                  <a:ext uri="{FF2B5EF4-FFF2-40B4-BE49-F238E27FC236}">
                    <a16:creationId xmlns:a16="http://schemas.microsoft.com/office/drawing/2014/main" id="{4A7900D4-449E-4358-B1D2-D75B8A7EF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10658" y="5606624"/>
                <a:ext cx="4223274" cy="3303691"/>
              </a:xfrm>
              <a:prstGeom prst="rect">
                <a:avLst/>
              </a:prstGeom>
            </p:spPr>
          </p:pic>
          <p:pic>
            <p:nvPicPr>
              <p:cNvPr id="27" name="Immagine 26">
                <a:extLst>
                  <a:ext uri="{FF2B5EF4-FFF2-40B4-BE49-F238E27FC236}">
                    <a16:creationId xmlns:a16="http://schemas.microsoft.com/office/drawing/2014/main" id="{E516475B-47AE-456B-8618-15654AFC9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10657" y="8916375"/>
                <a:ext cx="4223273" cy="2717780"/>
              </a:xfrm>
              <a:prstGeom prst="rect">
                <a:avLst/>
              </a:prstGeom>
            </p:spPr>
          </p:pic>
          <p:pic>
            <p:nvPicPr>
              <p:cNvPr id="28" name="Immagine 27">
                <a:extLst>
                  <a:ext uri="{FF2B5EF4-FFF2-40B4-BE49-F238E27FC236}">
                    <a16:creationId xmlns:a16="http://schemas.microsoft.com/office/drawing/2014/main" id="{9FF034A2-D9FF-40BB-A862-F441911CC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10656" y="11634155"/>
                <a:ext cx="4223273" cy="3125568"/>
              </a:xfrm>
              <a:prstGeom prst="rect">
                <a:avLst/>
              </a:prstGeom>
            </p:spPr>
          </p:pic>
          <p:pic>
            <p:nvPicPr>
              <p:cNvPr id="29" name="Immagine 28">
                <a:extLst>
                  <a:ext uri="{FF2B5EF4-FFF2-40B4-BE49-F238E27FC236}">
                    <a16:creationId xmlns:a16="http://schemas.microsoft.com/office/drawing/2014/main" id="{F2C253AF-93C4-4430-BD2A-F9FAA05E7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10656" y="14759722"/>
                <a:ext cx="4263187" cy="1568757"/>
              </a:xfrm>
              <a:prstGeom prst="rect">
                <a:avLst/>
              </a:prstGeom>
            </p:spPr>
          </p:pic>
        </p:grp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61CB7923-6C0C-4618-9842-6C78BF3DD447}"/>
                </a:ext>
              </a:extLst>
            </p:cNvPr>
            <p:cNvSpPr/>
            <p:nvPr/>
          </p:nvSpPr>
          <p:spPr>
            <a:xfrm>
              <a:off x="4367808" y="1484783"/>
              <a:ext cx="792088" cy="89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C39FE1BB-F657-4AB7-A1F1-88ECDAFB8592}"/>
                </a:ext>
              </a:extLst>
            </p:cNvPr>
            <p:cNvSpPr/>
            <p:nvPr/>
          </p:nvSpPr>
          <p:spPr>
            <a:xfrm>
              <a:off x="4763852" y="1871771"/>
              <a:ext cx="792088" cy="117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B0727EE7-0EAC-429D-8EC2-A48E0D1514CA}"/>
                </a:ext>
              </a:extLst>
            </p:cNvPr>
            <p:cNvSpPr/>
            <p:nvPr/>
          </p:nvSpPr>
          <p:spPr>
            <a:xfrm>
              <a:off x="6456040" y="6309320"/>
              <a:ext cx="1008112" cy="1944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6E00A76-BAB0-4089-8F35-B37444E24BE4}"/>
              </a:ext>
            </a:extLst>
          </p:cNvPr>
          <p:cNvSpPr txBox="1"/>
          <p:nvPr/>
        </p:nvSpPr>
        <p:spPr>
          <a:xfrm>
            <a:off x="10081426" y="3562833"/>
            <a:ext cx="147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Termine invio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247E54D-4865-4FF0-ADE5-BFC49016A6DE}"/>
              </a:ext>
            </a:extLst>
          </p:cNvPr>
          <p:cNvSpPr txBox="1"/>
          <p:nvPr/>
        </p:nvSpPr>
        <p:spPr>
          <a:xfrm>
            <a:off x="9865520" y="4868238"/>
            <a:ext cx="2079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Opzioni contrattuali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1BE5826-D192-493B-9927-61B3914C9E5F}"/>
              </a:ext>
            </a:extLst>
          </p:cNvPr>
          <p:cNvSpPr txBox="1"/>
          <p:nvPr/>
        </p:nvSpPr>
        <p:spPr>
          <a:xfrm>
            <a:off x="9873482" y="6806386"/>
            <a:ext cx="1990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Agevolazioni fiscali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105BCDD7-A52F-48D3-BA70-6865428CC76E}"/>
              </a:ext>
            </a:extLst>
          </p:cNvPr>
          <p:cNvSpPr txBox="1"/>
          <p:nvPr/>
        </p:nvSpPr>
        <p:spPr>
          <a:xfrm>
            <a:off x="6587597" y="1307097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Esempio di Email con indicazioni operative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F836D7B4-1E7E-496E-9F57-A9DB5E29EF92}"/>
              </a:ext>
            </a:extLst>
          </p:cNvPr>
          <p:cNvSpPr/>
          <p:nvPr/>
        </p:nvSpPr>
        <p:spPr>
          <a:xfrm>
            <a:off x="2663059" y="2135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B19EACF4-AC1E-4C99-9644-A2C6343FEE9D}"/>
              </a:ext>
            </a:extLst>
          </p:cNvPr>
          <p:cNvSpPr/>
          <p:nvPr/>
        </p:nvSpPr>
        <p:spPr>
          <a:xfrm>
            <a:off x="6244452" y="212624"/>
            <a:ext cx="3284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aderire a Consip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85BD87F1-6721-4BEF-A062-D275B4761170}"/>
              </a:ext>
            </a:extLst>
          </p:cNvPr>
          <p:cNvSpPr/>
          <p:nvPr/>
        </p:nvSpPr>
        <p:spPr>
          <a:xfrm>
            <a:off x="9569689" y="176431"/>
            <a:ext cx="28307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 alla Centrale di Committenza regionale</a:t>
            </a:r>
          </a:p>
        </p:txBody>
      </p:sp>
      <p:pic>
        <p:nvPicPr>
          <p:cNvPr id="43" name="Immagine 42">
            <a:extLst>
              <a:ext uri="{FF2B5EF4-FFF2-40B4-BE49-F238E27FC236}">
                <a16:creationId xmlns:a16="http://schemas.microsoft.com/office/drawing/2014/main" id="{BD93B5B3-9942-4B44-B493-426127731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6762" y="2177914"/>
            <a:ext cx="1987658" cy="3847081"/>
          </a:xfrm>
          <a:prstGeom prst="rect">
            <a:avLst/>
          </a:prstGeom>
        </p:spPr>
      </p:pic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EE586AC9-B04A-4E04-B584-D64B7260626A}"/>
              </a:ext>
            </a:extLst>
          </p:cNvPr>
          <p:cNvSpPr txBox="1"/>
          <p:nvPr/>
        </p:nvSpPr>
        <p:spPr>
          <a:xfrm>
            <a:off x="1761787" y="4107114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14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Controllare la corretta esecuzione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7B76A54C-EA0F-443A-ABAE-BF3ABE18A1D4}"/>
              </a:ext>
            </a:extLst>
          </p:cNvPr>
          <p:cNvSpPr txBox="1"/>
          <p:nvPr/>
        </p:nvSpPr>
        <p:spPr>
          <a:xfrm>
            <a:off x="153103" y="5408593"/>
            <a:ext cx="3255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400" b="1" dirty="0">
                <a:solidFill>
                  <a:srgbClr val="F39314"/>
                </a:solidFill>
              </a:rPr>
              <a:t>mandato di pagamento</a:t>
            </a:r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F3FC3F38-4C8D-4F12-B818-AC550DD521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635" y="3440045"/>
            <a:ext cx="608423" cy="814501"/>
          </a:xfrm>
          <a:prstGeom prst="rect">
            <a:avLst/>
          </a:prstGeom>
        </p:spPr>
      </p:pic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382BFADA-59CD-4884-A8D3-5A1DE4CB4A01}"/>
              </a:ext>
            </a:extLst>
          </p:cNvPr>
          <p:cNvSpPr txBox="1"/>
          <p:nvPr/>
        </p:nvSpPr>
        <p:spPr>
          <a:xfrm>
            <a:off x="-170027" y="1998173"/>
            <a:ext cx="368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4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F6B30FC-8672-4B81-B876-2B544843B38C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4DD79BF7-411D-46EA-BF87-9760C9221BFC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FDC60607-3EA0-4AE0-A7D1-6E451CAB897A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918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88647748-A8DD-4B34-BE0A-348844FC76FF}"/>
              </a:ext>
            </a:extLst>
          </p:cNvPr>
          <p:cNvSpPr/>
          <p:nvPr/>
        </p:nvSpPr>
        <p:spPr>
          <a:xfrm>
            <a:off x="2663059" y="2135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9B61FE42-B3F5-4CFA-8C11-E00330D1E22A}"/>
              </a:ext>
            </a:extLst>
          </p:cNvPr>
          <p:cNvSpPr/>
          <p:nvPr/>
        </p:nvSpPr>
        <p:spPr>
          <a:xfrm>
            <a:off x="6244452" y="212624"/>
            <a:ext cx="3284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aderire a Consip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B9378840-24D2-4DD3-A71D-4D9D1256F3BE}"/>
              </a:ext>
            </a:extLst>
          </p:cNvPr>
          <p:cNvSpPr/>
          <p:nvPr/>
        </p:nvSpPr>
        <p:spPr>
          <a:xfrm>
            <a:off x="9569689" y="176431"/>
            <a:ext cx="28307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 alla Centrale di Committenza regionale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0FAE13-8E27-4455-84C2-24E4F0BBF6BC}"/>
              </a:ext>
            </a:extLst>
          </p:cNvPr>
          <p:cNvSpPr txBox="1"/>
          <p:nvPr/>
        </p:nvSpPr>
        <p:spPr>
          <a:xfrm>
            <a:off x="11370888" y="96604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301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E80FB93-DCB7-4B6A-B8C1-6D29AE11329A}"/>
              </a:ext>
            </a:extLst>
          </p:cNvPr>
          <p:cNvGrpSpPr/>
          <p:nvPr/>
        </p:nvGrpSpPr>
        <p:grpSpPr>
          <a:xfrm>
            <a:off x="6054817" y="-3266132"/>
            <a:ext cx="4263187" cy="14937996"/>
            <a:chOff x="3910656" y="1390483"/>
            <a:chExt cx="4263187" cy="14937996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6BC23269-1C8F-423B-922F-4DA924BC65EA}"/>
                </a:ext>
              </a:extLst>
            </p:cNvPr>
            <p:cNvGrpSpPr/>
            <p:nvPr/>
          </p:nvGrpSpPr>
          <p:grpSpPr>
            <a:xfrm>
              <a:off x="3910656" y="1390483"/>
              <a:ext cx="4263187" cy="14937996"/>
              <a:chOff x="3910656" y="1390483"/>
              <a:chExt cx="4263187" cy="14937996"/>
            </a:xfrm>
          </p:grpSpPr>
          <p:pic>
            <p:nvPicPr>
              <p:cNvPr id="25" name="Immagine 24">
                <a:extLst>
                  <a:ext uri="{FF2B5EF4-FFF2-40B4-BE49-F238E27FC236}">
                    <a16:creationId xmlns:a16="http://schemas.microsoft.com/office/drawing/2014/main" id="{2B80F2CA-1754-4A12-B806-73AE9E49B7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0658" y="1390483"/>
                <a:ext cx="4079257" cy="4198756"/>
              </a:xfrm>
              <a:prstGeom prst="rect">
                <a:avLst/>
              </a:prstGeom>
            </p:spPr>
          </p:pic>
          <p:pic>
            <p:nvPicPr>
              <p:cNvPr id="26" name="Immagine 25">
                <a:extLst>
                  <a:ext uri="{FF2B5EF4-FFF2-40B4-BE49-F238E27FC236}">
                    <a16:creationId xmlns:a16="http://schemas.microsoft.com/office/drawing/2014/main" id="{4A7900D4-449E-4358-B1D2-D75B8A7EF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10658" y="5606624"/>
                <a:ext cx="4223274" cy="3303691"/>
              </a:xfrm>
              <a:prstGeom prst="rect">
                <a:avLst/>
              </a:prstGeom>
            </p:spPr>
          </p:pic>
          <p:pic>
            <p:nvPicPr>
              <p:cNvPr id="27" name="Immagine 26">
                <a:extLst>
                  <a:ext uri="{FF2B5EF4-FFF2-40B4-BE49-F238E27FC236}">
                    <a16:creationId xmlns:a16="http://schemas.microsoft.com/office/drawing/2014/main" id="{E516475B-47AE-456B-8618-15654AFC9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10657" y="8916375"/>
                <a:ext cx="4223273" cy="2717780"/>
              </a:xfrm>
              <a:prstGeom prst="rect">
                <a:avLst/>
              </a:prstGeom>
            </p:spPr>
          </p:pic>
          <p:pic>
            <p:nvPicPr>
              <p:cNvPr id="28" name="Immagine 27">
                <a:extLst>
                  <a:ext uri="{FF2B5EF4-FFF2-40B4-BE49-F238E27FC236}">
                    <a16:creationId xmlns:a16="http://schemas.microsoft.com/office/drawing/2014/main" id="{9FF034A2-D9FF-40BB-A862-F441911CC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10656" y="11634155"/>
                <a:ext cx="4223273" cy="3125568"/>
              </a:xfrm>
              <a:prstGeom prst="rect">
                <a:avLst/>
              </a:prstGeom>
            </p:spPr>
          </p:pic>
          <p:pic>
            <p:nvPicPr>
              <p:cNvPr id="29" name="Immagine 28">
                <a:extLst>
                  <a:ext uri="{FF2B5EF4-FFF2-40B4-BE49-F238E27FC236}">
                    <a16:creationId xmlns:a16="http://schemas.microsoft.com/office/drawing/2014/main" id="{F2C253AF-93C4-4430-BD2A-F9FAA05E7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10656" y="14759722"/>
                <a:ext cx="4263187" cy="1568757"/>
              </a:xfrm>
              <a:prstGeom prst="rect">
                <a:avLst/>
              </a:prstGeom>
            </p:spPr>
          </p:pic>
        </p:grp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61CB7923-6C0C-4618-9842-6C78BF3DD447}"/>
                </a:ext>
              </a:extLst>
            </p:cNvPr>
            <p:cNvSpPr/>
            <p:nvPr/>
          </p:nvSpPr>
          <p:spPr>
            <a:xfrm>
              <a:off x="4367808" y="1484783"/>
              <a:ext cx="792088" cy="89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C39FE1BB-F657-4AB7-A1F1-88ECDAFB8592}"/>
                </a:ext>
              </a:extLst>
            </p:cNvPr>
            <p:cNvSpPr/>
            <p:nvPr/>
          </p:nvSpPr>
          <p:spPr>
            <a:xfrm>
              <a:off x="4763852" y="1871771"/>
              <a:ext cx="792088" cy="117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B0727EE7-0EAC-429D-8EC2-A48E0D1514CA}"/>
                </a:ext>
              </a:extLst>
            </p:cNvPr>
            <p:cNvSpPr/>
            <p:nvPr/>
          </p:nvSpPr>
          <p:spPr>
            <a:xfrm>
              <a:off x="6456040" y="6309320"/>
              <a:ext cx="1008112" cy="1944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6E00A76-BAB0-4089-8F35-B37444E24BE4}"/>
              </a:ext>
            </a:extLst>
          </p:cNvPr>
          <p:cNvSpPr txBox="1"/>
          <p:nvPr/>
        </p:nvSpPr>
        <p:spPr>
          <a:xfrm>
            <a:off x="10040243" y="-1995482"/>
            <a:ext cx="147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Termine invio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1BE5826-D192-493B-9927-61B3914C9E5F}"/>
              </a:ext>
            </a:extLst>
          </p:cNvPr>
          <p:cNvSpPr txBox="1"/>
          <p:nvPr/>
        </p:nvSpPr>
        <p:spPr>
          <a:xfrm>
            <a:off x="9832299" y="1248071"/>
            <a:ext cx="1990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Agevolazioni fiscali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105BCDD7-A52F-48D3-BA70-6865428CC76E}"/>
              </a:ext>
            </a:extLst>
          </p:cNvPr>
          <p:cNvSpPr txBox="1"/>
          <p:nvPr/>
        </p:nvSpPr>
        <p:spPr>
          <a:xfrm>
            <a:off x="6546414" y="-4251218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Esempio di Email con indicazioni operative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092C3A02-3F5D-4C40-B03E-B937E023A190}"/>
              </a:ext>
            </a:extLst>
          </p:cNvPr>
          <p:cNvSpPr txBox="1"/>
          <p:nvPr/>
        </p:nvSpPr>
        <p:spPr>
          <a:xfrm>
            <a:off x="2005827" y="2899424"/>
            <a:ext cx="3308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28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rinnovare i contratti di fornitura</a:t>
            </a:r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772F7E02-3169-4AF2-9420-E6830A0CE1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6762" y="2177914"/>
            <a:ext cx="1987658" cy="3847081"/>
          </a:xfrm>
          <a:prstGeom prst="rect">
            <a:avLst/>
          </a:prstGeom>
        </p:spPr>
      </p:pic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099848F3-AC5F-4D58-B841-54ED14DCC1A7}"/>
              </a:ext>
            </a:extLst>
          </p:cNvPr>
          <p:cNvSpPr txBox="1"/>
          <p:nvPr/>
        </p:nvSpPr>
        <p:spPr>
          <a:xfrm>
            <a:off x="1761787" y="4107114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14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Controllare la corretta esecuzione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B15D0B18-BED1-4BD0-ABAC-4C80A243EB3C}"/>
              </a:ext>
            </a:extLst>
          </p:cNvPr>
          <p:cNvSpPr txBox="1"/>
          <p:nvPr/>
        </p:nvSpPr>
        <p:spPr>
          <a:xfrm>
            <a:off x="153103" y="5408593"/>
            <a:ext cx="3255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400" b="1" dirty="0">
                <a:solidFill>
                  <a:srgbClr val="F39314"/>
                </a:solidFill>
              </a:rPr>
              <a:t>mandato di pagamento</a:t>
            </a:r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C78776BE-871F-4FB5-834A-F25FDE7BD6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635" y="3440045"/>
            <a:ext cx="608423" cy="814501"/>
          </a:xfrm>
          <a:prstGeom prst="rect">
            <a:avLst/>
          </a:prstGeom>
        </p:spPr>
      </p:pic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ACEF48D0-C523-4125-8E77-4AB44FF6DBEA}"/>
              </a:ext>
            </a:extLst>
          </p:cNvPr>
          <p:cNvSpPr txBox="1"/>
          <p:nvPr/>
        </p:nvSpPr>
        <p:spPr>
          <a:xfrm>
            <a:off x="-170027" y="1998173"/>
            <a:ext cx="368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4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57D9C655-2132-4A29-B59B-E7F4ADB33C63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A51F8EAF-2592-49A5-8C75-4E725864A39E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258F6A19-3090-4304-B404-3DFA2594B01B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32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7" name="Rettangolo 36">
            <a:extLst>
              <a:ext uri="{FF2B5EF4-FFF2-40B4-BE49-F238E27FC236}">
                <a16:creationId xmlns:a16="http://schemas.microsoft.com/office/drawing/2014/main" id="{1CEDE718-839D-442D-917D-5919A85555D1}"/>
              </a:ext>
            </a:extLst>
          </p:cNvPr>
          <p:cNvSpPr/>
          <p:nvPr/>
        </p:nvSpPr>
        <p:spPr>
          <a:xfrm>
            <a:off x="2663059" y="2135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BE796FE4-DC12-4641-B868-BB2F8F54A386}"/>
              </a:ext>
            </a:extLst>
          </p:cNvPr>
          <p:cNvSpPr/>
          <p:nvPr/>
        </p:nvSpPr>
        <p:spPr>
          <a:xfrm>
            <a:off x="6244452" y="212624"/>
            <a:ext cx="3284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aderire a Consip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EA9DCF31-210F-4255-9165-D109DA57AA2A}"/>
              </a:ext>
            </a:extLst>
          </p:cNvPr>
          <p:cNvSpPr/>
          <p:nvPr/>
        </p:nvSpPr>
        <p:spPr>
          <a:xfrm>
            <a:off x="9569689" y="176431"/>
            <a:ext cx="28307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o alla Centrale di Committenza regionale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0FAE13-8E27-4455-84C2-24E4F0BBF6BC}"/>
              </a:ext>
            </a:extLst>
          </p:cNvPr>
          <p:cNvSpPr txBox="1"/>
          <p:nvPr/>
        </p:nvSpPr>
        <p:spPr>
          <a:xfrm>
            <a:off x="11305559" y="-403801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301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E80FB93-DCB7-4B6A-B8C1-6D29AE11329A}"/>
              </a:ext>
            </a:extLst>
          </p:cNvPr>
          <p:cNvGrpSpPr/>
          <p:nvPr/>
        </p:nvGrpSpPr>
        <p:grpSpPr>
          <a:xfrm>
            <a:off x="5989488" y="-8270198"/>
            <a:ext cx="4263187" cy="14937996"/>
            <a:chOff x="3910656" y="1390483"/>
            <a:chExt cx="4263187" cy="14937996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6BC23269-1C8F-423B-922F-4DA924BC65EA}"/>
                </a:ext>
              </a:extLst>
            </p:cNvPr>
            <p:cNvGrpSpPr/>
            <p:nvPr/>
          </p:nvGrpSpPr>
          <p:grpSpPr>
            <a:xfrm>
              <a:off x="3910656" y="1390483"/>
              <a:ext cx="4263187" cy="14937996"/>
              <a:chOff x="3910656" y="1390483"/>
              <a:chExt cx="4263187" cy="14937996"/>
            </a:xfrm>
          </p:grpSpPr>
          <p:pic>
            <p:nvPicPr>
              <p:cNvPr id="25" name="Immagine 24">
                <a:extLst>
                  <a:ext uri="{FF2B5EF4-FFF2-40B4-BE49-F238E27FC236}">
                    <a16:creationId xmlns:a16="http://schemas.microsoft.com/office/drawing/2014/main" id="{2B80F2CA-1754-4A12-B806-73AE9E49B7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0658" y="1390483"/>
                <a:ext cx="4079257" cy="4198756"/>
              </a:xfrm>
              <a:prstGeom prst="rect">
                <a:avLst/>
              </a:prstGeom>
            </p:spPr>
          </p:pic>
          <p:pic>
            <p:nvPicPr>
              <p:cNvPr id="26" name="Immagine 25">
                <a:extLst>
                  <a:ext uri="{FF2B5EF4-FFF2-40B4-BE49-F238E27FC236}">
                    <a16:creationId xmlns:a16="http://schemas.microsoft.com/office/drawing/2014/main" id="{4A7900D4-449E-4358-B1D2-D75B8A7EF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10658" y="5606624"/>
                <a:ext cx="4223274" cy="3303691"/>
              </a:xfrm>
              <a:prstGeom prst="rect">
                <a:avLst/>
              </a:prstGeom>
            </p:spPr>
          </p:pic>
          <p:pic>
            <p:nvPicPr>
              <p:cNvPr id="27" name="Immagine 26">
                <a:extLst>
                  <a:ext uri="{FF2B5EF4-FFF2-40B4-BE49-F238E27FC236}">
                    <a16:creationId xmlns:a16="http://schemas.microsoft.com/office/drawing/2014/main" id="{E516475B-47AE-456B-8618-15654AFC9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10657" y="8916375"/>
                <a:ext cx="4223273" cy="2717780"/>
              </a:xfrm>
              <a:prstGeom prst="rect">
                <a:avLst/>
              </a:prstGeom>
            </p:spPr>
          </p:pic>
          <p:pic>
            <p:nvPicPr>
              <p:cNvPr id="28" name="Immagine 27">
                <a:extLst>
                  <a:ext uri="{FF2B5EF4-FFF2-40B4-BE49-F238E27FC236}">
                    <a16:creationId xmlns:a16="http://schemas.microsoft.com/office/drawing/2014/main" id="{9FF034A2-D9FF-40BB-A862-F441911CC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10656" y="11634155"/>
                <a:ext cx="4223273" cy="3125568"/>
              </a:xfrm>
              <a:prstGeom prst="rect">
                <a:avLst/>
              </a:prstGeom>
            </p:spPr>
          </p:pic>
          <p:pic>
            <p:nvPicPr>
              <p:cNvPr id="29" name="Immagine 28">
                <a:extLst>
                  <a:ext uri="{FF2B5EF4-FFF2-40B4-BE49-F238E27FC236}">
                    <a16:creationId xmlns:a16="http://schemas.microsoft.com/office/drawing/2014/main" id="{F2C253AF-93C4-4430-BD2A-F9FAA05E7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10656" y="14759722"/>
                <a:ext cx="4263187" cy="1568757"/>
              </a:xfrm>
              <a:prstGeom prst="rect">
                <a:avLst/>
              </a:prstGeom>
            </p:spPr>
          </p:pic>
        </p:grp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61CB7923-6C0C-4618-9842-6C78BF3DD447}"/>
                </a:ext>
              </a:extLst>
            </p:cNvPr>
            <p:cNvSpPr/>
            <p:nvPr/>
          </p:nvSpPr>
          <p:spPr>
            <a:xfrm>
              <a:off x="4367808" y="1484783"/>
              <a:ext cx="792088" cy="89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C39FE1BB-F657-4AB7-A1F1-88ECDAFB8592}"/>
                </a:ext>
              </a:extLst>
            </p:cNvPr>
            <p:cNvSpPr/>
            <p:nvPr/>
          </p:nvSpPr>
          <p:spPr>
            <a:xfrm>
              <a:off x="4763852" y="1871771"/>
              <a:ext cx="792088" cy="117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B0727EE7-0EAC-429D-8EC2-A48E0D1514CA}"/>
                </a:ext>
              </a:extLst>
            </p:cNvPr>
            <p:cNvSpPr/>
            <p:nvPr/>
          </p:nvSpPr>
          <p:spPr>
            <a:xfrm>
              <a:off x="6456040" y="6309320"/>
              <a:ext cx="1008112" cy="1944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6E00A76-BAB0-4089-8F35-B37444E24BE4}"/>
              </a:ext>
            </a:extLst>
          </p:cNvPr>
          <p:cNvSpPr txBox="1"/>
          <p:nvPr/>
        </p:nvSpPr>
        <p:spPr>
          <a:xfrm>
            <a:off x="9974914" y="-6999548"/>
            <a:ext cx="147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Termine invio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247E54D-4865-4FF0-ADE5-BFC49016A6DE}"/>
              </a:ext>
            </a:extLst>
          </p:cNvPr>
          <p:cNvSpPr txBox="1"/>
          <p:nvPr/>
        </p:nvSpPr>
        <p:spPr>
          <a:xfrm>
            <a:off x="9759008" y="-5694143"/>
            <a:ext cx="2079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Opzioni contrattuali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1BE5826-D192-493B-9927-61B3914C9E5F}"/>
              </a:ext>
            </a:extLst>
          </p:cNvPr>
          <p:cNvSpPr txBox="1"/>
          <p:nvPr/>
        </p:nvSpPr>
        <p:spPr>
          <a:xfrm>
            <a:off x="9766970" y="-3755995"/>
            <a:ext cx="1990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Agevolazioni fiscali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105BCDD7-A52F-48D3-BA70-6865428CC76E}"/>
              </a:ext>
            </a:extLst>
          </p:cNvPr>
          <p:cNvSpPr txBox="1"/>
          <p:nvPr/>
        </p:nvSpPr>
        <p:spPr>
          <a:xfrm>
            <a:off x="6481085" y="-9255284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Esempio di Email con indicazioni operative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B65CD419-6E68-4DDA-9973-1AED1AF4BCE4}"/>
              </a:ext>
            </a:extLst>
          </p:cNvPr>
          <p:cNvSpPr txBox="1"/>
          <p:nvPr/>
        </p:nvSpPr>
        <p:spPr>
          <a:xfrm>
            <a:off x="2005827" y="2899424"/>
            <a:ext cx="3308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28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rinnovare i contratti di fornitura</a:t>
            </a:r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2541F6DF-EAA8-4DAE-8E26-CA6CD80FEC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6762" y="2177914"/>
            <a:ext cx="1987658" cy="3847081"/>
          </a:xfrm>
          <a:prstGeom prst="rect">
            <a:avLst/>
          </a:prstGeom>
        </p:spPr>
      </p:pic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87FEEAF7-40C9-40FF-9DC6-15E833A5D08D}"/>
              </a:ext>
            </a:extLst>
          </p:cNvPr>
          <p:cNvSpPr txBox="1"/>
          <p:nvPr/>
        </p:nvSpPr>
        <p:spPr>
          <a:xfrm>
            <a:off x="1761787" y="4107114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14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Controllare la corretta esecuzione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031FCBAE-261A-405C-8E7A-9B971A6A7DF8}"/>
              </a:ext>
            </a:extLst>
          </p:cNvPr>
          <p:cNvSpPr txBox="1"/>
          <p:nvPr/>
        </p:nvSpPr>
        <p:spPr>
          <a:xfrm>
            <a:off x="153103" y="5408593"/>
            <a:ext cx="3255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400" b="1" dirty="0">
                <a:solidFill>
                  <a:srgbClr val="F39314"/>
                </a:solidFill>
              </a:rPr>
              <a:t>mandato di pagamento</a:t>
            </a:r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DEF4FA09-EFF3-4CB0-8D90-BD5781A61B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635" y="3440045"/>
            <a:ext cx="608423" cy="814501"/>
          </a:xfrm>
          <a:prstGeom prst="rect">
            <a:avLst/>
          </a:prstGeom>
        </p:spPr>
      </p:pic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3AF1847A-3103-4DCF-A316-EFEF431CDED1}"/>
              </a:ext>
            </a:extLst>
          </p:cNvPr>
          <p:cNvSpPr txBox="1"/>
          <p:nvPr/>
        </p:nvSpPr>
        <p:spPr>
          <a:xfrm>
            <a:off x="-170027" y="1998173"/>
            <a:ext cx="368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4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CBABA491-AE18-4FEF-9F5B-A79220BAA791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BA32EEC5-FA69-4CD5-8063-C0BC89E86F60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7F88B698-C830-489E-8C88-896DFEC22CFB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19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D608E6E-4EBC-4816-B428-AE5D2706B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8212" y="2177914"/>
            <a:ext cx="1987658" cy="3847081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F8DC051-97EE-41FD-B45B-0D32330E4537}"/>
              </a:ext>
            </a:extLst>
          </p:cNvPr>
          <p:cNvSpPr txBox="1"/>
          <p:nvPr/>
        </p:nvSpPr>
        <p:spPr>
          <a:xfrm>
            <a:off x="1681362" y="3673440"/>
            <a:ext cx="3385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B20638C4-97D3-4FB6-A551-FF06D02B0406}"/>
              </a:ext>
            </a:extLst>
          </p:cNvPr>
          <p:cNvSpPr txBox="1"/>
          <p:nvPr/>
        </p:nvSpPr>
        <p:spPr>
          <a:xfrm>
            <a:off x="-341477" y="1998173"/>
            <a:ext cx="368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400" b="1" dirty="0">
                <a:solidFill>
                  <a:srgbClr val="F39314"/>
                </a:solidFill>
              </a:rPr>
              <a:t>per spesa energetica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788B295-EF49-4116-9A29-52C922221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748" y="3481755"/>
            <a:ext cx="4976307" cy="3078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4B4B5A3-FE5A-4DFA-8723-8CABEEC61B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93" y="2225430"/>
            <a:ext cx="3074946" cy="1051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B96DF47-2F78-4CAC-A81C-7CD6CD34F655}"/>
              </a:ext>
            </a:extLst>
          </p:cNvPr>
          <p:cNvSpPr txBox="1"/>
          <p:nvPr/>
        </p:nvSpPr>
        <p:spPr>
          <a:xfrm>
            <a:off x="4886325" y="1354942"/>
            <a:ext cx="6894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La fatturazione si controlla con un click!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F7654D0-4887-42B5-AC50-0ABC164D7322}"/>
              </a:ext>
            </a:extLst>
          </p:cNvPr>
          <p:cNvSpPr txBox="1"/>
          <p:nvPr/>
        </p:nvSpPr>
        <p:spPr>
          <a:xfrm>
            <a:off x="-18347" y="5408593"/>
            <a:ext cx="3255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400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CD6998E-EF8E-4B8C-AD43-77BDBBB64134}"/>
              </a:ext>
            </a:extLst>
          </p:cNvPr>
          <p:cNvSpPr txBox="1"/>
          <p:nvPr/>
        </p:nvSpPr>
        <p:spPr>
          <a:xfrm>
            <a:off x="1335212" y="2918662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2F0784B-74E3-4ED7-834E-595458F2C83F}"/>
              </a:ext>
            </a:extLst>
          </p:cNvPr>
          <p:cNvSpPr/>
          <p:nvPr/>
        </p:nvSpPr>
        <p:spPr>
          <a:xfrm>
            <a:off x="6493976" y="213500"/>
            <a:ext cx="4332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controllare le bollette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D127526-461C-40F4-A333-2B0AC52B9BDA}"/>
              </a:ext>
            </a:extLst>
          </p:cNvPr>
          <p:cNvSpPr txBox="1"/>
          <p:nvPr/>
        </p:nvSpPr>
        <p:spPr>
          <a:xfrm>
            <a:off x="11401065" y="6488668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196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80AC4C8-EFEA-4B37-82E7-B93CB43F87A9}"/>
              </a:ext>
            </a:extLst>
          </p:cNvPr>
          <p:cNvSpPr txBox="1"/>
          <p:nvPr/>
        </p:nvSpPr>
        <p:spPr>
          <a:xfrm>
            <a:off x="11792297" y="6488668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329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5281B1E9-0C6A-429A-BF2E-2AAAAD4C77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85" y="3440045"/>
            <a:ext cx="608423" cy="814501"/>
          </a:xfrm>
          <a:prstGeom prst="rect">
            <a:avLst/>
          </a:prstGeom>
        </p:spPr>
      </p:pic>
      <p:sp>
        <p:nvSpPr>
          <p:cNvPr id="23" name="Rettangolo 22">
            <a:extLst>
              <a:ext uri="{FF2B5EF4-FFF2-40B4-BE49-F238E27FC236}">
                <a16:creationId xmlns:a16="http://schemas.microsoft.com/office/drawing/2014/main" id="{A367791E-B4E0-489D-B0A2-465346979010}"/>
              </a:ext>
            </a:extLst>
          </p:cNvPr>
          <p:cNvSpPr/>
          <p:nvPr/>
        </p:nvSpPr>
        <p:spPr>
          <a:xfrm>
            <a:off x="2663059" y="2135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373024F-AC64-449A-84E3-1919D3CD3472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A80558A8-35C5-4A1F-968C-CBFB1DD1EFDE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74DD7A4-1228-48FB-B111-C5A25CD677E4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50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magine 28">
            <a:extLst>
              <a:ext uri="{FF2B5EF4-FFF2-40B4-BE49-F238E27FC236}">
                <a16:creationId xmlns:a16="http://schemas.microsoft.com/office/drawing/2014/main" id="{56895048-FAFC-4513-9AAC-8C13373190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6" r="27392"/>
          <a:stretch/>
        </p:blipFill>
        <p:spPr>
          <a:xfrm rot="1106515">
            <a:off x="-2556390" y="1860792"/>
            <a:ext cx="4496516" cy="4265163"/>
          </a:xfrm>
          <a:prstGeom prst="rect">
            <a:avLst/>
          </a:prstGeom>
        </p:spPr>
      </p:pic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96E5638-1003-47A0-A43B-D1D43C986BD3}"/>
              </a:ext>
            </a:extLst>
          </p:cNvPr>
          <p:cNvSpPr txBox="1"/>
          <p:nvPr/>
        </p:nvSpPr>
        <p:spPr>
          <a:xfrm>
            <a:off x="1005023" y="5431487"/>
            <a:ext cx="5090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2800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B96DF47-2F78-4CAC-A81C-7CD6CD34F655}"/>
              </a:ext>
            </a:extLst>
          </p:cNvPr>
          <p:cNvSpPr txBox="1"/>
          <p:nvPr/>
        </p:nvSpPr>
        <p:spPr>
          <a:xfrm>
            <a:off x="2914650" y="1196163"/>
            <a:ext cx="6940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Velocizziamo i processi di liquidazione…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2929F22-3BEB-4338-B8B4-941D548CB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712" y="2601531"/>
            <a:ext cx="8270127" cy="2749818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50EC699D-FDB4-43E3-8CE6-F51A5F9D2E23}"/>
              </a:ext>
            </a:extLst>
          </p:cNvPr>
          <p:cNvSpPr/>
          <p:nvPr/>
        </p:nvSpPr>
        <p:spPr>
          <a:xfrm>
            <a:off x="6860375" y="1950422"/>
            <a:ext cx="481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…senza perdere il controllo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4C6F560-658C-4F35-AAF7-16357C58F171}"/>
              </a:ext>
            </a:extLst>
          </p:cNvPr>
          <p:cNvSpPr txBox="1"/>
          <p:nvPr/>
        </p:nvSpPr>
        <p:spPr>
          <a:xfrm>
            <a:off x="-1813114" y="-1250045"/>
            <a:ext cx="2616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Energy Manager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516F93C-3A28-4595-83B2-03235A79B67F}"/>
              </a:ext>
            </a:extLst>
          </p:cNvPr>
          <p:cNvSpPr txBox="1"/>
          <p:nvPr/>
        </p:nvSpPr>
        <p:spPr>
          <a:xfrm>
            <a:off x="13112270" y="-419290"/>
            <a:ext cx="252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Utility Manager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53D11A-4E2F-414E-8482-F81D307C3605}"/>
              </a:ext>
            </a:extLst>
          </p:cNvPr>
          <p:cNvSpPr/>
          <p:nvPr/>
        </p:nvSpPr>
        <p:spPr>
          <a:xfrm>
            <a:off x="6323199" y="233311"/>
            <a:ext cx="5563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rispettare i tempi di pagamento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41141B-2694-445B-902A-E577855A8165}"/>
              </a:ext>
            </a:extLst>
          </p:cNvPr>
          <p:cNvSpPr txBox="1"/>
          <p:nvPr/>
        </p:nvSpPr>
        <p:spPr>
          <a:xfrm>
            <a:off x="11422164" y="649249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291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DD574B97-E3FB-4A5C-B4E1-13C87852920E}"/>
              </a:ext>
            </a:extLst>
          </p:cNvPr>
          <p:cNvSpPr/>
          <p:nvPr/>
        </p:nvSpPr>
        <p:spPr>
          <a:xfrm>
            <a:off x="2663059" y="2135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BB79460C-9C63-4B80-AD62-D027C26EC4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6762" y="2177914"/>
            <a:ext cx="1987658" cy="3847081"/>
          </a:xfrm>
          <a:prstGeom prst="rect">
            <a:avLst/>
          </a:prstGeom>
        </p:spPr>
      </p:pic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F482037F-1702-4AFD-A942-A2B4260805CB}"/>
              </a:ext>
            </a:extLst>
          </p:cNvPr>
          <p:cNvSpPr txBox="1"/>
          <p:nvPr/>
        </p:nvSpPr>
        <p:spPr>
          <a:xfrm>
            <a:off x="1761787" y="4107114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1400" b="1">
                <a:solidFill>
                  <a:srgbClr val="F39314"/>
                </a:solidFill>
              </a:defRPr>
            </a:lvl1pPr>
          </a:lstStyle>
          <a:p>
            <a:r>
              <a:rPr lang="it-IT" dirty="0"/>
              <a:t>Controllare la corretta esecuzione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E87875A-7A8A-4470-B7C1-CD43661F2FFF}"/>
              </a:ext>
            </a:extLst>
          </p:cNvPr>
          <p:cNvSpPr txBox="1"/>
          <p:nvPr/>
        </p:nvSpPr>
        <p:spPr>
          <a:xfrm>
            <a:off x="1506662" y="2918662"/>
            <a:ext cx="1683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pic>
        <p:nvPicPr>
          <p:cNvPr id="39" name="Immagine 38">
            <a:extLst>
              <a:ext uri="{FF2B5EF4-FFF2-40B4-BE49-F238E27FC236}">
                <a16:creationId xmlns:a16="http://schemas.microsoft.com/office/drawing/2014/main" id="{C784506D-312B-403B-941F-7FAE155573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635" y="3440045"/>
            <a:ext cx="608423" cy="814501"/>
          </a:xfrm>
          <a:prstGeom prst="rect">
            <a:avLst/>
          </a:prstGeom>
        </p:spPr>
      </p:pic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9EC3E023-326B-4A1A-AFF2-EA718CCCB0F8}"/>
              </a:ext>
            </a:extLst>
          </p:cNvPr>
          <p:cNvSpPr txBox="1"/>
          <p:nvPr/>
        </p:nvSpPr>
        <p:spPr>
          <a:xfrm>
            <a:off x="-170027" y="1998173"/>
            <a:ext cx="3689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4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4E2F248-65FD-47DB-976C-7671AE1A732B}"/>
              </a:ext>
            </a:extLst>
          </p:cNvPr>
          <p:cNvSpPr/>
          <p:nvPr/>
        </p:nvSpPr>
        <p:spPr>
          <a:xfrm>
            <a:off x="61443" y="33318"/>
            <a:ext cx="2342555" cy="954107"/>
          </a:xfrm>
          <a:prstGeom prst="rect">
            <a:avLst/>
          </a:prstGeom>
          <a:solidFill>
            <a:srgbClr val="F39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DAD6588C-3FEC-4920-87C8-BE1E6FB6DB72}"/>
              </a:ext>
            </a:extLst>
          </p:cNvPr>
          <p:cNvSpPr txBox="1"/>
          <p:nvPr/>
        </p:nvSpPr>
        <p:spPr>
          <a:xfrm>
            <a:off x="10643" y="189528"/>
            <a:ext cx="48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Barlow Condensed ExtraLight" pitchFamily="2" charset="77"/>
              </a:rPr>
              <a:t>4</a:t>
            </a:r>
            <a:endParaRPr lang="it-GB" sz="3200" dirty="0">
              <a:solidFill>
                <a:schemeClr val="bg1"/>
              </a:solidFill>
              <a:latin typeface="Barlow Condensed ExtraLight" pitchFamily="2" charset="77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4E15D2D-DCDB-4760-ABC2-4AE27EDA4E95}"/>
              </a:ext>
            </a:extLst>
          </p:cNvPr>
          <p:cNvSpPr/>
          <p:nvPr/>
        </p:nvSpPr>
        <p:spPr>
          <a:xfrm>
            <a:off x="419101" y="24277"/>
            <a:ext cx="195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Come semplificare la gestione delle forniture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558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verde, schermata, Carattere&#10;&#10;Descrizione generata automaticamente">
            <a:extLst>
              <a:ext uri="{FF2B5EF4-FFF2-40B4-BE49-F238E27FC236}">
                <a16:creationId xmlns:a16="http://schemas.microsoft.com/office/drawing/2014/main" id="{21C2EADF-88DE-A7D8-173D-E01974ABD0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392"/>
          <a:stretch/>
        </p:blipFill>
        <p:spPr>
          <a:xfrm>
            <a:off x="0" y="1251404"/>
            <a:ext cx="12218818" cy="56065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D80D9-955D-471D-98EE-69DBD63CE9C6}"/>
              </a:ext>
            </a:extLst>
          </p:cNvPr>
          <p:cNvSpPr txBox="1"/>
          <p:nvPr/>
        </p:nvSpPr>
        <p:spPr>
          <a:xfrm>
            <a:off x="3051965" y="184006"/>
            <a:ext cx="4041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b="1" dirty="0">
                <a:solidFill>
                  <a:srgbClr val="7AA42E"/>
                </a:solidFill>
              </a:rPr>
              <a:t>SOMMARIO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DE60C82-7255-4078-8098-AE995254A307}"/>
              </a:ext>
            </a:extLst>
          </p:cNvPr>
          <p:cNvGrpSpPr/>
          <p:nvPr/>
        </p:nvGrpSpPr>
        <p:grpSpPr>
          <a:xfrm>
            <a:off x="685800" y="1584186"/>
            <a:ext cx="8486186" cy="547701"/>
            <a:chOff x="306854" y="1883441"/>
            <a:chExt cx="4140957" cy="547701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B123A76-3BD6-4234-A9E4-3EE0C40330B9}"/>
                </a:ext>
              </a:extLst>
            </p:cNvPr>
            <p:cNvSpPr/>
            <p:nvPr/>
          </p:nvSpPr>
          <p:spPr>
            <a:xfrm>
              <a:off x="731225" y="1883441"/>
              <a:ext cx="371658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Crisi energetica e impatto sul bilancio del Comune</a:t>
              </a: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4578E612-BEC2-49BC-AC72-CF9F87A0853D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15" name="Titolo 1">
              <a:extLst>
                <a:ext uri="{FF2B5EF4-FFF2-40B4-BE49-F238E27FC236}">
                  <a16:creationId xmlns:a16="http://schemas.microsoft.com/office/drawing/2014/main" id="{2DAB62B2-C9D1-44E4-858F-6520783AD90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145494C-6DB6-4BBD-A1A1-85CC4AE1B798}"/>
              </a:ext>
            </a:extLst>
          </p:cNvPr>
          <p:cNvGrpSpPr/>
          <p:nvPr/>
        </p:nvGrpSpPr>
        <p:grpSpPr>
          <a:xfrm>
            <a:off x="685800" y="2440471"/>
            <a:ext cx="4676423" cy="547701"/>
            <a:chOff x="306854" y="1883441"/>
            <a:chExt cx="2281928" cy="547701"/>
          </a:xfrm>
        </p:grpSpPr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4333170D-0187-4F52-BCD6-C489735ACE6F}"/>
                </a:ext>
              </a:extLst>
            </p:cNvPr>
            <p:cNvSpPr/>
            <p:nvPr/>
          </p:nvSpPr>
          <p:spPr>
            <a:xfrm>
              <a:off x="731225" y="1883441"/>
              <a:ext cx="18575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Come leggere la bolletta</a:t>
              </a:r>
            </a:p>
          </p:txBody>
        </p:sp>
        <p:sp>
          <p:nvSpPr>
            <p:cNvPr id="18" name="Ovale 17">
              <a:extLst>
                <a:ext uri="{FF2B5EF4-FFF2-40B4-BE49-F238E27FC236}">
                  <a16:creationId xmlns:a16="http://schemas.microsoft.com/office/drawing/2014/main" id="{357B57CE-8774-4E23-9B00-1055C9E0E055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19" name="Titolo 1">
              <a:extLst>
                <a:ext uri="{FF2B5EF4-FFF2-40B4-BE49-F238E27FC236}">
                  <a16:creationId xmlns:a16="http://schemas.microsoft.com/office/drawing/2014/main" id="{1D808D7D-126C-4E91-9BF3-2AC3973159A0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47D1184E-D9C9-49B2-ACBE-1798EFA17D51}"/>
              </a:ext>
            </a:extLst>
          </p:cNvPr>
          <p:cNvGrpSpPr/>
          <p:nvPr/>
        </p:nvGrpSpPr>
        <p:grpSpPr>
          <a:xfrm>
            <a:off x="685800" y="3399383"/>
            <a:ext cx="5305634" cy="954107"/>
            <a:chOff x="306854" y="1883441"/>
            <a:chExt cx="2588960" cy="954107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464959AE-FE9D-4932-BDC9-3A0E4B23D56E}"/>
                </a:ext>
              </a:extLst>
            </p:cNvPr>
            <p:cNvSpPr/>
            <p:nvPr/>
          </p:nvSpPr>
          <p:spPr>
            <a:xfrm>
              <a:off x="731225" y="1883441"/>
              <a:ext cx="2164589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Fuori Consip: dati e casi reali</a:t>
              </a:r>
            </a:p>
            <a:p>
              <a:endParaRPr lang="it-IT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6BE2E5FB-6F70-4A9D-BCD2-06CDCC2D4099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/>
            </a:p>
          </p:txBody>
        </p:sp>
        <p:sp>
          <p:nvSpPr>
            <p:cNvPr id="24" name="Titolo 1">
              <a:extLst>
                <a:ext uri="{FF2B5EF4-FFF2-40B4-BE49-F238E27FC236}">
                  <a16:creationId xmlns:a16="http://schemas.microsoft.com/office/drawing/2014/main" id="{97303B6A-A34F-4365-9EE5-94D3DA574B1B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3</a:t>
              </a:r>
            </a:p>
          </p:txBody>
        </p: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60619A5C-0EDE-4039-B4C6-57F379671843}"/>
              </a:ext>
            </a:extLst>
          </p:cNvPr>
          <p:cNvGrpSpPr/>
          <p:nvPr/>
        </p:nvGrpSpPr>
        <p:grpSpPr>
          <a:xfrm>
            <a:off x="685800" y="4244463"/>
            <a:ext cx="11283497" cy="547701"/>
            <a:chOff x="306854" y="1883441"/>
            <a:chExt cx="5505943" cy="547701"/>
          </a:xfrm>
        </p:grpSpPr>
        <p:sp>
          <p:nvSpPr>
            <p:cNvPr id="30" name="Rettangolo 29">
              <a:extLst>
                <a:ext uri="{FF2B5EF4-FFF2-40B4-BE49-F238E27FC236}">
                  <a16:creationId xmlns:a16="http://schemas.microsoft.com/office/drawing/2014/main" id="{8BEC3542-E756-425A-8A2A-4A0E02C2B14A}"/>
                </a:ext>
              </a:extLst>
            </p:cNvPr>
            <p:cNvSpPr/>
            <p:nvPr/>
          </p:nvSpPr>
          <p:spPr>
            <a:xfrm>
              <a:off x="731225" y="1883441"/>
              <a:ext cx="50815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800" b="1" dirty="0">
                  <a:solidFill>
                    <a:schemeClr val="bg1"/>
                  </a:solidFill>
                </a:rPr>
                <a:t>Come semplificare la gestione delle forniture</a:t>
              </a:r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ED604661-932A-4EB6-8F2F-973B3582938F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32" name="Titolo 1">
              <a:extLst>
                <a:ext uri="{FF2B5EF4-FFF2-40B4-BE49-F238E27FC236}">
                  <a16:creationId xmlns:a16="http://schemas.microsoft.com/office/drawing/2014/main" id="{1AE6023C-6C9A-4D55-9D84-FB0815EC91AC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3600" dirty="0">
                  <a:solidFill>
                    <a:srgbClr val="7AA42E"/>
                  </a:solidFill>
                  <a:latin typeface="+mn-lt"/>
                </a:rPr>
                <a:t>4</a:t>
              </a:r>
            </a:p>
          </p:txBody>
        </p:sp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13674753-9182-4BA7-8480-FFEAE2F2EF5B}"/>
              </a:ext>
            </a:extLst>
          </p:cNvPr>
          <p:cNvGrpSpPr/>
          <p:nvPr/>
        </p:nvGrpSpPr>
        <p:grpSpPr>
          <a:xfrm>
            <a:off x="685800" y="4997997"/>
            <a:ext cx="11693346" cy="646331"/>
            <a:chOff x="306854" y="1883441"/>
            <a:chExt cx="5705936" cy="646331"/>
          </a:xfrm>
        </p:grpSpPr>
        <p:sp>
          <p:nvSpPr>
            <p:cNvPr id="38" name="Rettangolo 37">
              <a:extLst>
                <a:ext uri="{FF2B5EF4-FFF2-40B4-BE49-F238E27FC236}">
                  <a16:creationId xmlns:a16="http://schemas.microsoft.com/office/drawing/2014/main" id="{7341BC4F-E411-4641-87F1-947EB6C20796}"/>
                </a:ext>
              </a:extLst>
            </p:cNvPr>
            <p:cNvSpPr/>
            <p:nvPr/>
          </p:nvSpPr>
          <p:spPr>
            <a:xfrm>
              <a:off x="731225" y="1883441"/>
              <a:ext cx="528156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3600" b="1" dirty="0">
                  <a:solidFill>
                    <a:schemeClr val="bg1"/>
                  </a:solidFill>
                </a:rPr>
                <a:t>Come individuare gli sprechi con l’intelligenza artificiale</a:t>
              </a:r>
            </a:p>
          </p:txBody>
        </p:sp>
        <p:sp>
          <p:nvSpPr>
            <p:cNvPr id="39" name="Ovale 38">
              <a:extLst>
                <a:ext uri="{FF2B5EF4-FFF2-40B4-BE49-F238E27FC236}">
                  <a16:creationId xmlns:a16="http://schemas.microsoft.com/office/drawing/2014/main" id="{35DBBD64-0380-4793-8EDA-371E1DFEE658}"/>
                </a:ext>
              </a:extLst>
            </p:cNvPr>
            <p:cNvSpPr/>
            <p:nvPr/>
          </p:nvSpPr>
          <p:spPr>
            <a:xfrm>
              <a:off x="306854" y="1923871"/>
              <a:ext cx="252768" cy="5072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3200"/>
            </a:p>
          </p:txBody>
        </p:sp>
        <p:sp>
          <p:nvSpPr>
            <p:cNvPr id="40" name="Titolo 1">
              <a:extLst>
                <a:ext uri="{FF2B5EF4-FFF2-40B4-BE49-F238E27FC236}">
                  <a16:creationId xmlns:a16="http://schemas.microsoft.com/office/drawing/2014/main" id="{14280FB1-E8BC-4403-8A92-2FE0C5BC958D}"/>
                </a:ext>
              </a:extLst>
            </p:cNvPr>
            <p:cNvSpPr txBox="1">
              <a:spLocks/>
            </p:cNvSpPr>
            <p:nvPr/>
          </p:nvSpPr>
          <p:spPr>
            <a:xfrm>
              <a:off x="330739" y="1995740"/>
              <a:ext cx="334841" cy="3601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t-IT" sz="4400" dirty="0">
                  <a:solidFill>
                    <a:srgbClr val="7AA42E"/>
                  </a:solidFill>
                  <a:latin typeface="+mn-lt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495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magine 41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3ECADEBB-0C5A-4FF1-92AF-88686FBFCB8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96E5638-1003-47A0-A43B-D1D43C986BD3}"/>
              </a:ext>
            </a:extLst>
          </p:cNvPr>
          <p:cNvSpPr txBox="1"/>
          <p:nvPr/>
        </p:nvSpPr>
        <p:spPr>
          <a:xfrm>
            <a:off x="7179227" y="4766016"/>
            <a:ext cx="337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GB"/>
            </a:defPPr>
            <a:lvl1pPr algn="ctr">
              <a:defRPr sz="1400" b="1">
                <a:solidFill>
                  <a:srgbClr val="F39314"/>
                </a:solidFill>
              </a:defRPr>
            </a:lvl1pPr>
          </a:lstStyle>
          <a:p>
            <a:r>
              <a:rPr lang="it-IT" sz="1800" dirty="0"/>
              <a:t>Determina di Liquidazione e</a:t>
            </a:r>
          </a:p>
          <a:p>
            <a:r>
              <a:rPr lang="it-IT" sz="1800" dirty="0"/>
              <a:t>mandato di pagamento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B20638C4-97D3-4FB6-A551-FF06D02B0406}"/>
              </a:ext>
            </a:extLst>
          </p:cNvPr>
          <p:cNvSpPr txBox="1"/>
          <p:nvPr/>
        </p:nvSpPr>
        <p:spPr>
          <a:xfrm>
            <a:off x="5546900" y="1147585"/>
            <a:ext cx="368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068F8297-F557-4FDC-9E85-2FAFF813FA82}"/>
              </a:ext>
            </a:extLst>
          </p:cNvPr>
          <p:cNvSpPr txBox="1"/>
          <p:nvPr/>
        </p:nvSpPr>
        <p:spPr>
          <a:xfrm>
            <a:off x="7886585" y="2205700"/>
            <a:ext cx="2106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4EA81B5-3077-4949-AAE6-B82170C94652}"/>
              </a:ext>
            </a:extLst>
          </p:cNvPr>
          <p:cNvSpPr txBox="1"/>
          <p:nvPr/>
        </p:nvSpPr>
        <p:spPr>
          <a:xfrm>
            <a:off x="8263067" y="3420147"/>
            <a:ext cx="2179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41141B-2694-445B-902A-E577855A8165}"/>
              </a:ext>
            </a:extLst>
          </p:cNvPr>
          <p:cNvSpPr txBox="1"/>
          <p:nvPr/>
        </p:nvSpPr>
        <p:spPr>
          <a:xfrm>
            <a:off x="11422164" y="649249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291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1AC98DB-371C-4D38-8949-99990BB5FAE4}"/>
              </a:ext>
            </a:extLst>
          </p:cNvPr>
          <p:cNvSpPr txBox="1">
            <a:spLocks/>
          </p:cNvSpPr>
          <p:nvPr/>
        </p:nvSpPr>
        <p:spPr>
          <a:xfrm>
            <a:off x="-144727" y="8938043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1BF8EC8-15D8-4951-B349-693C4F72FAE4}"/>
              </a:ext>
            </a:extLst>
          </p:cNvPr>
          <p:cNvSpPr txBox="1"/>
          <p:nvPr/>
        </p:nvSpPr>
        <p:spPr>
          <a:xfrm>
            <a:off x="4313733" y="5557645"/>
            <a:ext cx="2372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Monitorare consumi, letture e contatori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2C77ACB-6CBA-4C7C-AC46-CA92620B1DFA}"/>
              </a:ext>
            </a:extLst>
          </p:cNvPr>
          <p:cNvSpPr txBox="1"/>
          <p:nvPr/>
        </p:nvSpPr>
        <p:spPr>
          <a:xfrm>
            <a:off x="2015752" y="4768847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Individuare potenziali sprechi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DC82DFA8-747B-42E9-A041-A5F390E60B54}"/>
              </a:ext>
            </a:extLst>
          </p:cNvPr>
          <p:cNvSpPr txBox="1"/>
          <p:nvPr/>
        </p:nvSpPr>
        <p:spPr>
          <a:xfrm>
            <a:off x="1243016" y="3011623"/>
            <a:ext cx="2623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Diagnosi energetica e interventi di riqualificazione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B354401-7D01-40F7-84EC-8EEE84429FA8}"/>
              </a:ext>
            </a:extLst>
          </p:cNvPr>
          <p:cNvSpPr txBox="1"/>
          <p:nvPr/>
        </p:nvSpPr>
        <p:spPr>
          <a:xfrm>
            <a:off x="2015752" y="1780133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7AA42E"/>
                </a:solidFill>
              </a:rPr>
              <a:t>Comunicare i risultati conseguiti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18702F91-095E-462E-A142-3DC08EE0B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229" y="3087685"/>
            <a:ext cx="757343" cy="814501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947835FC-E492-4A9D-BB09-3233F12D6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472" y="3120452"/>
            <a:ext cx="608423" cy="814501"/>
          </a:xfrm>
          <a:prstGeom prst="rect">
            <a:avLst/>
          </a:prstGeom>
        </p:spPr>
      </p:pic>
      <p:sp>
        <p:nvSpPr>
          <p:cNvPr id="41" name="Rettangolo 40">
            <a:extLst>
              <a:ext uri="{FF2B5EF4-FFF2-40B4-BE49-F238E27FC236}">
                <a16:creationId xmlns:a16="http://schemas.microsoft.com/office/drawing/2014/main" id="{98627388-29AE-40C6-8FBC-B8E2649484D2}"/>
              </a:ext>
            </a:extLst>
          </p:cNvPr>
          <p:cNvSpPr/>
          <p:nvPr/>
        </p:nvSpPr>
        <p:spPr>
          <a:xfrm>
            <a:off x="6269859" y="277000"/>
            <a:ext cx="5657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GESTIRE I CONSUMI ENERGETICI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CA4301B8-F4C2-404B-9245-F0958EB1D31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586" r="27392"/>
          <a:stretch/>
        </p:blipFill>
        <p:spPr>
          <a:xfrm>
            <a:off x="3614651" y="1436607"/>
            <a:ext cx="4496516" cy="4265163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CBE46A1C-9EAC-40CF-9854-38A06BA4BA90}"/>
              </a:ext>
            </a:extLst>
          </p:cNvPr>
          <p:cNvSpPr/>
          <p:nvPr/>
        </p:nvSpPr>
        <p:spPr>
          <a:xfrm>
            <a:off x="2663059" y="2262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</p:spTree>
    <p:extLst>
      <p:ext uri="{BB962C8B-B14F-4D97-AF65-F5344CB8AC3E}">
        <p14:creationId xmlns:p14="http://schemas.microsoft.com/office/powerpoint/2010/main" val="429024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41141B-2694-445B-902A-E577855A8165}"/>
              </a:ext>
            </a:extLst>
          </p:cNvPr>
          <p:cNvSpPr txBox="1"/>
          <p:nvPr/>
        </p:nvSpPr>
        <p:spPr>
          <a:xfrm>
            <a:off x="11422164" y="649249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291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1AC98DB-371C-4D38-8949-99990BB5FAE4}"/>
              </a:ext>
            </a:extLst>
          </p:cNvPr>
          <p:cNvSpPr txBox="1">
            <a:spLocks/>
          </p:cNvSpPr>
          <p:nvPr/>
        </p:nvSpPr>
        <p:spPr>
          <a:xfrm>
            <a:off x="-144727" y="8938043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5AF6E2D7-30BF-46D0-BC2D-3FA8AAA37744}"/>
              </a:ext>
            </a:extLst>
          </p:cNvPr>
          <p:cNvSpPr/>
          <p:nvPr/>
        </p:nvSpPr>
        <p:spPr>
          <a:xfrm>
            <a:off x="2029084" y="1882912"/>
            <a:ext cx="2342555" cy="1274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D4CE42B-6B78-4D87-B983-CBFF18CF8D0E}"/>
              </a:ext>
            </a:extLst>
          </p:cNvPr>
          <p:cNvSpPr txBox="1"/>
          <p:nvPr/>
        </p:nvSpPr>
        <p:spPr>
          <a:xfrm>
            <a:off x="8626822" y="2956388"/>
            <a:ext cx="325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rinnovare i contratti di fornitura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D90903B-5803-4877-B1D6-A44D676F15AC}"/>
              </a:ext>
            </a:extLst>
          </p:cNvPr>
          <p:cNvSpPr txBox="1"/>
          <p:nvPr/>
        </p:nvSpPr>
        <p:spPr>
          <a:xfrm>
            <a:off x="8465095" y="3583887"/>
            <a:ext cx="357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Controllare la corretta esecuzione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E423CCE4-A054-4514-8D37-802EEA828AC4}"/>
              </a:ext>
            </a:extLst>
          </p:cNvPr>
          <p:cNvSpPr txBox="1"/>
          <p:nvPr/>
        </p:nvSpPr>
        <p:spPr>
          <a:xfrm>
            <a:off x="8626822" y="5026545"/>
            <a:ext cx="325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Gestire gli impegni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1D76630-4A22-43C2-B386-7CC9E60E6AF4}"/>
              </a:ext>
            </a:extLst>
          </p:cNvPr>
          <p:cNvSpPr txBox="1"/>
          <p:nvPr/>
        </p:nvSpPr>
        <p:spPr>
          <a:xfrm>
            <a:off x="9220167" y="5590981"/>
            <a:ext cx="2068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Nuove attivazioni e volture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88709970-1C59-4368-A6F6-6FEFF1D12D74}"/>
              </a:ext>
            </a:extLst>
          </p:cNvPr>
          <p:cNvSpPr txBox="1"/>
          <p:nvPr/>
        </p:nvSpPr>
        <p:spPr>
          <a:xfrm>
            <a:off x="8978529" y="2027272"/>
            <a:ext cx="2552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F39314"/>
                </a:solidFill>
              </a:rPr>
              <a:t>Definire stanziamenti</a:t>
            </a:r>
          </a:p>
          <a:p>
            <a:pPr algn="ctr"/>
            <a:r>
              <a:rPr lang="it-IT" sz="1800" b="1" dirty="0">
                <a:solidFill>
                  <a:srgbClr val="F39314"/>
                </a:solidFill>
              </a:rPr>
              <a:t>per spesa energetica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68C5F24F-CA5A-4DC8-9BF9-44B01C3B2FFB}"/>
              </a:ext>
            </a:extLst>
          </p:cNvPr>
          <p:cNvSpPr txBox="1"/>
          <p:nvPr/>
        </p:nvSpPr>
        <p:spPr>
          <a:xfrm>
            <a:off x="8626822" y="4196397"/>
            <a:ext cx="325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800" b="1" dirty="0">
                <a:solidFill>
                  <a:srgbClr val="F39314"/>
                </a:solidFill>
              </a:rPr>
              <a:t>Determina di Liquidazione e</a:t>
            </a:r>
          </a:p>
          <a:p>
            <a:pPr algn="r"/>
            <a:r>
              <a:rPr lang="it-IT" sz="1800" b="1" dirty="0">
                <a:solidFill>
                  <a:srgbClr val="F39314"/>
                </a:solidFill>
              </a:rPr>
              <a:t>mandato di pagamento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97DA1130-81BF-4310-B32B-4EABF732F8B6}"/>
              </a:ext>
            </a:extLst>
          </p:cNvPr>
          <p:cNvSpPr txBox="1">
            <a:spLocks/>
          </p:cNvSpPr>
          <p:nvPr/>
        </p:nvSpPr>
        <p:spPr>
          <a:xfrm>
            <a:off x="857601" y="3514444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solidFill>
                <a:srgbClr val="92D050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1FE3D66-02CA-496B-B894-2006C154D2EA}"/>
              </a:ext>
            </a:extLst>
          </p:cNvPr>
          <p:cNvSpPr txBox="1"/>
          <p:nvPr/>
        </p:nvSpPr>
        <p:spPr>
          <a:xfrm>
            <a:off x="511040" y="2095291"/>
            <a:ext cx="2372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Monitorare consumi, letture e contatori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A35BFCE-22AB-41F4-9052-FF2D83CC08F6}"/>
              </a:ext>
            </a:extLst>
          </p:cNvPr>
          <p:cNvSpPr txBox="1"/>
          <p:nvPr/>
        </p:nvSpPr>
        <p:spPr>
          <a:xfrm>
            <a:off x="385603" y="3124540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Individuare potenziali sprechi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B8CB2E5-9244-4C1D-9566-C06F00196F73}"/>
              </a:ext>
            </a:extLst>
          </p:cNvPr>
          <p:cNvSpPr txBox="1"/>
          <p:nvPr/>
        </p:nvSpPr>
        <p:spPr>
          <a:xfrm>
            <a:off x="385603" y="4153789"/>
            <a:ext cx="2623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Diagnosi energetica e interventi di riqualificazione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8F306D8F-7F04-4EEF-8DCE-2CECD02E7AC1}"/>
              </a:ext>
            </a:extLst>
          </p:cNvPr>
          <p:cNvSpPr txBox="1"/>
          <p:nvPr/>
        </p:nvSpPr>
        <p:spPr>
          <a:xfrm>
            <a:off x="385603" y="5460036"/>
            <a:ext cx="262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92D050"/>
                </a:solidFill>
              </a:rPr>
              <a:t>Comunicare i risultati conseguiti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5A3A7753-1DB2-4B46-8BC7-8603A09E5FB4}"/>
              </a:ext>
            </a:extLst>
          </p:cNvPr>
          <p:cNvSpPr txBox="1"/>
          <p:nvPr/>
        </p:nvSpPr>
        <p:spPr>
          <a:xfrm>
            <a:off x="1600009" y="1315562"/>
            <a:ext cx="2616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Energy Manager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31DC6E13-A6A3-46DB-B8EE-87621CF91BAA}"/>
              </a:ext>
            </a:extLst>
          </p:cNvPr>
          <p:cNvSpPr txBox="1"/>
          <p:nvPr/>
        </p:nvSpPr>
        <p:spPr>
          <a:xfrm>
            <a:off x="7466167" y="1297227"/>
            <a:ext cx="252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Utility Manager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71D1FA21-20EF-4D6B-AAD5-C981427DE06C}"/>
              </a:ext>
            </a:extLst>
          </p:cNvPr>
          <p:cNvSpPr txBox="1"/>
          <p:nvPr/>
        </p:nvSpPr>
        <p:spPr>
          <a:xfrm>
            <a:off x="3204674" y="3641498"/>
            <a:ext cx="201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Gestione dei consumi energetici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A81C3442-B425-427C-979A-25053D2AE43F}"/>
              </a:ext>
            </a:extLst>
          </p:cNvPr>
          <p:cNvSpPr txBox="1"/>
          <p:nvPr/>
        </p:nvSpPr>
        <p:spPr>
          <a:xfrm>
            <a:off x="3183289" y="4599651"/>
            <a:ext cx="2016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Uso dell'energia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AEF2FF8B-3518-4D5F-A2FE-61D30C29EBC3}"/>
              </a:ext>
            </a:extLst>
          </p:cNvPr>
          <p:cNvSpPr txBox="1"/>
          <p:nvPr/>
        </p:nvSpPr>
        <p:spPr>
          <a:xfrm>
            <a:off x="5542792" y="4436196"/>
            <a:ext cx="2819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Approvvigionamento energetico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14875558-C761-46B1-9ABF-FB8E1A1011EC}"/>
              </a:ext>
            </a:extLst>
          </p:cNvPr>
          <p:cNvSpPr txBox="1"/>
          <p:nvPr/>
        </p:nvSpPr>
        <p:spPr>
          <a:xfrm>
            <a:off x="3431680" y="2188519"/>
            <a:ext cx="4794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Due ruoli distinti che richiedono competenze diverse</a:t>
            </a:r>
          </a:p>
        </p:txBody>
      </p:sp>
      <p:pic>
        <p:nvPicPr>
          <p:cNvPr id="56" name="Immagine 55">
            <a:extLst>
              <a:ext uri="{FF2B5EF4-FFF2-40B4-BE49-F238E27FC236}">
                <a16:creationId xmlns:a16="http://schemas.microsoft.com/office/drawing/2014/main" id="{35FA08E7-69A9-4610-833E-28546FFFF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65" y="1306258"/>
            <a:ext cx="757343" cy="814501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08EA6505-D0F7-4ACD-AF99-5EAC21E15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140" y="1306258"/>
            <a:ext cx="608423" cy="814501"/>
          </a:xfrm>
          <a:prstGeom prst="rect">
            <a:avLst/>
          </a:prstGeom>
        </p:spPr>
      </p:pic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7CB85B8D-6E92-4BEF-BBD1-76741ED32E9E}"/>
              </a:ext>
            </a:extLst>
          </p:cNvPr>
          <p:cNvSpPr txBox="1"/>
          <p:nvPr/>
        </p:nvSpPr>
        <p:spPr>
          <a:xfrm>
            <a:off x="5888932" y="3514444"/>
            <a:ext cx="201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Gestione dei contratti energetici</a:t>
            </a:r>
          </a:p>
        </p:txBody>
      </p:sp>
      <p:pic>
        <p:nvPicPr>
          <p:cNvPr id="59" name="Immagine 58">
            <a:extLst>
              <a:ext uri="{FF2B5EF4-FFF2-40B4-BE49-F238E27FC236}">
                <a16:creationId xmlns:a16="http://schemas.microsoft.com/office/drawing/2014/main" id="{101B7993-7884-4BDE-8EF0-1E7333AEC5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857" y="5307658"/>
            <a:ext cx="2352675" cy="242007"/>
          </a:xfrm>
          <a:prstGeom prst="rect">
            <a:avLst/>
          </a:prstGeom>
        </p:spPr>
      </p:pic>
      <p:pic>
        <p:nvPicPr>
          <p:cNvPr id="60" name="Immagine 59">
            <a:extLst>
              <a:ext uri="{FF2B5EF4-FFF2-40B4-BE49-F238E27FC236}">
                <a16:creationId xmlns:a16="http://schemas.microsoft.com/office/drawing/2014/main" id="{BD1C7242-6284-465A-82F5-1C135CBD5B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8240" y="5217603"/>
            <a:ext cx="965317" cy="373378"/>
          </a:xfrm>
          <a:prstGeom prst="rect">
            <a:avLst/>
          </a:prstGeom>
        </p:spPr>
      </p:pic>
      <p:sp>
        <p:nvSpPr>
          <p:cNvPr id="61" name="Rettangolo 60">
            <a:extLst>
              <a:ext uri="{FF2B5EF4-FFF2-40B4-BE49-F238E27FC236}">
                <a16:creationId xmlns:a16="http://schemas.microsoft.com/office/drawing/2014/main" id="{C33ABDDC-DB86-4D45-8649-DD1642324AE8}"/>
              </a:ext>
            </a:extLst>
          </p:cNvPr>
          <p:cNvSpPr/>
          <p:nvPr/>
        </p:nvSpPr>
        <p:spPr>
          <a:xfrm>
            <a:off x="6021676" y="5626294"/>
            <a:ext cx="2623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tuo ufficio specializzato nella gestione delle bollette</a:t>
            </a:r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BD32183E-88FF-45D9-9E29-C8FA35932B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8240" y="5581342"/>
            <a:ext cx="2316589" cy="625438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C5927706-2184-4FAE-BC2D-CCE471513360}"/>
              </a:ext>
            </a:extLst>
          </p:cNvPr>
          <p:cNvSpPr/>
          <p:nvPr/>
        </p:nvSpPr>
        <p:spPr>
          <a:xfrm>
            <a:off x="6269859" y="277000"/>
            <a:ext cx="5657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GESTIRE I CONSUMI ENERGETICI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8E0A31CD-5E7C-49A3-89F9-9B47B8ADC33E}"/>
              </a:ext>
            </a:extLst>
          </p:cNvPr>
          <p:cNvSpPr/>
          <p:nvPr/>
        </p:nvSpPr>
        <p:spPr>
          <a:xfrm>
            <a:off x="2663059" y="2262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</p:spTree>
    <p:extLst>
      <p:ext uri="{BB962C8B-B14F-4D97-AF65-F5344CB8AC3E}">
        <p14:creationId xmlns:p14="http://schemas.microsoft.com/office/powerpoint/2010/main" val="4158315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3" grpId="0"/>
      <p:bldP spid="54" grpId="0"/>
      <p:bldP spid="55" grpId="0"/>
      <p:bldP spid="58" grpId="0"/>
      <p:bldP spid="6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41141B-2694-445B-902A-E577855A8165}"/>
              </a:ext>
            </a:extLst>
          </p:cNvPr>
          <p:cNvSpPr txBox="1"/>
          <p:nvPr/>
        </p:nvSpPr>
        <p:spPr>
          <a:xfrm>
            <a:off x="11422164" y="649249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291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1AC98DB-371C-4D38-8949-99990BB5FAE4}"/>
              </a:ext>
            </a:extLst>
          </p:cNvPr>
          <p:cNvSpPr txBox="1">
            <a:spLocks/>
          </p:cNvSpPr>
          <p:nvPr/>
        </p:nvSpPr>
        <p:spPr>
          <a:xfrm>
            <a:off x="-144727" y="8938043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BCAF9F37-4D0B-4900-85C3-298B1BF28ABC}"/>
              </a:ext>
            </a:extLst>
          </p:cNvPr>
          <p:cNvSpPr txBox="1"/>
          <p:nvPr/>
        </p:nvSpPr>
        <p:spPr>
          <a:xfrm>
            <a:off x="1600009" y="1315562"/>
            <a:ext cx="2616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Energy Manager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91CBC69E-713E-4F05-B04F-16B9F0DDAB96}"/>
              </a:ext>
            </a:extLst>
          </p:cNvPr>
          <p:cNvSpPr txBox="1"/>
          <p:nvPr/>
        </p:nvSpPr>
        <p:spPr>
          <a:xfrm>
            <a:off x="7466167" y="1297227"/>
            <a:ext cx="252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Utility Manager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25EDC90F-7802-4700-9A90-793B4D92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65" y="1306258"/>
            <a:ext cx="757343" cy="814501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24D856C7-F353-4A97-B8D9-1132045BA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140" y="1306258"/>
            <a:ext cx="608423" cy="814501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72EDF20B-F6F5-4EC0-9F91-1CBB29DBB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5182" y="2100554"/>
            <a:ext cx="2352675" cy="242007"/>
          </a:xfrm>
          <a:prstGeom prst="rect">
            <a:avLst/>
          </a:prstGeom>
        </p:spPr>
      </p:pic>
      <p:pic>
        <p:nvPicPr>
          <p:cNvPr id="63" name="Immagine 62">
            <a:extLst>
              <a:ext uri="{FF2B5EF4-FFF2-40B4-BE49-F238E27FC236}">
                <a16:creationId xmlns:a16="http://schemas.microsoft.com/office/drawing/2014/main" id="{2D43DAEF-A487-4CB3-9FCC-6E5EB5086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12" y="2096235"/>
            <a:ext cx="965317" cy="373378"/>
          </a:xfrm>
          <a:prstGeom prst="rect">
            <a:avLst/>
          </a:prstGeom>
        </p:spPr>
      </p:pic>
      <p:sp>
        <p:nvSpPr>
          <p:cNvPr id="64" name="Rettangolo 63">
            <a:extLst>
              <a:ext uri="{FF2B5EF4-FFF2-40B4-BE49-F238E27FC236}">
                <a16:creationId xmlns:a16="http://schemas.microsoft.com/office/drawing/2014/main" id="{FD96F039-1DF8-46A1-859B-B2EF9535E5F4}"/>
              </a:ext>
            </a:extLst>
          </p:cNvPr>
          <p:cNvSpPr/>
          <p:nvPr/>
        </p:nvSpPr>
        <p:spPr>
          <a:xfrm>
            <a:off x="8750001" y="2419190"/>
            <a:ext cx="2623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tuo ufficio specializzato nella gestione delle bollette</a:t>
            </a:r>
          </a:p>
        </p:txBody>
      </p:sp>
      <p:pic>
        <p:nvPicPr>
          <p:cNvPr id="65" name="Immagine 64">
            <a:extLst>
              <a:ext uri="{FF2B5EF4-FFF2-40B4-BE49-F238E27FC236}">
                <a16:creationId xmlns:a16="http://schemas.microsoft.com/office/drawing/2014/main" id="{8AAEAE7B-472B-47F4-9B4E-E2579C2CC5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612" y="2469613"/>
            <a:ext cx="2316589" cy="625438"/>
          </a:xfrm>
          <a:prstGeom prst="rect">
            <a:avLst/>
          </a:prstGeom>
        </p:spPr>
      </p:pic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C16EED11-BE4D-4B47-9616-413A534BD7B2}"/>
              </a:ext>
            </a:extLst>
          </p:cNvPr>
          <p:cNvSpPr txBox="1"/>
          <p:nvPr/>
        </p:nvSpPr>
        <p:spPr>
          <a:xfrm>
            <a:off x="8447076" y="3123767"/>
            <a:ext cx="26230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7AA42E"/>
                </a:solidFill>
              </a:rPr>
              <a:t>Dati mensili </a:t>
            </a:r>
          </a:p>
          <a:p>
            <a:pPr algn="ctr"/>
            <a:r>
              <a:rPr lang="it-IT" b="1" dirty="0">
                <a:solidFill>
                  <a:srgbClr val="7AA42E"/>
                </a:solidFill>
              </a:rPr>
              <a:t>dalle bollette</a:t>
            </a:r>
          </a:p>
        </p:txBody>
      </p: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BD39C62B-0B90-4F74-9FD2-4E68DC7864B4}"/>
              </a:ext>
            </a:extLst>
          </p:cNvPr>
          <p:cNvGrpSpPr/>
          <p:nvPr/>
        </p:nvGrpSpPr>
        <p:grpSpPr>
          <a:xfrm>
            <a:off x="2000904" y="4735233"/>
            <a:ext cx="1289241" cy="1329357"/>
            <a:chOff x="2778668" y="1924162"/>
            <a:chExt cx="1289241" cy="1329357"/>
          </a:xfrm>
        </p:grpSpPr>
        <p:pic>
          <p:nvPicPr>
            <p:cNvPr id="68" name="Immagine 67">
              <a:extLst>
                <a:ext uri="{FF2B5EF4-FFF2-40B4-BE49-F238E27FC236}">
                  <a16:creationId xmlns:a16="http://schemas.microsoft.com/office/drawing/2014/main" id="{8F6A9D6F-627C-42BF-BD54-1B5BD0C0B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46168" y="1924162"/>
              <a:ext cx="931954" cy="972770"/>
            </a:xfrm>
            <a:prstGeom prst="rect">
              <a:avLst/>
            </a:prstGeom>
          </p:spPr>
        </p:pic>
        <p:pic>
          <p:nvPicPr>
            <p:cNvPr id="69" name="Immagine 68">
              <a:extLst>
                <a:ext uri="{FF2B5EF4-FFF2-40B4-BE49-F238E27FC236}">
                  <a16:creationId xmlns:a16="http://schemas.microsoft.com/office/drawing/2014/main" id="{EDC89E82-2ED4-4675-BDC2-206F983E0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78668" y="2842429"/>
              <a:ext cx="695303" cy="243524"/>
            </a:xfrm>
            <a:prstGeom prst="rect">
              <a:avLst/>
            </a:prstGeom>
          </p:spPr>
        </p:pic>
        <p:pic>
          <p:nvPicPr>
            <p:cNvPr id="70" name="Immagine 69">
              <a:extLst>
                <a:ext uri="{FF2B5EF4-FFF2-40B4-BE49-F238E27FC236}">
                  <a16:creationId xmlns:a16="http://schemas.microsoft.com/office/drawing/2014/main" id="{B9C41E9C-093C-415C-93A6-57FB6DAEA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9914" y="2866027"/>
              <a:ext cx="497995" cy="209509"/>
            </a:xfrm>
            <a:prstGeom prst="rect">
              <a:avLst/>
            </a:prstGeom>
          </p:spPr>
        </p:pic>
        <p:pic>
          <p:nvPicPr>
            <p:cNvPr id="71" name="Immagine 70">
              <a:extLst>
                <a:ext uri="{FF2B5EF4-FFF2-40B4-BE49-F238E27FC236}">
                  <a16:creationId xmlns:a16="http://schemas.microsoft.com/office/drawing/2014/main" id="{CB3E41D5-9250-4962-980F-0119195D7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10885" y="3105567"/>
              <a:ext cx="459029" cy="147952"/>
            </a:xfrm>
            <a:prstGeom prst="rect">
              <a:avLst/>
            </a:prstGeom>
          </p:spPr>
        </p:pic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DED24211-05AD-4309-9CE9-2886092D87B5}"/>
              </a:ext>
            </a:extLst>
          </p:cNvPr>
          <p:cNvGrpSpPr/>
          <p:nvPr/>
        </p:nvGrpSpPr>
        <p:grpSpPr>
          <a:xfrm>
            <a:off x="7441578" y="4848969"/>
            <a:ext cx="2692932" cy="1182035"/>
            <a:chOff x="6172200" y="3001113"/>
            <a:chExt cx="2692932" cy="1182035"/>
          </a:xfrm>
        </p:grpSpPr>
        <p:pic>
          <p:nvPicPr>
            <p:cNvPr id="73" name="Immagine 72">
              <a:extLst>
                <a:ext uri="{FF2B5EF4-FFF2-40B4-BE49-F238E27FC236}">
                  <a16:creationId xmlns:a16="http://schemas.microsoft.com/office/drawing/2014/main" id="{B80250AC-B019-4DA7-985D-15C169A78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38926" y="3001113"/>
              <a:ext cx="875874" cy="319228"/>
            </a:xfrm>
            <a:prstGeom prst="rect">
              <a:avLst/>
            </a:prstGeom>
          </p:spPr>
        </p:pic>
        <p:pic>
          <p:nvPicPr>
            <p:cNvPr id="74" name="Picture 6" descr="https://www.a2aenergia.eu/home/export/system/modules/it.eutile.a2aenergia/resources/images/header-logo-new.png">
              <a:extLst>
                <a:ext uri="{FF2B5EF4-FFF2-40B4-BE49-F238E27FC236}">
                  <a16:creationId xmlns:a16="http://schemas.microsoft.com/office/drawing/2014/main" id="{A4BA0332-C35A-4A57-AC03-004044C8E4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2061" y="3262444"/>
              <a:ext cx="1115951" cy="486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Immagine 74">
              <a:extLst>
                <a:ext uri="{FF2B5EF4-FFF2-40B4-BE49-F238E27FC236}">
                  <a16:creationId xmlns:a16="http://schemas.microsoft.com/office/drawing/2014/main" id="{3C3612C5-5B2C-467A-8F1E-4FF51D17A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916078" y="3839563"/>
              <a:ext cx="949054" cy="314076"/>
            </a:xfrm>
            <a:prstGeom prst="rect">
              <a:avLst/>
            </a:prstGeom>
          </p:spPr>
        </p:pic>
        <p:pic>
          <p:nvPicPr>
            <p:cNvPr id="76" name="Immagine 75">
              <a:extLst>
                <a:ext uri="{FF2B5EF4-FFF2-40B4-BE49-F238E27FC236}">
                  <a16:creationId xmlns:a16="http://schemas.microsoft.com/office/drawing/2014/main" id="{590759FA-2BB0-4830-AC40-34B0E0142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172200" y="3462916"/>
              <a:ext cx="1020936" cy="385914"/>
            </a:xfrm>
            <a:prstGeom prst="rect">
              <a:avLst/>
            </a:prstGeom>
          </p:spPr>
        </p:pic>
        <p:pic>
          <p:nvPicPr>
            <p:cNvPr id="77" name="Immagine 76">
              <a:extLst>
                <a:ext uri="{FF2B5EF4-FFF2-40B4-BE49-F238E27FC236}">
                  <a16:creationId xmlns:a16="http://schemas.microsoft.com/office/drawing/2014/main" id="{4530093F-59CD-444C-85B2-77BA99B69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848246" y="3840357"/>
              <a:ext cx="773815" cy="342791"/>
            </a:xfrm>
            <a:prstGeom prst="rect">
              <a:avLst/>
            </a:prstGeom>
          </p:spPr>
        </p:pic>
      </p:grpSp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D6C5A7B0-90F8-4F4B-9918-12887C581151}"/>
              </a:ext>
            </a:extLst>
          </p:cNvPr>
          <p:cNvSpPr txBox="1"/>
          <p:nvPr/>
        </p:nvSpPr>
        <p:spPr>
          <a:xfrm>
            <a:off x="3732271" y="3363964"/>
            <a:ext cx="3912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Al caricamento dei dati ci pensiamo noi!</a:t>
            </a: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EB229131-A713-4C01-866E-484D700605A5}"/>
              </a:ext>
            </a:extLst>
          </p:cNvPr>
          <p:cNvSpPr txBox="1"/>
          <p:nvPr/>
        </p:nvSpPr>
        <p:spPr>
          <a:xfrm>
            <a:off x="145639" y="3123767"/>
            <a:ext cx="2252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7D50F6"/>
                </a:solidFill>
              </a:rPr>
              <a:t>Dati orari </a:t>
            </a:r>
          </a:p>
          <a:p>
            <a:pPr algn="ctr"/>
            <a:r>
              <a:rPr lang="it-IT" b="1" dirty="0">
                <a:solidFill>
                  <a:srgbClr val="7D50F6"/>
                </a:solidFill>
              </a:rPr>
              <a:t>dal distributore</a:t>
            </a:r>
          </a:p>
        </p:txBody>
      </p:sp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C5F5E79B-CCA7-4D21-B60B-A778B1DBBD83}"/>
              </a:ext>
            </a:extLst>
          </p:cNvPr>
          <p:cNvSpPr txBox="1"/>
          <p:nvPr/>
        </p:nvSpPr>
        <p:spPr>
          <a:xfrm>
            <a:off x="9841207" y="3921091"/>
            <a:ext cx="14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Su tutti i POD</a:t>
            </a:r>
          </a:p>
        </p:txBody>
      </p:sp>
      <p:sp>
        <p:nvSpPr>
          <p:cNvPr id="81" name="CasellaDiTesto 80">
            <a:extLst>
              <a:ext uri="{FF2B5EF4-FFF2-40B4-BE49-F238E27FC236}">
                <a16:creationId xmlns:a16="http://schemas.microsoft.com/office/drawing/2014/main" id="{12B49F73-9527-49C2-A5DC-A588A523E728}"/>
              </a:ext>
            </a:extLst>
          </p:cNvPr>
          <p:cNvSpPr txBox="1"/>
          <p:nvPr/>
        </p:nvSpPr>
        <p:spPr>
          <a:xfrm>
            <a:off x="87972" y="4005732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Sui POD più energivori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2F4CCFE6-9C59-44E9-BA4C-B421BDE782CC}"/>
              </a:ext>
            </a:extLst>
          </p:cNvPr>
          <p:cNvSpPr/>
          <p:nvPr/>
        </p:nvSpPr>
        <p:spPr>
          <a:xfrm>
            <a:off x="6269859" y="277000"/>
            <a:ext cx="5657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GESTIRE I CONSUMI ENERGETICI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98737C18-27AB-4F68-B08C-E8B197E29E06}"/>
              </a:ext>
            </a:extLst>
          </p:cNvPr>
          <p:cNvSpPr/>
          <p:nvPr/>
        </p:nvSpPr>
        <p:spPr>
          <a:xfrm>
            <a:off x="2663059" y="2262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</p:spTree>
    <p:extLst>
      <p:ext uri="{BB962C8B-B14F-4D97-AF65-F5344CB8AC3E}">
        <p14:creationId xmlns:p14="http://schemas.microsoft.com/office/powerpoint/2010/main" val="3879343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/>
      <p:bldP spid="79" grpId="0"/>
      <p:bldP spid="80" grpId="0"/>
      <p:bldP spid="8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chermo, software&#10;&#10;Descrizione generata automaticamente">
            <a:extLst>
              <a:ext uri="{FF2B5EF4-FFF2-40B4-BE49-F238E27FC236}">
                <a16:creationId xmlns:a16="http://schemas.microsoft.com/office/drawing/2014/main" id="{8B1500B8-08C4-72AF-80DB-E69484EEDD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5" y="7101"/>
            <a:ext cx="12233210" cy="686588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41141B-2694-445B-902A-E577855A8165}"/>
              </a:ext>
            </a:extLst>
          </p:cNvPr>
          <p:cNvSpPr txBox="1"/>
          <p:nvPr/>
        </p:nvSpPr>
        <p:spPr>
          <a:xfrm>
            <a:off x="11422164" y="649249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291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1AC98DB-371C-4D38-8949-99990BB5FAE4}"/>
              </a:ext>
            </a:extLst>
          </p:cNvPr>
          <p:cNvSpPr txBox="1">
            <a:spLocks/>
          </p:cNvSpPr>
          <p:nvPr/>
        </p:nvSpPr>
        <p:spPr>
          <a:xfrm>
            <a:off x="-144727" y="8938043"/>
            <a:ext cx="1679041" cy="25410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endParaRPr lang="en-US" sz="1050" dirty="0"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C40E56FD-6185-40BD-92B1-0AEA33069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054" y="1442812"/>
            <a:ext cx="1254192" cy="485113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2919688B-D6CE-40E1-B3B9-93E193E58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054" y="1967751"/>
            <a:ext cx="3793236" cy="1024106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E0EA7199-7E84-4EF4-BB42-5B4151AAC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3819" y="3694056"/>
            <a:ext cx="1086002" cy="1152686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9A7048A-E4FA-4252-9673-9500BB8E6C89}"/>
              </a:ext>
            </a:extLst>
          </p:cNvPr>
          <p:cNvSpPr txBox="1"/>
          <p:nvPr/>
        </p:nvSpPr>
        <p:spPr>
          <a:xfrm>
            <a:off x="4062311" y="3966498"/>
            <a:ext cx="1279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solidFill>
                  <a:srgbClr val="FF0000"/>
                </a:solidFill>
              </a:defRPr>
            </a:lvl1pPr>
          </a:lstStyle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Jacopo Berlusconi</a:t>
            </a:r>
          </a:p>
        </p:txBody>
      </p:sp>
      <p:pic>
        <p:nvPicPr>
          <p:cNvPr id="39" name="Google Shape;63;g37d59c798fe_0_1">
            <a:extLst>
              <a:ext uri="{FF2B5EF4-FFF2-40B4-BE49-F238E27FC236}">
                <a16:creationId xmlns:a16="http://schemas.microsoft.com/office/drawing/2014/main" id="{80EDBBD9-16FF-42AD-AF01-63CFAE6161F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00238" y="5713811"/>
            <a:ext cx="1235801" cy="370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64;g37d59c798fe_0_1">
            <a:extLst>
              <a:ext uri="{FF2B5EF4-FFF2-40B4-BE49-F238E27FC236}">
                <a16:creationId xmlns:a16="http://schemas.microsoft.com/office/drawing/2014/main" id="{836BA885-949C-41E8-915D-A682216121B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47227" y="5719527"/>
            <a:ext cx="954800" cy="38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65;g37d59c798fe_0_1">
            <a:extLst>
              <a:ext uri="{FF2B5EF4-FFF2-40B4-BE49-F238E27FC236}">
                <a16:creationId xmlns:a16="http://schemas.microsoft.com/office/drawing/2014/main" id="{02506C98-DAC6-4240-8912-D7D407C8003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924" t="34727" r="27265" b="27488"/>
          <a:stretch/>
        </p:blipFill>
        <p:spPr>
          <a:xfrm>
            <a:off x="6731815" y="5004863"/>
            <a:ext cx="1115253" cy="42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67;g37d59c798fe_0_1">
            <a:extLst>
              <a:ext uri="{FF2B5EF4-FFF2-40B4-BE49-F238E27FC236}">
                <a16:creationId xmlns:a16="http://schemas.microsoft.com/office/drawing/2014/main" id="{AC06E996-5474-4D7F-ABA3-DE1A6D5AB58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31078" y="2891151"/>
            <a:ext cx="1235800" cy="12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68;g37d59c798fe_0_1">
            <a:extLst>
              <a:ext uri="{FF2B5EF4-FFF2-40B4-BE49-F238E27FC236}">
                <a16:creationId xmlns:a16="http://schemas.microsoft.com/office/drawing/2014/main" id="{42D7F6FE-6737-4D65-B275-1DD6931194A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769753" y="4059247"/>
            <a:ext cx="729775" cy="76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69;g37d59c798fe_0_1">
            <a:extLst>
              <a:ext uri="{FF2B5EF4-FFF2-40B4-BE49-F238E27FC236}">
                <a16:creationId xmlns:a16="http://schemas.microsoft.com/office/drawing/2014/main" id="{DF632212-9F8B-447A-98FC-AEFC97514B17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25628" y="3153395"/>
            <a:ext cx="1657400" cy="702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70;g37d59c798fe_0_1">
            <a:extLst>
              <a:ext uri="{FF2B5EF4-FFF2-40B4-BE49-F238E27FC236}">
                <a16:creationId xmlns:a16="http://schemas.microsoft.com/office/drawing/2014/main" id="{09DC0731-98B7-48EC-A2E5-410B01A98920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770888" y="4933861"/>
            <a:ext cx="1115249" cy="568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71;g37d59c798fe_0_1">
            <a:extLst>
              <a:ext uri="{FF2B5EF4-FFF2-40B4-BE49-F238E27FC236}">
                <a16:creationId xmlns:a16="http://schemas.microsoft.com/office/drawing/2014/main" id="{CD2F1DC4-26FD-41D3-A2E8-9B8928BE7357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35351" y="5713789"/>
            <a:ext cx="1319450" cy="396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73;g37d59c798fe_0_1">
            <a:extLst>
              <a:ext uri="{FF2B5EF4-FFF2-40B4-BE49-F238E27FC236}">
                <a16:creationId xmlns:a16="http://schemas.microsoft.com/office/drawing/2014/main" id="{92ECB2A2-ED5C-4BA8-93D5-B5F2D818610B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034690" y="4011476"/>
            <a:ext cx="564090" cy="76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74;g37d59c798fe_0_1">
            <a:extLst>
              <a:ext uri="{FF2B5EF4-FFF2-40B4-BE49-F238E27FC236}">
                <a16:creationId xmlns:a16="http://schemas.microsoft.com/office/drawing/2014/main" id="{1298C63F-C28D-45C0-BED4-EB1190A3D9BA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 t="21232" b="21473"/>
          <a:stretch/>
        </p:blipFill>
        <p:spPr>
          <a:xfrm>
            <a:off x="8037502" y="4047213"/>
            <a:ext cx="1542944" cy="6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75;g37d59c798fe_0_1">
            <a:extLst>
              <a:ext uri="{FF2B5EF4-FFF2-40B4-BE49-F238E27FC236}">
                <a16:creationId xmlns:a16="http://schemas.microsoft.com/office/drawing/2014/main" id="{DDBE8F23-6853-4C39-8F10-EC65BE35A41D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9851081" y="3115887"/>
            <a:ext cx="931325" cy="93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76;g37d59c798fe_0_1">
            <a:extLst>
              <a:ext uri="{FF2B5EF4-FFF2-40B4-BE49-F238E27FC236}">
                <a16:creationId xmlns:a16="http://schemas.microsoft.com/office/drawing/2014/main" id="{1435C3D2-07F2-4FE6-8671-23D8437312FF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282778" y="4774127"/>
            <a:ext cx="954800" cy="71611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79;g37d59c798fe_0_1">
            <a:extLst>
              <a:ext uri="{FF2B5EF4-FFF2-40B4-BE49-F238E27FC236}">
                <a16:creationId xmlns:a16="http://schemas.microsoft.com/office/drawing/2014/main" id="{429A19E0-C5AE-4DCB-9643-DA70AB968AB5}"/>
              </a:ext>
            </a:extLst>
          </p:cNvPr>
          <p:cNvSpPr txBox="1"/>
          <p:nvPr/>
        </p:nvSpPr>
        <p:spPr>
          <a:xfrm>
            <a:off x="6594828" y="1967751"/>
            <a:ext cx="5509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 dirty="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Monitoriamo oltre </a:t>
            </a:r>
            <a:r>
              <a:rPr lang="en" sz="2400" b="1" dirty="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</a:t>
            </a:r>
            <a:r>
              <a:rPr lang="en" sz="2400" b="1" i="0" u="none" strike="noStrike" cap="none" dirty="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0.000 edifici</a:t>
            </a:r>
            <a:endParaRPr sz="2400" b="1" i="0" u="none" strike="noStrike" cap="none" dirty="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 dirty="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 diversi Paesi.</a:t>
            </a:r>
            <a:endParaRPr sz="2400" b="1" i="0" u="none" strike="noStrike" cap="none" dirty="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E48C7E6-21EC-4BAF-90B3-DF30D6BC9854}"/>
              </a:ext>
            </a:extLst>
          </p:cNvPr>
          <p:cNvSpPr/>
          <p:nvPr/>
        </p:nvSpPr>
        <p:spPr>
          <a:xfrm>
            <a:off x="6269859" y="277000"/>
            <a:ext cx="5657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GESTIRE I CONSUMI ENERGETICI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989D752-3D4A-4278-85DB-358FE2645781}"/>
              </a:ext>
            </a:extLst>
          </p:cNvPr>
          <p:cNvSpPr/>
          <p:nvPr/>
        </p:nvSpPr>
        <p:spPr>
          <a:xfrm>
            <a:off x="2663059" y="226200"/>
            <a:ext cx="3662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Aiutiamo le PA a…</a:t>
            </a:r>
          </a:p>
        </p:txBody>
      </p:sp>
    </p:spTree>
    <p:extLst>
      <p:ext uri="{BB962C8B-B14F-4D97-AF65-F5344CB8AC3E}">
        <p14:creationId xmlns:p14="http://schemas.microsoft.com/office/powerpoint/2010/main" val="142439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D80D9-955D-471D-98EE-69DBD63CE9C6}"/>
              </a:ext>
            </a:extLst>
          </p:cNvPr>
          <p:cNvSpPr txBox="1"/>
          <p:nvPr/>
        </p:nvSpPr>
        <p:spPr>
          <a:xfrm>
            <a:off x="787134" y="335044"/>
            <a:ext cx="105909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/>
              <a:t>Domani mattina, chiedete ai vostri uffici: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28A2367-6863-4A4C-92EA-E083549D8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304" y="6004636"/>
            <a:ext cx="1577796" cy="65043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814E7A8-93C3-4944-837F-7A637BCA4C02}"/>
              </a:ext>
            </a:extLst>
          </p:cNvPr>
          <p:cNvSpPr txBox="1"/>
          <p:nvPr/>
        </p:nvSpPr>
        <p:spPr>
          <a:xfrm>
            <a:off x="230045" y="6009065"/>
            <a:ext cx="35188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98BC10"/>
                </a:solidFill>
              </a:rPr>
              <a:t>A cura di Giuliano Sarricchio</a:t>
            </a:r>
          </a:p>
          <a:p>
            <a:r>
              <a:rPr lang="it-IT" sz="1600" b="1" dirty="0">
                <a:solidFill>
                  <a:srgbClr val="98BC10"/>
                </a:solidFill>
              </a:rPr>
              <a:t>giuliano.sarricchio@controllabolletta.it</a:t>
            </a:r>
          </a:p>
          <a:p>
            <a:r>
              <a:rPr lang="it-IT" sz="1600" b="1" dirty="0">
                <a:solidFill>
                  <a:srgbClr val="98BC10"/>
                </a:solidFill>
              </a:rPr>
              <a:t>Mobile: 347 7753170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B4DFB11-54ED-426B-830A-7CB4DD88075C}"/>
              </a:ext>
            </a:extLst>
          </p:cNvPr>
          <p:cNvSpPr/>
          <p:nvPr/>
        </p:nvSpPr>
        <p:spPr>
          <a:xfrm>
            <a:off x="1989469" y="1379788"/>
            <a:ext cx="107277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accent4">
                    <a:lumMod val="75000"/>
                  </a:schemeClr>
                </a:solidFill>
              </a:rPr>
              <a:t>1. Da chi acquistiamo energia? Siamo in Consip?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70D870D-29F3-4136-8C80-3E588620E935}"/>
              </a:ext>
            </a:extLst>
          </p:cNvPr>
          <p:cNvSpPr/>
          <p:nvPr/>
        </p:nvSpPr>
        <p:spPr>
          <a:xfrm>
            <a:off x="1989470" y="2870047"/>
            <a:ext cx="9588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accent4">
                    <a:lumMod val="75000"/>
                  </a:schemeClr>
                </a:solidFill>
              </a:rPr>
              <a:t>3. Qualcuno controlla se stiamo consumando energia quando non serve?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B6FD327-422A-45FE-BC39-5F62C31C7DEA}"/>
              </a:ext>
            </a:extLst>
          </p:cNvPr>
          <p:cNvSpPr/>
          <p:nvPr/>
        </p:nvSpPr>
        <p:spPr>
          <a:xfrm>
            <a:off x="701040" y="3427923"/>
            <a:ext cx="10181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Se non conoscete una di queste risposte, chiedetela domani ai vostri uffici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66D8884-0EE2-4FCC-B2D6-F9260C4F6C6C}"/>
              </a:ext>
            </a:extLst>
          </p:cNvPr>
          <p:cNvSpPr/>
          <p:nvPr/>
        </p:nvSpPr>
        <p:spPr>
          <a:xfrm>
            <a:off x="2306280" y="4095282"/>
            <a:ext cx="5882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/>
              <a:t>ControllaBolletta.it può aiutarvi a verificarla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68DA501-3463-48AA-A589-19BC2C9B9F6C}"/>
              </a:ext>
            </a:extLst>
          </p:cNvPr>
          <p:cNvSpPr/>
          <p:nvPr/>
        </p:nvSpPr>
        <p:spPr>
          <a:xfrm>
            <a:off x="1989469" y="2132999"/>
            <a:ext cx="8892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accent4">
                    <a:lumMod val="75000"/>
                  </a:schemeClr>
                </a:solidFill>
              </a:rPr>
              <a:t>2. Qualcuno verifica che stiamo pagando il giusto?</a:t>
            </a:r>
          </a:p>
        </p:txBody>
      </p:sp>
      <p:pic>
        <p:nvPicPr>
          <p:cNvPr id="19" name="Immagine 18" descr="Immagine che contiene testo, verde, schermata, Carattere&#10;&#10;Descrizione generata automaticamente">
            <a:extLst>
              <a:ext uri="{FF2B5EF4-FFF2-40B4-BE49-F238E27FC236}">
                <a16:creationId xmlns:a16="http://schemas.microsoft.com/office/drawing/2014/main" id="{A2B1EA8E-A8D0-47BC-8DF7-95004276EE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392"/>
          <a:stretch/>
        </p:blipFill>
        <p:spPr>
          <a:xfrm>
            <a:off x="0" y="4696690"/>
            <a:ext cx="12218818" cy="1185386"/>
          </a:xfrm>
          <a:prstGeom prst="rect">
            <a:avLst/>
          </a:prstGeom>
        </p:spPr>
      </p:pic>
      <p:sp>
        <p:nvSpPr>
          <p:cNvPr id="20" name="Segnaposto testo 2">
            <a:extLst>
              <a:ext uri="{FF2B5EF4-FFF2-40B4-BE49-F238E27FC236}">
                <a16:creationId xmlns:a16="http://schemas.microsoft.com/office/drawing/2014/main" id="{CC00EC5A-8186-48F3-8B86-09D22233F140}"/>
              </a:ext>
            </a:extLst>
          </p:cNvPr>
          <p:cNvSpPr txBox="1">
            <a:spLocks/>
          </p:cNvSpPr>
          <p:nvPr/>
        </p:nvSpPr>
        <p:spPr>
          <a:xfrm>
            <a:off x="-26818" y="4697847"/>
            <a:ext cx="12218818" cy="11138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3200" b="1" dirty="0"/>
              <a:t>Vuoi verificare la situazione del tuo Comune?</a:t>
            </a:r>
          </a:p>
          <a:p>
            <a:pPr algn="ctr"/>
            <a:r>
              <a:rPr lang="it-IT" sz="2400" dirty="0"/>
              <a:t>Richiedi una consulenza gratuita   info@controllabolletta.it</a:t>
            </a:r>
          </a:p>
        </p:txBody>
      </p:sp>
    </p:spTree>
    <p:extLst>
      <p:ext uri="{BB962C8B-B14F-4D97-AF65-F5344CB8AC3E}">
        <p14:creationId xmlns:p14="http://schemas.microsoft.com/office/powerpoint/2010/main" val="34710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3991</Words>
  <Application>Microsoft Office PowerPoint</Application>
  <PresentationFormat>Widescreen</PresentationFormat>
  <Paragraphs>862</Paragraphs>
  <Slides>70</Slides>
  <Notes>50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70</vt:i4>
      </vt:variant>
    </vt:vector>
  </HeadingPairs>
  <TitlesOfParts>
    <vt:vector size="82" baseType="lpstr">
      <vt:lpstr>Aptos</vt:lpstr>
      <vt:lpstr>Aptos Display</vt:lpstr>
      <vt:lpstr>Arial</vt:lpstr>
      <vt:lpstr>Barlow Condensed ExtraLight</vt:lpstr>
      <vt:lpstr>Barlow Semi Condensed Light</vt:lpstr>
      <vt:lpstr>Calibri</vt:lpstr>
      <vt:lpstr>inherit</vt:lpstr>
      <vt:lpstr>Lato Light</vt:lpstr>
      <vt:lpstr>Mukta ExtraLight</vt:lpstr>
      <vt:lpstr>Plus Jakarta Sans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Time Agency</dc:creator>
  <cp:lastModifiedBy>Power</cp:lastModifiedBy>
  <cp:revision>342</cp:revision>
  <dcterms:created xsi:type="dcterms:W3CDTF">2025-01-14T17:45:54Z</dcterms:created>
  <dcterms:modified xsi:type="dcterms:W3CDTF">2026-09-28T10:40:22Z</dcterms:modified>
</cp:coreProperties>
</file>