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10287000" cx="18288000"/>
  <p:notesSz cx="10287000" cy="18288000"/>
  <p:embeddedFontLst>
    <p:embeddedFont>
      <p:font typeface="Playfair Display"/>
      <p:regular r:id="rId19"/>
      <p:bold r:id="rId20"/>
      <p:italic r:id="rId21"/>
      <p:boldItalic r:id="rId22"/>
    </p:embeddedFont>
    <p:embeddedFont>
      <p:font typeface="Inter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.fntdata"/><Relationship Id="rId22" Type="http://schemas.openxmlformats.org/officeDocument/2006/relationships/font" Target="fonts/PlayfairDisplay-boldItalic.fntdata"/><Relationship Id="rId21" Type="http://schemas.openxmlformats.org/officeDocument/2006/relationships/font" Target="fonts/PlayfairDisplay-italic.fntdata"/><Relationship Id="rId24" Type="http://schemas.openxmlformats.org/officeDocument/2006/relationships/font" Target="fonts/Inter-bold.fntdata"/><Relationship Id="rId23" Type="http://schemas.openxmlformats.org/officeDocument/2006/relationships/font" Target="fonts/Inter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nter-boldItalic.fntdata"/><Relationship Id="rId25" Type="http://schemas.openxmlformats.org/officeDocument/2006/relationships/font" Target="fonts/Inter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PlayfairDisplay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58caf4c66_0_423:notes"/>
          <p:cNvSpPr/>
          <p:nvPr>
            <p:ph idx="2" type="sldImg"/>
          </p:nvPr>
        </p:nvSpPr>
        <p:spPr>
          <a:xfrm>
            <a:off x="1027670" y="1714929"/>
            <a:ext cx="8231700" cy="4630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g3f58caf4c66_0_423:notes"/>
          <p:cNvSpPr txBox="1"/>
          <p:nvPr>
            <p:ph idx="1" type="body"/>
          </p:nvPr>
        </p:nvSpPr>
        <p:spPr>
          <a:xfrm>
            <a:off x="1028700" y="6602477"/>
            <a:ext cx="8229600" cy="54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3f58caf4c66_0_423:notes"/>
          <p:cNvSpPr txBox="1"/>
          <p:nvPr>
            <p:ph idx="12" type="sldNum"/>
          </p:nvPr>
        </p:nvSpPr>
        <p:spPr>
          <a:xfrm>
            <a:off x="5826920" y="13031079"/>
            <a:ext cx="44577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50" lIns="137150" spcFirstLastPara="1" rIns="137150" wrap="square" tIns="68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p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4.png"/><Relationship Id="rId13" Type="http://schemas.openxmlformats.org/officeDocument/2006/relationships/image" Target="../media/image33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3.png"/><Relationship Id="rId9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51.png"/><Relationship Id="rId7" Type="http://schemas.openxmlformats.org/officeDocument/2006/relationships/image" Target="../media/image5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2.jpg"/><Relationship Id="rId4" Type="http://schemas.openxmlformats.org/officeDocument/2006/relationships/image" Target="../media/image9.png"/><Relationship Id="rId9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7.png"/><Relationship Id="rId13" Type="http://schemas.openxmlformats.org/officeDocument/2006/relationships/image" Target="../media/image5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jpg"/><Relationship Id="rId4" Type="http://schemas.openxmlformats.org/officeDocument/2006/relationships/image" Target="../media/image28.png"/><Relationship Id="rId9" Type="http://schemas.openxmlformats.org/officeDocument/2006/relationships/image" Target="../media/image18.png"/><Relationship Id="rId14" Type="http://schemas.openxmlformats.org/officeDocument/2006/relationships/image" Target="../media/image4.png"/><Relationship Id="rId5" Type="http://schemas.openxmlformats.org/officeDocument/2006/relationships/image" Target="../media/image27.png"/><Relationship Id="rId6" Type="http://schemas.openxmlformats.org/officeDocument/2006/relationships/image" Target="../media/image23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1.jpg"/><Relationship Id="rId4" Type="http://schemas.openxmlformats.org/officeDocument/2006/relationships/image" Target="../media/image36.png"/><Relationship Id="rId9" Type="http://schemas.openxmlformats.org/officeDocument/2006/relationships/image" Target="../media/image33.png"/><Relationship Id="rId5" Type="http://schemas.openxmlformats.org/officeDocument/2006/relationships/image" Target="../media/image43.png"/><Relationship Id="rId6" Type="http://schemas.openxmlformats.org/officeDocument/2006/relationships/image" Target="../media/image71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6.png"/><Relationship Id="rId4" Type="http://schemas.openxmlformats.org/officeDocument/2006/relationships/image" Target="../media/image37.png"/><Relationship Id="rId5" Type="http://schemas.openxmlformats.org/officeDocument/2006/relationships/image" Target="../media/image29.png"/><Relationship Id="rId6" Type="http://schemas.openxmlformats.org/officeDocument/2006/relationships/image" Target="../media/image7.png"/><Relationship Id="rId7" Type="http://schemas.openxmlformats.org/officeDocument/2006/relationships/image" Target="../media/image1.png"/><Relationship Id="rId8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1.png"/><Relationship Id="rId5" Type="http://schemas.openxmlformats.org/officeDocument/2006/relationships/image" Target="../media/image48.png"/><Relationship Id="rId6" Type="http://schemas.openxmlformats.org/officeDocument/2006/relationships/image" Target="../media/image38.png"/><Relationship Id="rId7" Type="http://schemas.openxmlformats.org/officeDocument/2006/relationships/image" Target="../media/image66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0.png"/><Relationship Id="rId4" Type="http://schemas.openxmlformats.org/officeDocument/2006/relationships/image" Target="../media/image49.png"/><Relationship Id="rId5" Type="http://schemas.openxmlformats.org/officeDocument/2006/relationships/image" Target="../media/image57.png"/><Relationship Id="rId6" Type="http://schemas.openxmlformats.org/officeDocument/2006/relationships/image" Target="../media/image7.png"/><Relationship Id="rId7" Type="http://schemas.openxmlformats.org/officeDocument/2006/relationships/image" Target="../media/image1.png"/><Relationship Id="rId8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6.png"/><Relationship Id="rId4" Type="http://schemas.openxmlformats.org/officeDocument/2006/relationships/image" Target="../media/image63.png"/><Relationship Id="rId9" Type="http://schemas.openxmlformats.org/officeDocument/2006/relationships/image" Target="../media/image33.png"/><Relationship Id="rId5" Type="http://schemas.openxmlformats.org/officeDocument/2006/relationships/image" Target="../media/image83.png"/><Relationship Id="rId6" Type="http://schemas.openxmlformats.org/officeDocument/2006/relationships/image" Target="../media/image61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8.jpg"/><Relationship Id="rId4" Type="http://schemas.openxmlformats.org/officeDocument/2006/relationships/image" Target="../media/image62.png"/><Relationship Id="rId9" Type="http://schemas.openxmlformats.org/officeDocument/2006/relationships/image" Target="../media/image33.png"/><Relationship Id="rId5" Type="http://schemas.openxmlformats.org/officeDocument/2006/relationships/image" Target="../media/image65.png"/><Relationship Id="rId6" Type="http://schemas.openxmlformats.org/officeDocument/2006/relationships/image" Target="../media/image51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7.png"/><Relationship Id="rId13" Type="http://schemas.openxmlformats.org/officeDocument/2006/relationships/image" Target="../media/image5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Relationship Id="rId4" Type="http://schemas.openxmlformats.org/officeDocument/2006/relationships/image" Target="../media/image85.png"/><Relationship Id="rId9" Type="http://schemas.openxmlformats.org/officeDocument/2006/relationships/image" Target="../media/image106.png"/><Relationship Id="rId14" Type="http://schemas.openxmlformats.org/officeDocument/2006/relationships/image" Target="../media/image4.png"/><Relationship Id="rId5" Type="http://schemas.openxmlformats.org/officeDocument/2006/relationships/image" Target="../media/image96.png"/><Relationship Id="rId6" Type="http://schemas.openxmlformats.org/officeDocument/2006/relationships/image" Target="../media/image77.png"/><Relationship Id="rId7" Type="http://schemas.openxmlformats.org/officeDocument/2006/relationships/image" Target="../media/image88.png"/><Relationship Id="rId8" Type="http://schemas.openxmlformats.org/officeDocument/2006/relationships/image" Target="../media/image74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5.png"/><Relationship Id="rId10" Type="http://schemas.openxmlformats.org/officeDocument/2006/relationships/image" Target="../media/image86.png"/><Relationship Id="rId13" Type="http://schemas.openxmlformats.org/officeDocument/2006/relationships/image" Target="../media/image109.png"/><Relationship Id="rId1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7.png"/><Relationship Id="rId4" Type="http://schemas.openxmlformats.org/officeDocument/2006/relationships/image" Target="../media/image72.png"/><Relationship Id="rId9" Type="http://schemas.openxmlformats.org/officeDocument/2006/relationships/image" Target="../media/image84.png"/><Relationship Id="rId5" Type="http://schemas.openxmlformats.org/officeDocument/2006/relationships/image" Target="../media/image100.png"/><Relationship Id="rId6" Type="http://schemas.openxmlformats.org/officeDocument/2006/relationships/image" Target="../media/image73.png"/><Relationship Id="rId7" Type="http://schemas.openxmlformats.org/officeDocument/2006/relationships/image" Target="../media/image70.png"/><Relationship Id="rId8" Type="http://schemas.openxmlformats.org/officeDocument/2006/relationships/image" Target="../media/image10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33.png"/><Relationship Id="rId5" Type="http://schemas.openxmlformats.org/officeDocument/2006/relationships/image" Target="../media/image94.png"/><Relationship Id="rId6" Type="http://schemas.openxmlformats.org/officeDocument/2006/relationships/image" Target="../media/image90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4.png"/><Relationship Id="rId4" Type="http://schemas.openxmlformats.org/officeDocument/2006/relationships/image" Target="../media/image111.png"/><Relationship Id="rId9" Type="http://schemas.openxmlformats.org/officeDocument/2006/relationships/image" Target="../media/image1.png"/><Relationship Id="rId5" Type="http://schemas.openxmlformats.org/officeDocument/2006/relationships/image" Target="../media/image110.png"/><Relationship Id="rId6" Type="http://schemas.openxmlformats.org/officeDocument/2006/relationships/image" Target="../media/image98.png"/><Relationship Id="rId7" Type="http://schemas.openxmlformats.org/officeDocument/2006/relationships/image" Target="../media/image103.png"/><Relationship Id="rId8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5.jpg"/><Relationship Id="rId4" Type="http://schemas.openxmlformats.org/officeDocument/2006/relationships/image" Target="../media/image107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33.png"/><Relationship Id="rId8" Type="http://schemas.openxmlformats.org/officeDocument/2006/relationships/hyperlink" Target="http://www.dspt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083C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0052e8c6e4bcbc9b9fdee7ea1d4a646f.jpg" id="16" name="Google Shape;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c75bc9ab481462e3225eb813ee156652.png" id="17" name="Google Shape;1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3200" y="1851660"/>
            <a:ext cx="4572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1c64ec4de137f95ffa1d45e037c8693.png" id="18" name="Google Shape;1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9745" y="3409798"/>
            <a:ext cx="5333695" cy="533369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A083C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en-dedup-ab80b044590b7a11dc02e553e8cee2cb.png" id="20" name="Google Shape;20;p3"/>
          <p:cNvPicPr preferRelativeResize="0"/>
          <p:nvPr/>
        </p:nvPicPr>
        <p:blipFill rotWithShape="1">
          <a:blip r:embed="rId6">
            <a:alphaModFix/>
          </a:blip>
          <a:srcRect b="0" l="-80" r="-80" t="0"/>
          <a:stretch/>
        </p:blipFill>
        <p:spPr>
          <a:xfrm>
            <a:off x="0" y="0"/>
            <a:ext cx="18288000" cy="9509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/>
        </p:nvSpPr>
        <p:spPr>
          <a:xfrm>
            <a:off x="0" y="2848356"/>
            <a:ext cx="18288000" cy="9528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0"/>
              <a:buFont typeface="Playfair Display"/>
              <a:buNone/>
            </a:pPr>
            <a:r>
              <a:rPr b="1" i="0" lang="en-US" sz="69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Benvenuti all'evento organizzato</a:t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0" y="4023360"/>
            <a:ext cx="18288000" cy="1172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EA7FD"/>
              </a:buClr>
              <a:buSzPts val="6900"/>
              <a:buFont typeface="Playfair Display"/>
              <a:buNone/>
            </a:pPr>
            <a:r>
              <a:rPr b="1" i="1" lang="en-US" sz="6900">
                <a:solidFill>
                  <a:srgbClr val="CEA7F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 collaborazione con Se Sei Sindaco</a:t>
            </a:r>
            <a:endParaRPr b="0" i="0" sz="6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/>
          <p:nvPr/>
        </p:nvSpPr>
        <p:spPr>
          <a:xfrm>
            <a:off x="3524098" y="5499202"/>
            <a:ext cx="11239805" cy="6291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Una presentazione di Digitale Semplice per Tutti sulla piattaforma Astra, l'assistente virtuale che affianca il cittadino nelle informazioni e nelle segnalazioni del territorio.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7580376" y="2095805"/>
            <a:ext cx="3133649" cy="466344"/>
          </a:xfrm>
          <a:prstGeom prst="roundRect">
            <a:avLst>
              <a:gd fmla="val 50000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25098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7580376" y="2095805"/>
            <a:ext cx="3134563" cy="467258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9700" lIns="266700" spcFirstLastPara="1" rIns="266700" wrap="square" tIns="139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4FF"/>
              </a:buClr>
              <a:buSzPts val="1100"/>
              <a:buFont typeface="Inter"/>
              <a:buNone/>
            </a:pPr>
            <a:r>
              <a:rPr b="1" i="0" lang="en-US" sz="1100" u="none" cap="none" strike="noStrike">
                <a:solidFill>
                  <a:srgbClr val="F8F4FF"/>
                </a:solidFill>
                <a:latin typeface="Inter"/>
                <a:ea typeface="Inter"/>
                <a:cs typeface="Inter"/>
                <a:sym typeface="Inter"/>
              </a:rPr>
              <a:t>Evento di presentazione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a654d070fecdef44fdfc0b80fd8bb7e4.png" id="26" name="Google Shape;2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24248" y="6539275"/>
            <a:ext cx="2441550" cy="2441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098ef9634b6ad630567433d51ffb1fa1.png" id="27" name="Google Shape;27;p3"/>
          <p:cNvPicPr preferRelativeResize="0"/>
          <p:nvPr/>
        </p:nvPicPr>
        <p:blipFill rotWithShape="1">
          <a:blip r:embed="rId8">
            <a:alphaModFix/>
          </a:blip>
          <a:srcRect b="-233" l="0" r="0" t="-233"/>
          <a:stretch/>
        </p:blipFill>
        <p:spPr>
          <a:xfrm>
            <a:off x="4082875" y="7055050"/>
            <a:ext cx="1524305" cy="1410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c3657106e886aec554ab2ff3efeee068.png" id="28" name="Google Shape;28;p3"/>
          <p:cNvPicPr preferRelativeResize="0"/>
          <p:nvPr/>
        </p:nvPicPr>
        <p:blipFill rotWithShape="1">
          <a:blip r:embed="rId9">
            <a:alphaModFix/>
          </a:blip>
          <a:srcRect b="-8" l="0" r="0" t="-8"/>
          <a:stretch/>
        </p:blipFill>
        <p:spPr>
          <a:xfrm>
            <a:off x="11673275" y="6554401"/>
            <a:ext cx="2699149" cy="2557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2836c3387e7b299417fcde7d608aacd3.png" id="29" name="Google Shape;29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279898" y="7090043"/>
            <a:ext cx="14859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55e7a33c7c7432087d472321dca8b0da.png" id="30" name="Google Shape;30;p3"/>
          <p:cNvPicPr preferRelativeResize="0"/>
          <p:nvPr/>
        </p:nvPicPr>
        <p:blipFill rotWithShape="1">
          <a:blip r:embed="rId11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31" name="Google Shape;31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"/>
          <p:cNvSpPr txBox="1"/>
          <p:nvPr/>
        </p:nvSpPr>
        <p:spPr>
          <a:xfrm>
            <a:off x="8906256" y="9381744"/>
            <a:ext cx="476402" cy="162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r>
              <a:rPr b="1" lang="en-US" sz="10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456676ead92981a1cdeaad3a24b80d3a.png" id="33" name="Google Shape;33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ae6619fca90253e27154b64df1281a84.jpg" id="39" name="Google Shape;3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aab4f5d421b8f3d621c13c82cd0eb713.png" id="40" name="Google Shape;40;p4"/>
          <p:cNvPicPr preferRelativeResize="0"/>
          <p:nvPr/>
        </p:nvPicPr>
        <p:blipFill rotWithShape="1">
          <a:blip r:embed="rId4">
            <a:alphaModFix/>
          </a:blip>
          <a:srcRect b="-2" l="0" r="0" t="-2"/>
          <a:stretch/>
        </p:blipFill>
        <p:spPr>
          <a:xfrm>
            <a:off x="1143000" y="2667305"/>
            <a:ext cx="10477195" cy="404073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 txBox="1"/>
          <p:nvPr/>
        </p:nvSpPr>
        <p:spPr>
          <a:xfrm>
            <a:off x="1533449" y="3066898"/>
            <a:ext cx="9697212" cy="1527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Chi siamo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1533449" y="3353105"/>
            <a:ext cx="9697212" cy="752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2500"/>
              <a:buFont typeface="Playfair Display"/>
              <a:buNone/>
            </a:pPr>
            <a:r>
              <a:rPr b="1" i="0" lang="en-US" sz="25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Una società che accompagna la Pubblica Amministrazione locale nella trasformazione digitale dei servizi al cittadino.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1533449" y="4250131"/>
            <a:ext cx="9697212" cy="8769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Lavoriamo con </a:t>
            </a:r>
            <a:r>
              <a:rPr b="1" i="0" lang="en-US" sz="14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Comuni, Enti e strutture pubbliche</a:t>
            </a:r>
            <a:r>
              <a:rPr b="0" i="0" lang="en-US" sz="14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per portare i loro servizi online senza renderli irriconoscibili. Il punto di partenza è sempre lo stesso: cosa deve poter fare il cittadino, e cosa deve poter gestire l'operatore, senza </a:t>
            </a:r>
            <a:r>
              <a:rPr lang="en-US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attrito</a:t>
            </a:r>
            <a:r>
              <a:rPr b="0" i="0" lang="en-US" sz="14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1533449" y="5271516"/>
            <a:ext cx="9697212" cy="581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Il nome è l'impegno: </a:t>
            </a:r>
            <a:r>
              <a:rPr b="1" i="0" lang="en-US" sz="14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semplice</a:t>
            </a:r>
            <a:r>
              <a:rPr b="0" i="0" lang="en-US" sz="14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non significa banale, ma </a:t>
            </a:r>
            <a:r>
              <a:rPr b="0" i="0" lang="en-US" sz="1400" u="sng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alla portata di tutti</a:t>
            </a:r>
            <a:r>
              <a:rPr lang="en-US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b="0" i="0" lang="en-US" sz="14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operatori pubblici e cittadini, anche </a:t>
            </a:r>
            <a:r>
              <a:rPr lang="en-US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coloro</a:t>
            </a:r>
            <a:r>
              <a:rPr b="0" i="0" lang="en-US" sz="14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che con la tecnologia hanno un rapporto prudente.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1533449" y="6022238"/>
            <a:ext cx="1362456" cy="333756"/>
          </a:xfrm>
          <a:prstGeom prst="roundRect">
            <a:avLst>
              <a:gd fmla="val 49863" name="adj"/>
            </a:avLst>
          </a:prstGeom>
          <a:solidFill>
            <a:srgbClr val="8F38F6">
              <a:alpha val="10196"/>
            </a:srgbClr>
          </a:solidFill>
          <a:ln cap="flat" cmpd="sng" w="12700">
            <a:solidFill>
              <a:srgbClr val="8F38F6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1533449" y="6022238"/>
            <a:ext cx="1362456" cy="333756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200" lIns="177800" spcFirstLastPara="1" rIns="1778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🏛️ Enti Pubblici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3003804" y="6022238"/>
            <a:ext cx="1714500" cy="333756"/>
          </a:xfrm>
          <a:prstGeom prst="roundRect">
            <a:avLst>
              <a:gd fmla="val 49863" name="adj"/>
            </a:avLst>
          </a:prstGeom>
          <a:solidFill>
            <a:srgbClr val="8F38F6">
              <a:alpha val="10196"/>
            </a:srgbClr>
          </a:solidFill>
          <a:ln cap="flat" cmpd="sng" w="12700">
            <a:solidFill>
              <a:srgbClr val="8F38F6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3003804" y="6022238"/>
            <a:ext cx="1714500" cy="333756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200" lIns="177800" spcFirstLastPara="1" rIns="1778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🔒 Privacy by design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4824374" y="6022238"/>
            <a:ext cx="875995" cy="333756"/>
          </a:xfrm>
          <a:prstGeom prst="roundRect">
            <a:avLst>
              <a:gd fmla="val 49863" name="adj"/>
            </a:avLst>
          </a:prstGeom>
          <a:solidFill>
            <a:srgbClr val="8F38F6">
              <a:alpha val="10196"/>
            </a:srgbClr>
          </a:solidFill>
          <a:ln cap="flat" cmpd="sng" w="12700">
            <a:solidFill>
              <a:srgbClr val="8F38F6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4"/>
          <p:cNvSpPr/>
          <p:nvPr/>
        </p:nvSpPr>
        <p:spPr>
          <a:xfrm>
            <a:off x="4824374" y="6022238"/>
            <a:ext cx="876910" cy="333756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200" lIns="177800" spcFirstLastPara="1" rIns="1778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🇮🇹 Italia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5810098" y="6022238"/>
            <a:ext cx="1514246" cy="333756"/>
          </a:xfrm>
          <a:prstGeom prst="roundRect">
            <a:avLst>
              <a:gd fmla="val 49863" name="adj"/>
            </a:avLst>
          </a:prstGeom>
          <a:solidFill>
            <a:srgbClr val="8F38F6">
              <a:alpha val="10196"/>
            </a:srgbClr>
          </a:solidFill>
          <a:ln cap="flat" cmpd="sng" w="12700">
            <a:solidFill>
              <a:srgbClr val="8F38F6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5810098" y="6022238"/>
            <a:ext cx="1515161" cy="333756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200" lIns="177800" spcFirstLastPara="1" rIns="1778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⚙️ Cloud europeo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25d022957fad9366f2450c4355f5d6d7.png" id="53" name="Google Shape;53;p4"/>
          <p:cNvPicPr preferRelativeResize="0"/>
          <p:nvPr/>
        </p:nvPicPr>
        <p:blipFill rotWithShape="1">
          <a:blip r:embed="rId5">
            <a:alphaModFix/>
          </a:blip>
          <a:srcRect b="-3" l="0" r="0" t="-3"/>
          <a:stretch/>
        </p:blipFill>
        <p:spPr>
          <a:xfrm>
            <a:off x="12191695" y="2667305"/>
            <a:ext cx="5143500" cy="143835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"/>
          <p:cNvSpPr txBox="1"/>
          <p:nvPr/>
        </p:nvSpPr>
        <p:spPr>
          <a:xfrm>
            <a:off x="12477902" y="2971800"/>
            <a:ext cx="4572000" cy="609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20+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 txBox="1"/>
          <p:nvPr/>
        </p:nvSpPr>
        <p:spPr>
          <a:xfrm>
            <a:off x="12477902" y="3638398"/>
            <a:ext cx="4572000" cy="162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Anni nella PA digitale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fa87a618440e265af57d27157d8e5bfd.png" id="56" name="Google Shape;56;p4"/>
          <p:cNvPicPr preferRelativeResize="0"/>
          <p:nvPr/>
        </p:nvPicPr>
        <p:blipFill rotWithShape="1">
          <a:blip r:embed="rId6">
            <a:alphaModFix/>
          </a:blip>
          <a:srcRect b="-3" l="0" r="0" t="-3"/>
          <a:stretch/>
        </p:blipFill>
        <p:spPr>
          <a:xfrm>
            <a:off x="12191695" y="4381805"/>
            <a:ext cx="5143500" cy="143835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4"/>
          <p:cNvSpPr txBox="1"/>
          <p:nvPr/>
        </p:nvSpPr>
        <p:spPr>
          <a:xfrm>
            <a:off x="12477902" y="4686300"/>
            <a:ext cx="4572000" cy="609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</a:pPr>
            <a:r>
              <a:rPr b="1" lang="en-US" sz="48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200</a:t>
            </a:r>
            <a:r>
              <a:rPr b="1" i="0" lang="en-US" sz="48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+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 txBox="1"/>
          <p:nvPr/>
        </p:nvSpPr>
        <p:spPr>
          <a:xfrm>
            <a:off x="12477902" y="5352898"/>
            <a:ext cx="4572000" cy="162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Enti pubblici supportati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f8bfa84b124f1050480f18689e12a9ef.png" id="59" name="Google Shape;59;p4"/>
          <p:cNvPicPr preferRelativeResize="0"/>
          <p:nvPr/>
        </p:nvPicPr>
        <p:blipFill rotWithShape="1">
          <a:blip r:embed="rId7">
            <a:alphaModFix/>
          </a:blip>
          <a:srcRect b="-3" l="0" r="0" t="-3"/>
          <a:stretch/>
        </p:blipFill>
        <p:spPr>
          <a:xfrm>
            <a:off x="12191695" y="6096305"/>
            <a:ext cx="5143500" cy="143835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4"/>
          <p:cNvSpPr txBox="1"/>
          <p:nvPr/>
        </p:nvSpPr>
        <p:spPr>
          <a:xfrm>
            <a:off x="12477902" y="6400800"/>
            <a:ext cx="4572000" cy="609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24/7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 txBox="1"/>
          <p:nvPr/>
        </p:nvSpPr>
        <p:spPr>
          <a:xfrm>
            <a:off x="12477902" y="7067398"/>
            <a:ext cx="4572000" cy="162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Servizi sempre attivi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 txBox="1"/>
          <p:nvPr/>
        </p:nvSpPr>
        <p:spPr>
          <a:xfrm>
            <a:off x="1143000" y="952805"/>
            <a:ext cx="16002000" cy="1527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Presentazione al Comune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"/>
          <p:cNvSpPr txBox="1"/>
          <p:nvPr/>
        </p:nvSpPr>
        <p:spPr>
          <a:xfrm>
            <a:off x="1143000" y="1238098"/>
            <a:ext cx="16002000" cy="590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200"/>
              <a:buFont typeface="Playfair Display"/>
              <a:buNone/>
            </a:pPr>
            <a:r>
              <a:rPr b="1" i="0" lang="en-US" sz="42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Digitale Semplice per Tutti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1143000" y="8096098"/>
            <a:ext cx="28346" cy="247802"/>
          </a:xfrm>
          <a:prstGeom prst="rect">
            <a:avLst/>
          </a:prstGeom>
          <a:solidFill>
            <a:srgbClr val="8F38F6"/>
          </a:solidFill>
          <a:ln cap="flat" cmpd="sng" w="12700">
            <a:solidFill>
              <a:srgbClr val="8F38F6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4"/>
          <p:cNvSpPr txBox="1"/>
          <p:nvPr/>
        </p:nvSpPr>
        <p:spPr>
          <a:xfrm>
            <a:off x="1324051" y="8096098"/>
            <a:ext cx="10297058" cy="247802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200"/>
              <a:buFont typeface="Playfair Display"/>
              <a:buNone/>
            </a:pPr>
            <a:r>
              <a:rPr b="0" i="1" lang="en-US" sz="1200" u="none" cap="none" strike="noStrike">
                <a:solidFill>
                  <a:srgbClr val="6E5E8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"Il digitale nella PA funziona solo se è utile agli operatori e comprensibile ai cittadini."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66" name="Google Shape;66;p4"/>
          <p:cNvPicPr preferRelativeResize="0"/>
          <p:nvPr/>
        </p:nvPicPr>
        <p:blipFill rotWithShape="1">
          <a:blip r:embed="rId8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67" name="Google Shape;67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4"/>
          <p:cNvSpPr txBox="1"/>
          <p:nvPr/>
        </p:nvSpPr>
        <p:spPr>
          <a:xfrm>
            <a:off x="8906256" y="9381744"/>
            <a:ext cx="476402" cy="162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456676ead92981a1cdeaad3a24b80d3a.png" id="69" name="Google Shape;69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8cfed25c1d46a06db2c9eb2fa89a89d6.jpg" id="75" name="Google Shape;7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7cbc04f39f21fa9d3e7ce03a27b89e3b.png" id="76" name="Google Shape;7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29f136e562ca3a53cdb9ad119b261354.png" id="77" name="Google Shape;77;p5"/>
          <p:cNvPicPr preferRelativeResize="0"/>
          <p:nvPr/>
        </p:nvPicPr>
        <p:blipFill rotWithShape="1">
          <a:blip r:embed="rId5">
            <a:alphaModFix/>
          </a:blip>
          <a:srcRect b="-3" l="0" r="0" t="-3"/>
          <a:stretch/>
        </p:blipFill>
        <p:spPr>
          <a:xfrm>
            <a:off x="761700" y="2762399"/>
            <a:ext cx="3429000" cy="38457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5"/>
          <p:cNvSpPr/>
          <p:nvPr/>
        </p:nvSpPr>
        <p:spPr>
          <a:xfrm>
            <a:off x="1037844" y="3066898"/>
            <a:ext cx="533095" cy="533095"/>
          </a:xfrm>
          <a:prstGeom prst="ellipse">
            <a:avLst/>
          </a:prstGeom>
          <a:solidFill>
            <a:srgbClr val="8F38F6">
              <a:alpha val="1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5"/>
          <p:cNvSpPr/>
          <p:nvPr/>
        </p:nvSpPr>
        <p:spPr>
          <a:xfrm>
            <a:off x="1037844" y="3066898"/>
            <a:ext cx="534000" cy="53400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💬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 txBox="1"/>
          <p:nvPr/>
        </p:nvSpPr>
        <p:spPr>
          <a:xfrm>
            <a:off x="1037850" y="3924600"/>
            <a:ext cx="3100800" cy="6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9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Astra ·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9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Assistente Informativo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1037850" y="4614024"/>
            <a:ext cx="2876700" cy="19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Il cittadino chiede informazioni su un servizio, una scadenza, un documento. Astra risponde con una fonte citata dal Comune.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9130426e8e0b1f7931f3a774cddd0967.png" id="82" name="Google Shape;82;p5"/>
          <p:cNvPicPr preferRelativeResize="0"/>
          <p:nvPr/>
        </p:nvPicPr>
        <p:blipFill rotWithShape="1">
          <a:blip r:embed="rId6">
            <a:alphaModFix/>
          </a:blip>
          <a:srcRect b="-3" l="0" r="0" t="-3"/>
          <a:stretch/>
        </p:blipFill>
        <p:spPr>
          <a:xfrm>
            <a:off x="14097300" y="2762400"/>
            <a:ext cx="3652425" cy="40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"/>
          <p:cNvSpPr/>
          <p:nvPr/>
        </p:nvSpPr>
        <p:spPr>
          <a:xfrm>
            <a:off x="14373454" y="3066898"/>
            <a:ext cx="533095" cy="533095"/>
          </a:xfrm>
          <a:prstGeom prst="ellipse">
            <a:avLst/>
          </a:prstGeom>
          <a:solidFill>
            <a:srgbClr val="25D366">
              <a:alpha val="14902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14373454" y="3066898"/>
            <a:ext cx="534010" cy="53401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📍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 txBox="1"/>
          <p:nvPr/>
        </p:nvSpPr>
        <p:spPr>
          <a:xfrm>
            <a:off x="14373450" y="3924600"/>
            <a:ext cx="3317400" cy="10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9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Astra ·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9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Assistente Segnalazioni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 txBox="1"/>
          <p:nvPr/>
        </p:nvSpPr>
        <p:spPr>
          <a:xfrm>
            <a:off x="14373450" y="4614026"/>
            <a:ext cx="2876700" cy="189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Il cittadino fotografa un problema sul territorio, condivide la posizione. L'ufficio interviene.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c6e6365de22c0fdb0f5caaf81f78507d.png" id="87" name="Google Shape;87;p5"/>
          <p:cNvPicPr preferRelativeResize="0"/>
          <p:nvPr/>
        </p:nvPicPr>
        <p:blipFill rotWithShape="1">
          <a:blip r:embed="rId7">
            <a:alphaModFix/>
          </a:blip>
          <a:srcRect b="0" l="-13" r="-13" t="0"/>
          <a:stretch/>
        </p:blipFill>
        <p:spPr>
          <a:xfrm>
            <a:off x="5333695" y="7524598"/>
            <a:ext cx="7619695" cy="126644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 txBox="1"/>
          <p:nvPr/>
        </p:nvSpPr>
        <p:spPr>
          <a:xfrm>
            <a:off x="5676595" y="7877556"/>
            <a:ext cx="571500" cy="562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🔗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 txBox="1"/>
          <p:nvPr/>
        </p:nvSpPr>
        <p:spPr>
          <a:xfrm>
            <a:off x="6456578" y="7772400"/>
            <a:ext cx="6163056" cy="2862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Un'unica base normativa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6456578" y="8115300"/>
            <a:ext cx="6163056" cy="4288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Inter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Sito del Comune, PDF pubblicati, piattaforme nazionali (ANPR, PagoPA, SEND): una sola fonte di verità, due moduli che la usano.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95aa1a318c16752c7512118d584690e0.png" id="91" name="Google Shape;91;p5"/>
          <p:cNvPicPr preferRelativeResize="0"/>
          <p:nvPr/>
        </p:nvPicPr>
        <p:blipFill rotWithShape="1">
          <a:blip r:embed="rId8">
            <a:alphaModFix amt="75000"/>
          </a:blip>
          <a:srcRect b="0" l="0" r="0" t="0"/>
          <a:stretch/>
        </p:blipFill>
        <p:spPr>
          <a:xfrm>
            <a:off x="7349033" y="3253435"/>
            <a:ext cx="3537814" cy="35378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a80a8149c7bc3a91b40e775a86d16ce8.png" id="92" name="Google Shape;92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7080000">
            <a:off x="7600493" y="3503981"/>
            <a:ext cx="3122676" cy="312267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 txBox="1"/>
          <p:nvPr/>
        </p:nvSpPr>
        <p:spPr>
          <a:xfrm>
            <a:off x="1143000" y="857707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Presentiamo Astra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1143000" y="1324051"/>
            <a:ext cx="16966692" cy="70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Un'unica piattaforma, due moduli integrati.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1143000" y="2157984"/>
            <a:ext cx="11239805" cy="543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Astra è la piattaforma che realizziamo noi di Digitale Semplice per Tutti per i Comuni. Un'unica installazione, due moduli che lavorano in sinergia: uno fornisce informazioni, l'altro raccoglie segnalazioni. Stessa base normativa, stessa cura per il cittadino.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96" name="Google Shape;96;p5"/>
          <p:cNvPicPr preferRelativeResize="0"/>
          <p:nvPr/>
        </p:nvPicPr>
        <p:blipFill rotWithShape="1">
          <a:blip r:embed="rId10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97" name="Google Shape;97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98" name="Google Shape;98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a654d070fecdef44fdfc0b80fd8bb7e4.png" id="99" name="Google Shape;99;p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923223" y="3851400"/>
            <a:ext cx="2441550" cy="2441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098ef9634b6ad630567433d51ffb1fa1.png" id="100" name="Google Shape;100;p5"/>
          <p:cNvPicPr preferRelativeResize="0"/>
          <p:nvPr/>
        </p:nvPicPr>
        <p:blipFill rotWithShape="1">
          <a:blip r:embed="rId14">
            <a:alphaModFix/>
          </a:blip>
          <a:srcRect b="-231" l="0" r="0" t="-231"/>
          <a:stretch/>
        </p:blipFill>
        <p:spPr>
          <a:xfrm>
            <a:off x="8381850" y="4367175"/>
            <a:ext cx="1524305" cy="1410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083C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ad7ea912ab2a3e7c3207f3c6bdf0c6ba.jpg" id="106" name="Google Shape;10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b9e07e853bce1a20cc7a8fc72c826683.png" id="107" name="Google Shape;10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4560" y="2057400"/>
            <a:ext cx="3429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3b58c94aecbdc6ad62616f90d0937372.png" id="108" name="Google Shape;108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68505" y="4244645"/>
            <a:ext cx="4190695" cy="419069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A083C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en-dedup-2e430d45dd40337b76535b074a8b97e4.png" id="110" name="Google Shape;110;p6"/>
          <p:cNvPicPr preferRelativeResize="0"/>
          <p:nvPr/>
        </p:nvPicPr>
        <p:blipFill rotWithShape="1">
          <a:blip r:embed="rId6">
            <a:alphaModFix/>
          </a:blip>
          <a:srcRect b="0" l="-80" r="-80" t="0"/>
          <a:stretch/>
        </p:blipFill>
        <p:spPr>
          <a:xfrm>
            <a:off x="0" y="0"/>
            <a:ext cx="18288000" cy="9509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6"/>
          <p:cNvSpPr txBox="1"/>
          <p:nvPr/>
        </p:nvSpPr>
        <p:spPr>
          <a:xfrm>
            <a:off x="4212641" y="4064508"/>
            <a:ext cx="9868205" cy="1105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200"/>
              <a:buFont typeface="Playfair Display"/>
              <a:buNone/>
            </a:pPr>
            <a:r>
              <a:rPr b="1" i="0" lang="en-US" sz="82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Il cittadino vede.</a:t>
            </a:r>
            <a:endParaRPr b="0" i="0" sz="8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 txBox="1"/>
          <p:nvPr/>
        </p:nvSpPr>
        <p:spPr>
          <a:xfrm>
            <a:off x="2453335" y="5164531"/>
            <a:ext cx="13383158" cy="1400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1F1CF"/>
              </a:buClr>
              <a:buSzPts val="8200"/>
              <a:buFont typeface="Playfair Display"/>
              <a:buNone/>
            </a:pPr>
            <a:r>
              <a:rPr b="1" i="1" lang="en-US" sz="8200" u="none" cap="none" strike="noStrike">
                <a:solidFill>
                  <a:srgbClr val="C1F1C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Astra lo mette in pratica.</a:t>
            </a:r>
            <a:endParaRPr b="0" i="0" sz="8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 txBox="1"/>
          <p:nvPr/>
        </p:nvSpPr>
        <p:spPr>
          <a:xfrm>
            <a:off x="4381805" y="6908292"/>
            <a:ext cx="9525305" cy="6291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 problema sul territorio? Una buca, un lampione spento, un ramo pericoloso? Il cittadino scrive su WhatsApp, condivide la posizione, </a:t>
            </a:r>
            <a:r>
              <a:rPr lang="en-US" sz="1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foto e invia</a:t>
            </a:r>
            <a:r>
              <a:rPr b="0" i="0" lang="en-US" sz="1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 L'ufficio competente interviene.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7875727" y="3426257"/>
            <a:ext cx="2542946" cy="409651"/>
          </a:xfrm>
          <a:prstGeom prst="roundRect">
            <a:avLst>
              <a:gd fmla="val 50000" name="adj"/>
            </a:avLst>
          </a:prstGeom>
          <a:solidFill>
            <a:srgbClr val="25D366">
              <a:alpha val="18039"/>
            </a:srgbClr>
          </a:solidFill>
          <a:ln cap="flat" cmpd="sng" w="12700">
            <a:solidFill>
              <a:srgbClr val="25D366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7875727" y="3426257"/>
            <a:ext cx="2543861" cy="409651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300" lIns="228600" spcFirstLastPara="1" rIns="228600" wrap="square" tIns="1143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AF5DD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DAF5DD"/>
                </a:solidFill>
                <a:latin typeface="Inter"/>
                <a:ea typeface="Inter"/>
                <a:cs typeface="Inter"/>
                <a:sym typeface="Inter"/>
              </a:rPr>
              <a:t>📍 Astra · Segnalazioni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116" name="Google Shape;116;p6"/>
          <p:cNvPicPr preferRelativeResize="0"/>
          <p:nvPr/>
        </p:nvPicPr>
        <p:blipFill rotWithShape="1">
          <a:blip r:embed="rId7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117" name="Google Shape;11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118" name="Google Shape;118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6"/>
          <p:cNvSpPr/>
          <p:nvPr/>
        </p:nvSpPr>
        <p:spPr>
          <a:xfrm>
            <a:off x="7789774" y="2750515"/>
            <a:ext cx="2715000" cy="409800"/>
          </a:xfrm>
          <a:prstGeom prst="roundRect">
            <a:avLst>
              <a:gd fmla="val 50000" name="adj"/>
            </a:avLst>
          </a:prstGeom>
          <a:solidFill>
            <a:srgbClr val="FFFFFF">
              <a:alpha val="7840"/>
            </a:srgbClr>
          </a:solidFill>
          <a:ln cap="flat" cmpd="sng" w="12700">
            <a:solidFill>
              <a:srgbClr val="FFFFFF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7789774" y="2750515"/>
            <a:ext cx="2715000" cy="40980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300" lIns="228600" spcFirstLastPara="1" rIns="228600" wrap="square" tIns="1143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4FF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F8F4FF"/>
                </a:solidFill>
                <a:latin typeface="Inter"/>
                <a:ea typeface="Inter"/>
                <a:cs typeface="Inter"/>
                <a:sym typeface="Inter"/>
              </a:rPr>
              <a:t>Parte </a:t>
            </a:r>
            <a:r>
              <a:rPr b="1" lang="en-US" sz="1000">
                <a:solidFill>
                  <a:srgbClr val="F8F4FF"/>
                </a:solidFill>
                <a:latin typeface="Inter"/>
                <a:ea typeface="Inter"/>
                <a:cs typeface="Inter"/>
                <a:sym typeface="Inter"/>
              </a:rPr>
              <a:t>prima</a:t>
            </a:r>
            <a:endParaRPr b="1" sz="1000">
              <a:solidFill>
                <a:srgbClr val="F8F4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dfcfa940f51f1b31335c147bbfd65f87.png" id="126" name="Google Shape;12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3238805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7"/>
          <p:cNvSpPr/>
          <p:nvPr/>
        </p:nvSpPr>
        <p:spPr>
          <a:xfrm>
            <a:off x="1457554" y="3638398"/>
            <a:ext cx="609905" cy="609905"/>
          </a:xfrm>
          <a:prstGeom prst="ellipse">
            <a:avLst/>
          </a:prstGeom>
          <a:solidFill>
            <a:srgbClr val="F59E0B">
              <a:alpha val="14902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"/>
          <p:cNvSpPr/>
          <p:nvPr/>
        </p:nvSpPr>
        <p:spPr>
          <a:xfrm>
            <a:off x="1457554" y="3638398"/>
            <a:ext cx="609905" cy="609905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200"/>
              <a:buFont typeface="Inter"/>
              <a:buNone/>
            </a:pPr>
            <a:r>
              <a:rPr b="0" i="0" lang="en-US" sz="22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🚧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 txBox="1"/>
          <p:nvPr/>
        </p:nvSpPr>
        <p:spPr>
          <a:xfrm>
            <a:off x="1457554" y="4419295"/>
            <a:ext cx="1869034" cy="14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900"/>
              <a:buFont typeface="Inter"/>
              <a:buNone/>
            </a:pPr>
            <a:r>
              <a:rPr b="1" i="0" lang="en-US" sz="12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Strade e marciapiedi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457550" y="4638750"/>
            <a:ext cx="4515300" cy="6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21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Il problema c'è, ma non si sa a chi dirlo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457550" y="5385835"/>
            <a:ext cx="4515300" cy="20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2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Buche, dossi artificiali, marciapiedi dissestati. Il cittadino vede il danno, non sa a chi scrivere, dopo qualche giorno smette di segnalare. Il Comune lo scopre solo quando qualcuno si fa male.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be8a71ddf32d36ac1627d57d3d347c4a.png" id="132" name="Google Shape;13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2707" y="3238805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/>
          <p:nvPr/>
        </p:nvSpPr>
        <p:spPr>
          <a:xfrm>
            <a:off x="6886346" y="3638398"/>
            <a:ext cx="609905" cy="609905"/>
          </a:xfrm>
          <a:prstGeom prst="ellipse">
            <a:avLst/>
          </a:prstGeom>
          <a:solidFill>
            <a:srgbClr val="8F38F6">
              <a:alpha val="1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"/>
          <p:cNvSpPr/>
          <p:nvPr/>
        </p:nvSpPr>
        <p:spPr>
          <a:xfrm>
            <a:off x="6886346" y="3638398"/>
            <a:ext cx="609905" cy="609905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200"/>
              <a:buFont typeface="Inter"/>
              <a:buNone/>
            </a:pPr>
            <a:r>
              <a:rPr b="0" i="0" lang="en-US" sz="22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💡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6886346" y="4419295"/>
            <a:ext cx="1920240" cy="14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900"/>
              <a:buFont typeface="Inter"/>
              <a:buNone/>
            </a:pPr>
            <a:r>
              <a:rPr b="1" i="0" lang="en-US" sz="12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Illuminazione pubblica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 txBox="1"/>
          <p:nvPr/>
        </p:nvSpPr>
        <p:spPr>
          <a:xfrm>
            <a:off x="6886346" y="4638751"/>
            <a:ext cx="4629607" cy="314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21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Lampioni spenti e attese infinite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6886350" y="5160272"/>
            <a:ext cx="4515300" cy="20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200"/>
              <a:buFont typeface="Inter"/>
              <a:buNone/>
            </a:pPr>
            <a:r>
              <a:rPr b="0" i="0" lang="en-US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Un lampione fuori uso in una via poco frequentata è un problema di sicurezza. Oggi la segnalazione passa per il centralino in orario di ufficio: il cittadino richiama, lascia un messaggio, attende.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43550c372efda567a3d6b3990923502a.png" id="138" name="Google Shape;13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01500" y="3238805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7"/>
          <p:cNvSpPr/>
          <p:nvPr/>
        </p:nvSpPr>
        <p:spPr>
          <a:xfrm>
            <a:off x="12316054" y="3638398"/>
            <a:ext cx="609905" cy="609905"/>
          </a:xfrm>
          <a:prstGeom prst="ellipse">
            <a:avLst/>
          </a:prstGeom>
          <a:solidFill>
            <a:srgbClr val="25D366">
              <a:alpha val="14902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12316054" y="3638398"/>
            <a:ext cx="609905" cy="609905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200"/>
              <a:buFont typeface="Inter"/>
              <a:buNone/>
            </a:pPr>
            <a:r>
              <a:rPr b="0" i="0" lang="en-US" sz="22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🌳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 txBox="1"/>
          <p:nvPr/>
        </p:nvSpPr>
        <p:spPr>
          <a:xfrm>
            <a:off x="12316054" y="4419295"/>
            <a:ext cx="1810512" cy="14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900"/>
              <a:buFont typeface="Inter"/>
              <a:buNone/>
            </a:pPr>
            <a:r>
              <a:rPr b="1" i="0" lang="en-US" sz="12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Verde e decoro urbano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12316054" y="4638751"/>
            <a:ext cx="4375404" cy="314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21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Rami, rifiuti, piccoli disservizi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 txBox="1"/>
          <p:nvPr/>
        </p:nvSpPr>
        <p:spPr>
          <a:xfrm>
            <a:off x="12316050" y="5078569"/>
            <a:ext cx="4515300" cy="20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200"/>
              <a:buFont typeface="Inter"/>
              <a:buNone/>
            </a:pPr>
            <a:r>
              <a:rPr b="0" i="0" lang="en-US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Un ramo pericoloso, un cassonetto traboccante, una banchina non pulita. Sono tutti segnali che il cittadino vorrebbe dare, ma che oggi si perdono: nessuno tiene traccia, nessuno risponde.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1143000" y="952805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Le Esigenze del Territorio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1143000" y="1419149"/>
            <a:ext cx="18137124" cy="70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Tre momenti in cui il cittadino si sente solo.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1143000" y="2254000"/>
            <a:ext cx="132297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Cosa succede oggi, davvero, quando una buca, un guasto alla luce o un ramo pericoloso attraversano la vita quotidiana di un cittadino</a:t>
            </a:r>
            <a:r>
              <a:rPr lang="en-US" sz="15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147" name="Google Shape;147;p7"/>
          <p:cNvPicPr preferRelativeResize="0"/>
          <p:nvPr/>
        </p:nvPicPr>
        <p:blipFill rotWithShape="1">
          <a:blip r:embed="rId6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148" name="Google Shape;148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149" name="Google Shape;149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/>
          <p:nvPr/>
        </p:nvSpPr>
        <p:spPr>
          <a:xfrm>
            <a:off x="1143000" y="2991002"/>
            <a:ext cx="7810805" cy="734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Il cittadino apre WhatsApp con il numero ufficiale</a:t>
            </a:r>
            <a:r>
              <a:rPr lang="en-US" sz="1800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dell’assistente virtuale del Comune </a:t>
            </a:r>
            <a:r>
              <a:rPr b="0" i="0" lang="en-US" sz="18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e viene </a:t>
            </a:r>
            <a:r>
              <a:rPr b="0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guidato passo passo</a:t>
            </a:r>
            <a:r>
              <a:rPr b="0" i="0" lang="en-US" sz="18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nella costruzione di una segnalazione completa.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7ec015d17b021b5f45486a3544070814.png" id="156" name="Google Shape;156;p8"/>
          <p:cNvPicPr preferRelativeResize="0"/>
          <p:nvPr/>
        </p:nvPicPr>
        <p:blipFill rotWithShape="1">
          <a:blip r:embed="rId3">
            <a:alphaModFix/>
          </a:blip>
          <a:srcRect b="-7" l="0" r="0" t="-7"/>
          <a:stretch/>
        </p:blipFill>
        <p:spPr>
          <a:xfrm>
            <a:off x="1143000" y="3989527"/>
            <a:ext cx="7810805" cy="193212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8"/>
          <p:cNvSpPr txBox="1"/>
          <p:nvPr/>
        </p:nvSpPr>
        <p:spPr>
          <a:xfrm>
            <a:off x="1476756" y="4218127"/>
            <a:ext cx="7191756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500"/>
              <a:buFont typeface="Inter"/>
              <a:buNone/>
            </a:pPr>
            <a:r>
              <a:rPr b="1" i="0" lang="en-US" sz="15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Dati acquisiti in pochi istanti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 txBox="1"/>
          <p:nvPr/>
        </p:nvSpPr>
        <p:spPr>
          <a:xfrm>
            <a:off x="1463751" y="4522622"/>
            <a:ext cx="7204761" cy="1173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03200" lvl="0" marL="203200" marR="0" rtl="0" algn="l">
              <a:lnSpc>
                <a:spcPct val="171384"/>
              </a:lnSpc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300"/>
              <a:buFont typeface="Inter"/>
              <a:buChar char="•"/>
            </a:pPr>
            <a:r>
              <a:rPr b="0" i="0" lang="en-US" sz="13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​Posizione GPS precisa (</a:t>
            </a:r>
            <a:r>
              <a:rPr b="0" i="1" lang="en-US" sz="13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coordinate, non indirizzo</a:t>
            </a:r>
            <a:r>
              <a:rPr b="0" i="0" lang="en-US" sz="13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203200" marR="0" rtl="0" algn="l">
              <a:lnSpc>
                <a:spcPct val="171384"/>
              </a:lnSpc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300"/>
              <a:buFont typeface="Inter"/>
              <a:buChar char="•"/>
            </a:pPr>
            <a:r>
              <a:rPr b="0" i="0" lang="en-US" sz="13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​Una o più fotografie allegate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203200" marR="0" rtl="0" algn="l">
              <a:lnSpc>
                <a:spcPct val="171384"/>
              </a:lnSpc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300"/>
              <a:buFont typeface="Inter"/>
              <a:buChar char="•"/>
            </a:pPr>
            <a:r>
              <a:rPr b="0" i="0" lang="en-US" sz="13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​Descrizione testuale dettagliata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203200" marR="0" rtl="0" algn="l">
              <a:lnSpc>
                <a:spcPct val="171384"/>
              </a:lnSpc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300"/>
              <a:buFont typeface="Inter"/>
              <a:buChar char="•"/>
            </a:pPr>
            <a:r>
              <a:rPr b="0" i="0" lang="en-US" sz="13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​Conferma esplicita prima dell'invio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 txBox="1"/>
          <p:nvPr/>
        </p:nvSpPr>
        <p:spPr>
          <a:xfrm>
            <a:off x="1143000" y="6168542"/>
            <a:ext cx="7810805" cy="191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200"/>
              <a:buFont typeface="Inter"/>
              <a:buNone/>
            </a:pPr>
            <a:r>
              <a:rPr b="0" i="1" lang="en-US" sz="12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Nessuna app da scaricare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04991f64735bd8e324e2677c70d7ebe4.png" id="160" name="Google Shape;160;p8"/>
          <p:cNvPicPr preferRelativeResize="0"/>
          <p:nvPr/>
        </p:nvPicPr>
        <p:blipFill rotWithShape="1">
          <a:blip r:embed="rId4">
            <a:alphaModFix/>
          </a:blip>
          <a:srcRect b="0" l="-5" r="-5" t="0"/>
          <a:stretch/>
        </p:blipFill>
        <p:spPr>
          <a:xfrm>
            <a:off x="9381744" y="2762402"/>
            <a:ext cx="7810805" cy="590519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/>
          <p:nvPr/>
        </p:nvSpPr>
        <p:spPr>
          <a:xfrm>
            <a:off x="9620402" y="3600907"/>
            <a:ext cx="7334402" cy="9144"/>
          </a:xfrm>
          <a:prstGeom prst="rect">
            <a:avLst/>
          </a:prstGeom>
          <a:solidFill>
            <a:srgbClr val="000000">
              <a:alpha val="7843"/>
            </a:srgbClr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"/>
          <p:cNvSpPr/>
          <p:nvPr/>
        </p:nvSpPr>
        <p:spPr>
          <a:xfrm>
            <a:off x="9620402" y="3047695"/>
            <a:ext cx="418795" cy="418795"/>
          </a:xfrm>
          <a:prstGeom prst="ellipse">
            <a:avLst/>
          </a:prstGeom>
          <a:solidFill>
            <a:srgbClr val="25D366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"/>
          <p:cNvSpPr/>
          <p:nvPr/>
        </p:nvSpPr>
        <p:spPr>
          <a:xfrm>
            <a:off x="9620402" y="3047695"/>
            <a:ext cx="419710" cy="41971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🏛️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 txBox="1"/>
          <p:nvPr/>
        </p:nvSpPr>
        <p:spPr>
          <a:xfrm>
            <a:off x="10153498" y="3081528"/>
            <a:ext cx="2093976" cy="200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36056C"/>
                </a:solidFill>
                <a:latin typeface="Inter"/>
                <a:ea typeface="Inter"/>
                <a:cs typeface="Inter"/>
                <a:sym typeface="Inter"/>
              </a:rPr>
              <a:t>Comune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10153498" y="3281782"/>
            <a:ext cx="1858061" cy="1527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5D366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25D366"/>
                </a:solidFill>
                <a:latin typeface="Inter"/>
                <a:ea typeface="Inter"/>
                <a:cs typeface="Inter"/>
                <a:sym typeface="Inter"/>
              </a:rPr>
              <a:t>● online ora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9658807" y="3838651"/>
            <a:ext cx="6534302" cy="552298"/>
          </a:xfrm>
          <a:prstGeom prst="roundRect">
            <a:avLst>
              <a:gd fmla="val 31126" name="adj"/>
            </a:avLst>
          </a:prstGeom>
          <a:solidFill>
            <a:srgbClr val="8F38F6">
              <a:alpha val="7843"/>
            </a:srgbClr>
          </a:solidFill>
          <a:ln cap="flat" cmpd="sng" w="12700">
            <a:solidFill>
              <a:srgbClr val="8F38F6">
                <a:alpha val="1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"/>
          <p:cNvSpPr/>
          <p:nvPr/>
        </p:nvSpPr>
        <p:spPr>
          <a:xfrm>
            <a:off x="9658807" y="3838651"/>
            <a:ext cx="6534302" cy="553212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600" lIns="177800" spcFirstLastPara="1" rIns="177800" wrap="square" tIns="1016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C'è una buca pericolosa in via Garibaldi </a:t>
            </a:r>
            <a:r>
              <a:rPr b="0" i="0" lang="en-US" sz="8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08:14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95ad17bfe91cfceea3f1c87fb6907668.png" id="168" name="Google Shape;168;p8"/>
          <p:cNvPicPr preferRelativeResize="0"/>
          <p:nvPr/>
        </p:nvPicPr>
        <p:blipFill rotWithShape="1">
          <a:blip r:embed="rId5">
            <a:alphaModFix/>
          </a:blip>
          <a:srcRect b="0" l="-92" r="-92" t="0"/>
          <a:stretch/>
        </p:blipFill>
        <p:spPr>
          <a:xfrm>
            <a:off x="14434718" y="4486046"/>
            <a:ext cx="2486254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/>
          <p:cNvSpPr/>
          <p:nvPr/>
        </p:nvSpPr>
        <p:spPr>
          <a:xfrm>
            <a:off x="14434718" y="4486046"/>
            <a:ext cx="2486254" cy="800100"/>
          </a:xfrm>
          <a:prstGeom prst="roundRect">
            <a:avLst>
              <a:gd fmla="val 21486" name="adj"/>
            </a:avLst>
          </a:prstGeom>
          <a:noFill/>
          <a:ln cap="flat" cmpd="sng" w="12700">
            <a:solidFill>
              <a:srgbClr val="8F38F6">
                <a:alpha val="1490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14434718" y="4486046"/>
            <a:ext cx="2486254" cy="80010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600" lIns="177800" spcFirstLastPara="1" rIns="177800" wrap="square" tIns="101600">
            <a:noAutofit/>
          </a:bodyPr>
          <a:lstStyle/>
          <a:p>
            <a:pPr indent="0" lvl="0" marL="0" marR="0" rtl="0" algn="ctr">
              <a:lnSpc>
                <a:spcPct val="153454"/>
              </a:lnSpc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100"/>
              <a:buFont typeface="Inter"/>
              <a:buNone/>
            </a:pPr>
            <a:r>
              <a:rPr b="1" i="0" lang="en-US" sz="11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Astra:</a:t>
            </a:r>
            <a:r>
              <a:rPr b="0" i="0" lang="en-US" sz="1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Grazie! 🙏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3454"/>
              </a:lnSpc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100"/>
              <a:buFont typeface="Inter"/>
              <a:buNone/>
            </a:pPr>
            <a:r>
              <a:rPr b="0" i="0" lang="en-US" sz="1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Mi invia una </a:t>
            </a:r>
            <a:r>
              <a:rPr b="1" i="0" lang="en-US" sz="1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foto</a:t>
            </a:r>
            <a:r>
              <a:rPr b="0" i="0" lang="en-US" sz="1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del problema? </a:t>
            </a:r>
            <a:r>
              <a:rPr b="0" i="0" lang="en-US" sz="8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08:14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9658807" y="5381244"/>
            <a:ext cx="6534302" cy="552298"/>
          </a:xfrm>
          <a:prstGeom prst="roundRect">
            <a:avLst>
              <a:gd fmla="val 31126" name="adj"/>
            </a:avLst>
          </a:prstGeom>
          <a:solidFill>
            <a:srgbClr val="8F38F6">
              <a:alpha val="7843"/>
            </a:srgbClr>
          </a:solidFill>
          <a:ln cap="flat" cmpd="sng" w="12700">
            <a:solidFill>
              <a:srgbClr val="8F38F6">
                <a:alpha val="1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"/>
          <p:cNvSpPr/>
          <p:nvPr/>
        </p:nvSpPr>
        <p:spPr>
          <a:xfrm>
            <a:off x="9658807" y="5381244"/>
            <a:ext cx="6534302" cy="553212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600" lIns="177800" spcFirstLastPara="1" rIns="177800" wrap="square" tIns="1016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🕳️📷 foto della buca </a:t>
            </a:r>
            <a:r>
              <a:rPr b="0" i="0" lang="en-US" sz="8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08:15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7b172ef575377f0dc9a33d1dd33a1b45.png" id="173" name="Google Shape;173;p8"/>
          <p:cNvPicPr preferRelativeResize="0"/>
          <p:nvPr/>
        </p:nvPicPr>
        <p:blipFill rotWithShape="1">
          <a:blip r:embed="rId6">
            <a:alphaModFix/>
          </a:blip>
          <a:srcRect b="-299" l="0" r="0" t="-299"/>
          <a:stretch/>
        </p:blipFill>
        <p:spPr>
          <a:xfrm>
            <a:off x="13086893" y="6029554"/>
            <a:ext cx="3838651" cy="59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8"/>
          <p:cNvSpPr/>
          <p:nvPr/>
        </p:nvSpPr>
        <p:spPr>
          <a:xfrm>
            <a:off x="13086893" y="6029554"/>
            <a:ext cx="3838651" cy="590702"/>
          </a:xfrm>
          <a:prstGeom prst="roundRect">
            <a:avLst>
              <a:gd fmla="val 29102" name="adj"/>
            </a:avLst>
          </a:prstGeom>
          <a:noFill/>
          <a:ln cap="flat" cmpd="sng" w="12700">
            <a:solidFill>
              <a:srgbClr val="8F38F6">
                <a:alpha val="1490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"/>
          <p:cNvSpPr/>
          <p:nvPr/>
        </p:nvSpPr>
        <p:spPr>
          <a:xfrm>
            <a:off x="13086893" y="6029554"/>
            <a:ext cx="3838651" cy="590702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600" lIns="177800" spcFirstLastPara="1" rIns="177800" wrap="square" tIns="1016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100"/>
              <a:buFont typeface="Inter"/>
              <a:buNone/>
            </a:pPr>
            <a:r>
              <a:rPr b="1" i="0" lang="en-US" sz="11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Astra:</a:t>
            </a:r>
            <a:r>
              <a:rPr b="0" i="0" lang="en-US" sz="1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 Perfetto. Ora mi condivida la </a:t>
            </a:r>
            <a:r>
              <a:rPr b="1" i="0" lang="en-US" sz="1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posizione GPS</a:t>
            </a:r>
            <a:r>
              <a:rPr b="0" i="0" lang="en-US" sz="1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  <a:r>
              <a:rPr b="0" i="0" lang="en-US" sz="8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08:15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9658807" y="6710782"/>
            <a:ext cx="7258507" cy="495605"/>
          </a:xfrm>
          <a:prstGeom prst="roundRect">
            <a:avLst>
              <a:gd fmla="val 23063" name="adj"/>
            </a:avLst>
          </a:prstGeom>
          <a:solidFill>
            <a:srgbClr val="25D366">
              <a:alpha val="7843"/>
            </a:srgbClr>
          </a:solidFill>
          <a:ln cap="flat" cmpd="sng" w="12700">
            <a:solidFill>
              <a:srgbClr val="25D366">
                <a:alpha val="1490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"/>
          <p:cNvSpPr txBox="1"/>
          <p:nvPr/>
        </p:nvSpPr>
        <p:spPr>
          <a:xfrm>
            <a:off x="9658807" y="6710782"/>
            <a:ext cx="7258507" cy="495605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6200" lIns="139700" spcFirstLastPara="1" rIns="1397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📍 Posizione condivisa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900"/>
              <a:buFont typeface="Inter"/>
              <a:buNone/>
            </a:pPr>
            <a:r>
              <a:rPr b="0" i="0" lang="en-US" sz="9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via Garibaldi · 45.23°, 7.71°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edf632be2b17a67b8bbaaf94d4c56340.png" id="178" name="Google Shape;178;p8"/>
          <p:cNvPicPr preferRelativeResize="0"/>
          <p:nvPr/>
        </p:nvPicPr>
        <p:blipFill rotWithShape="1">
          <a:blip r:embed="rId7">
            <a:alphaModFix/>
          </a:blip>
          <a:srcRect b="0" l="-13" r="-13" t="0"/>
          <a:stretch/>
        </p:blipFill>
        <p:spPr>
          <a:xfrm>
            <a:off x="13519404" y="7300570"/>
            <a:ext cx="3400654" cy="62910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8"/>
          <p:cNvSpPr/>
          <p:nvPr/>
        </p:nvSpPr>
        <p:spPr>
          <a:xfrm>
            <a:off x="13519404" y="7300570"/>
            <a:ext cx="3400654" cy="629107"/>
          </a:xfrm>
          <a:prstGeom prst="roundRect">
            <a:avLst>
              <a:gd fmla="val 27326" name="adj"/>
            </a:avLst>
          </a:prstGeom>
          <a:noFill/>
          <a:ln cap="flat" cmpd="sng" w="25400">
            <a:solidFill>
              <a:srgbClr val="25D3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"/>
          <p:cNvSpPr/>
          <p:nvPr/>
        </p:nvSpPr>
        <p:spPr>
          <a:xfrm>
            <a:off x="13519404" y="7300570"/>
            <a:ext cx="3400654" cy="629107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600" lIns="152400" spcFirstLastPara="1" rIns="152400" wrap="square" tIns="101600">
            <a:noAutofit/>
          </a:bodyPr>
          <a:lstStyle/>
          <a:p>
            <a:pPr indent="0" lvl="0" marL="0" marR="0" rtl="0" algn="ctr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✅ Segnalazione registrata · codice </a:t>
            </a:r>
            <a:r>
              <a:rPr b="1" i="0" lang="en-US" sz="1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#SEG-2847</a:t>
            </a:r>
            <a:r>
              <a:rPr b="0" i="0" lang="en-US" sz="1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7500"/>
              </a:lnSpc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Inoltrata all'Ufficio Lavori Pubblici. </a:t>
            </a:r>
            <a:r>
              <a:rPr b="0" i="0" lang="en-US" sz="8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08:16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 txBox="1"/>
          <p:nvPr/>
        </p:nvSpPr>
        <p:spPr>
          <a:xfrm>
            <a:off x="1143000" y="952805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Il Cittadino è la Sentinella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 txBox="1"/>
          <p:nvPr/>
        </p:nvSpPr>
        <p:spPr>
          <a:xfrm>
            <a:off x="1143000" y="1419149"/>
            <a:ext cx="18288000" cy="70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Ogni messaggio diventa una segnalazione ordinata.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183" name="Google Shape;183;p8"/>
          <p:cNvPicPr preferRelativeResize="0"/>
          <p:nvPr/>
        </p:nvPicPr>
        <p:blipFill rotWithShape="1">
          <a:blip r:embed="rId8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184" name="Google Shape;184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185" name="Google Shape;185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27f80fe402191e0ad755e00cad348cb3.png" id="191" name="Google Shape;191;p9"/>
          <p:cNvPicPr preferRelativeResize="0"/>
          <p:nvPr/>
        </p:nvPicPr>
        <p:blipFill rotWithShape="1">
          <a:blip r:embed="rId3">
            <a:alphaModFix/>
          </a:blip>
          <a:srcRect b="0" l="-3" r="-3" t="0"/>
          <a:stretch/>
        </p:blipFill>
        <p:spPr>
          <a:xfrm>
            <a:off x="1619395" y="2643993"/>
            <a:ext cx="3429000" cy="5333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8418aa42081cece8c5eaebb135b9f9fb.png" id="192" name="Google Shape;19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05295" y="244373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9"/>
          <p:cNvSpPr/>
          <p:nvPr/>
        </p:nvSpPr>
        <p:spPr>
          <a:xfrm>
            <a:off x="3105295" y="2443739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 txBox="1"/>
          <p:nvPr/>
        </p:nvSpPr>
        <p:spPr>
          <a:xfrm>
            <a:off x="1858054" y="3148742"/>
            <a:ext cx="29535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000"/>
              <a:buFont typeface="Inter"/>
              <a:buNone/>
            </a:pPr>
            <a:r>
              <a:rPr b="0" i="0" lang="en-US" sz="5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📱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 txBox="1"/>
          <p:nvPr/>
        </p:nvSpPr>
        <p:spPr>
          <a:xfrm>
            <a:off x="1858054" y="4312313"/>
            <a:ext cx="29535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Il cittadino scrive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 txBox="1"/>
          <p:nvPr/>
        </p:nvSpPr>
        <p:spPr>
          <a:xfrm>
            <a:off x="1857150" y="4742237"/>
            <a:ext cx="29535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Su WhatsApp al numero del Comune. </a:t>
            </a:r>
            <a:endParaRPr b="0" i="0" sz="1500" u="none" cap="none" strike="noStrike">
              <a:solidFill>
                <a:srgbClr val="6E5E8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Nessuna app da scaricare, nessuna registrazione.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27f80fe402191e0ad755e00cad348cb3.png" id="197" name="Google Shape;197;p9"/>
          <p:cNvPicPr preferRelativeResize="0"/>
          <p:nvPr/>
        </p:nvPicPr>
        <p:blipFill rotWithShape="1">
          <a:blip r:embed="rId3">
            <a:alphaModFix/>
          </a:blip>
          <a:srcRect b="0" l="-3" r="-3" t="0"/>
          <a:stretch/>
        </p:blipFill>
        <p:spPr>
          <a:xfrm>
            <a:off x="5239505" y="2643993"/>
            <a:ext cx="3429000" cy="5333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8418aa42081cece8c5eaebb135b9f9fb.png" id="198" name="Google Shape;19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25405" y="244373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9"/>
          <p:cNvSpPr/>
          <p:nvPr/>
        </p:nvSpPr>
        <p:spPr>
          <a:xfrm>
            <a:off x="6725405" y="2443739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 txBox="1"/>
          <p:nvPr/>
        </p:nvSpPr>
        <p:spPr>
          <a:xfrm>
            <a:off x="5477249" y="3148742"/>
            <a:ext cx="29535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000"/>
              <a:buFont typeface="Inter"/>
              <a:buNone/>
            </a:pPr>
            <a:r>
              <a:rPr b="0" i="0" lang="en-US" sz="5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🤖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 txBox="1"/>
          <p:nvPr/>
        </p:nvSpPr>
        <p:spPr>
          <a:xfrm>
            <a:off x="5476799" y="4312313"/>
            <a:ext cx="29535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Astra struttura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 txBox="1"/>
          <p:nvPr/>
        </p:nvSpPr>
        <p:spPr>
          <a:xfrm>
            <a:off x="5482275" y="5022117"/>
            <a:ext cx="30477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Acquisisce GPS, foto e descrizione</a:t>
            </a:r>
            <a:r>
              <a:rPr lang="en-US" sz="15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, assegna</a:t>
            </a: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 categoria e invia.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27f80fe402191e0ad755e00cad348cb3.png" id="203" name="Google Shape;203;p9"/>
          <p:cNvPicPr preferRelativeResize="0"/>
          <p:nvPr/>
        </p:nvPicPr>
        <p:blipFill rotWithShape="1">
          <a:blip r:embed="rId3">
            <a:alphaModFix/>
          </a:blip>
          <a:srcRect b="0" l="-3" r="-3" t="0"/>
          <a:stretch/>
        </p:blipFill>
        <p:spPr>
          <a:xfrm>
            <a:off x="8858700" y="2643993"/>
            <a:ext cx="3429000" cy="5333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8418aa42081cece8c5eaebb135b9f9fb.png" id="204" name="Google Shape;20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44600" y="244373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9"/>
          <p:cNvSpPr/>
          <p:nvPr/>
        </p:nvSpPr>
        <p:spPr>
          <a:xfrm>
            <a:off x="10344600" y="2443739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9096444" y="3148742"/>
            <a:ext cx="29535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000"/>
              <a:buFont typeface="Inter"/>
              <a:buNone/>
            </a:pPr>
            <a:r>
              <a:rPr b="0" i="0" lang="en-US" sz="5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📋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"/>
          <p:cNvSpPr txBox="1"/>
          <p:nvPr/>
        </p:nvSpPr>
        <p:spPr>
          <a:xfrm>
            <a:off x="9096444" y="4312313"/>
            <a:ext cx="29535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Viene instradata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9"/>
          <p:cNvSpPr txBox="1"/>
          <p:nvPr/>
        </p:nvSpPr>
        <p:spPr>
          <a:xfrm>
            <a:off x="8963850" y="5022125"/>
            <a:ext cx="30477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La pratica arriva all'ufficio corretto: Lavori Pubblici, Manutenzione, Polizia Locale.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c164000eca9b066854fe241ef981b029.png" id="209" name="Google Shape;209;p9"/>
          <p:cNvPicPr preferRelativeResize="0"/>
          <p:nvPr/>
        </p:nvPicPr>
        <p:blipFill rotWithShape="1">
          <a:blip r:embed="rId5">
            <a:alphaModFix/>
          </a:blip>
          <a:srcRect b="-2" l="0" r="0" t="-2"/>
          <a:stretch/>
        </p:blipFill>
        <p:spPr>
          <a:xfrm>
            <a:off x="12477895" y="2643993"/>
            <a:ext cx="3047695" cy="5333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8418aa42081cece8c5eaebb135b9f9fb.png" id="210" name="Google Shape;21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73600" y="244373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9"/>
          <p:cNvSpPr/>
          <p:nvPr/>
        </p:nvSpPr>
        <p:spPr>
          <a:xfrm>
            <a:off x="13773600" y="2443739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12716554" y="3148742"/>
            <a:ext cx="25722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000"/>
              <a:buFont typeface="Inter"/>
              <a:buNone/>
            </a:pPr>
            <a:r>
              <a:rPr b="0" i="0" lang="en-US" sz="50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👷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12560969" y="4312313"/>
            <a:ext cx="27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23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L'ufficio interviene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12715650" y="5022136"/>
            <a:ext cx="25722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Valutazione, programmazione, esecuzione. Tutto tracciato.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4905749" y="5215286"/>
            <a:ext cx="2478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8524944" y="5215286"/>
            <a:ext cx="2478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12145054" y="5215286"/>
            <a:ext cx="2478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900"/>
              <a:buFont typeface="Inter"/>
              <a:buNone/>
            </a:pPr>
            <a:r>
              <a:rPr b="0" i="0" lang="en-US" sz="19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1143000" y="952805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Il Flusso Operativo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143000" y="1419149"/>
            <a:ext cx="18288000" cy="70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Dalla chat del cittadino all'ufficio competente.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220" name="Google Shape;220;p9"/>
          <p:cNvPicPr preferRelativeResize="0"/>
          <p:nvPr/>
        </p:nvPicPr>
        <p:blipFill rotWithShape="1">
          <a:blip r:embed="rId6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221" name="Google Shape;22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222" name="Google Shape;222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6f323bfa03bfff763ad348b6f0afbe38.png" id="228" name="Google Shape;22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1005" y="2667305"/>
            <a:ext cx="3429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6f323bfa03bfff763ad348b6f0afbe38.png" id="229" name="Google Shape;2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695" y="2667305"/>
            <a:ext cx="3429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6005ecdffa1d4071a7b285783997b312.png" id="230" name="Google Shape;23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6249" y="2505456"/>
            <a:ext cx="418795" cy="41879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0"/>
          <p:cNvSpPr/>
          <p:nvPr/>
        </p:nvSpPr>
        <p:spPr>
          <a:xfrm>
            <a:off x="1076249" y="2505456"/>
            <a:ext cx="419710" cy="4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layfair Display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1037844" y="3172054"/>
            <a:ext cx="2876702" cy="562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⏱️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810158" y="3886200"/>
            <a:ext cx="3332988" cy="257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lang="en-US" sz="1600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Sistema semplice e diretto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1037850" y="4251916"/>
            <a:ext cx="2876700" cy="27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Il cittadino </a:t>
            </a:r>
            <a:r>
              <a:rPr lang="en-US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non ha bisogno di scaricare app aggiuntive. Apre Whatsapp e descrive il problema direttamente ad Astra. Viene guidato passo passo.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6f323bfa03bfff763ad348b6f0afbe38.png" id="235" name="Google Shape;23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1805" y="2667305"/>
            <a:ext cx="3429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6005ecdffa1d4071a7b285783997b312.png" id="236" name="Google Shape;23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5444" y="2505456"/>
            <a:ext cx="418795" cy="41879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0"/>
          <p:cNvSpPr/>
          <p:nvPr/>
        </p:nvSpPr>
        <p:spPr>
          <a:xfrm>
            <a:off x="4695444" y="2505456"/>
            <a:ext cx="419710" cy="4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layfair Display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4657954" y="3172054"/>
            <a:ext cx="2876702" cy="562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📍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4657954" y="3886200"/>
            <a:ext cx="2876702" cy="257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Mappa del territorio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4657950" y="4251917"/>
            <a:ext cx="2876700" cy="27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Tutte le segnalazioni su una mappa: le aree calde emergono da sole, senza analisi manuali.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6005ecdffa1d4071a7b285783997b312.png" id="241" name="Google Shape;24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5554" y="2542946"/>
            <a:ext cx="418795" cy="41879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0"/>
          <p:cNvSpPr/>
          <p:nvPr/>
        </p:nvSpPr>
        <p:spPr>
          <a:xfrm>
            <a:off x="8315554" y="2542946"/>
            <a:ext cx="419710" cy="4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layfair Display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0"/>
          <p:cNvSpPr txBox="1"/>
          <p:nvPr/>
        </p:nvSpPr>
        <p:spPr>
          <a:xfrm>
            <a:off x="8277149" y="3209544"/>
            <a:ext cx="2876702" cy="562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👥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0"/>
          <p:cNvSpPr txBox="1"/>
          <p:nvPr/>
        </p:nvSpPr>
        <p:spPr>
          <a:xfrm>
            <a:off x="8277149" y="3924605"/>
            <a:ext cx="2876702" cy="257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Personale alleggerito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 txBox="1"/>
          <p:nvPr/>
        </p:nvSpPr>
        <p:spPr>
          <a:xfrm>
            <a:off x="8277150" y="4290430"/>
            <a:ext cx="2876700" cy="27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Niente più centralino intasato o email da filtrare: Astra struttura, l'operatore decide.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cdb54ac0f4194e52368509175b80c54c.png" id="246" name="Google Shape;246;p10"/>
          <p:cNvPicPr preferRelativeResize="0"/>
          <p:nvPr/>
        </p:nvPicPr>
        <p:blipFill rotWithShape="1">
          <a:blip r:embed="rId5">
            <a:alphaModFix/>
          </a:blip>
          <a:srcRect b="-5" l="0" r="0" t="-5"/>
          <a:stretch/>
        </p:blipFill>
        <p:spPr>
          <a:xfrm>
            <a:off x="11620195" y="2667305"/>
            <a:ext cx="3047695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6005ecdffa1d4071a7b285783997b312.png" id="247" name="Google Shape;24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34749" y="2505456"/>
            <a:ext cx="418795" cy="41879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0"/>
          <p:cNvSpPr/>
          <p:nvPr/>
        </p:nvSpPr>
        <p:spPr>
          <a:xfrm>
            <a:off x="11934749" y="2505456"/>
            <a:ext cx="419710" cy="4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layfair Display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11896344" y="3172054"/>
            <a:ext cx="2496312" cy="562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📈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11896344" y="3886200"/>
            <a:ext cx="2496312" cy="257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Dati per decidere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11896350" y="4251894"/>
            <a:ext cx="2496300" cy="27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Report su categorie, tempi, vie: sapete dove investire il prossimo intervento.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06c2369558fedf4b705fab3c2922fe1f.png" id="252" name="Google Shape;252;p10"/>
          <p:cNvPicPr preferRelativeResize="0"/>
          <p:nvPr/>
        </p:nvPicPr>
        <p:blipFill rotWithShape="1">
          <a:blip r:embed="rId6">
            <a:alphaModFix/>
          </a:blip>
          <a:srcRect b="0" l="-6" r="-6" t="0"/>
          <a:stretch/>
        </p:blipFill>
        <p:spPr>
          <a:xfrm>
            <a:off x="14859000" y="2667305"/>
            <a:ext cx="2667305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6005ecdffa1d4071a7b285783997b312.png" id="253" name="Google Shape;25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173554" y="2505456"/>
            <a:ext cx="418795" cy="41879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0"/>
          <p:cNvSpPr/>
          <p:nvPr/>
        </p:nvSpPr>
        <p:spPr>
          <a:xfrm>
            <a:off x="15173554" y="2505456"/>
            <a:ext cx="419710" cy="4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layfair Display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0"/>
          <p:cNvSpPr txBox="1"/>
          <p:nvPr/>
        </p:nvSpPr>
        <p:spPr>
          <a:xfrm>
            <a:off x="15135149" y="3172054"/>
            <a:ext cx="2115007" cy="562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3600"/>
              <a:buFont typeface="Inter"/>
              <a:buNone/>
            </a:pPr>
            <a:r>
              <a:rPr b="0" i="0" lang="en-US" sz="36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🤝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14933981" y="3886200"/>
            <a:ext cx="2516429" cy="257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Fiducia del cittadino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15135150" y="4251916"/>
            <a:ext cx="2115000" cy="27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lang="en-US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Rapporto ravvicinato tra Comune e Cittadino.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 txBox="1"/>
          <p:nvPr/>
        </p:nvSpPr>
        <p:spPr>
          <a:xfrm>
            <a:off x="1143000" y="952805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Perché Conviene al Comune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0"/>
          <p:cNvSpPr txBox="1"/>
          <p:nvPr/>
        </p:nvSpPr>
        <p:spPr>
          <a:xfrm>
            <a:off x="1143000" y="1419149"/>
            <a:ext cx="16577158" cy="70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Cinque benefici concreti, subito visibili.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260" name="Google Shape;260;p10"/>
          <p:cNvPicPr preferRelativeResize="0"/>
          <p:nvPr/>
        </p:nvPicPr>
        <p:blipFill rotWithShape="1">
          <a:blip r:embed="rId7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261" name="Google Shape;261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262" name="Google Shape;262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083C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ecc7914fb7b3f17cbe11f443a345385a.jpg" id="268" name="Google Shape;26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8a86e77b7abdd0f7be60933ae5d99fbd.png" id="269" name="Google Shape;26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4560" y="2057400"/>
            <a:ext cx="3429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e704d2e224a43f21b2970f04ccd22103.png" id="270" name="Google Shape;27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68505" y="4244645"/>
            <a:ext cx="4190695" cy="419069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A083C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en-dedup-ab80b044590b7a11dc02e553e8cee2cb.png" id="272" name="Google Shape;272;p11"/>
          <p:cNvPicPr preferRelativeResize="0"/>
          <p:nvPr/>
        </p:nvPicPr>
        <p:blipFill rotWithShape="1">
          <a:blip r:embed="rId6">
            <a:alphaModFix/>
          </a:blip>
          <a:srcRect b="0" l="-80" r="-80" t="0"/>
          <a:stretch/>
        </p:blipFill>
        <p:spPr>
          <a:xfrm>
            <a:off x="0" y="0"/>
            <a:ext cx="18288000" cy="95098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1"/>
          <p:cNvSpPr/>
          <p:nvPr/>
        </p:nvSpPr>
        <p:spPr>
          <a:xfrm>
            <a:off x="7789774" y="2750515"/>
            <a:ext cx="2714854" cy="409651"/>
          </a:xfrm>
          <a:prstGeom prst="roundRect">
            <a:avLst>
              <a:gd fmla="val 50000" name="adj"/>
            </a:avLst>
          </a:prstGeom>
          <a:solidFill>
            <a:srgbClr val="FFFFFF">
              <a:alpha val="7843"/>
            </a:srgbClr>
          </a:solidFill>
          <a:ln cap="flat" cmpd="sng" w="12700">
            <a:solidFill>
              <a:srgbClr val="FFFFFF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1"/>
          <p:cNvSpPr/>
          <p:nvPr/>
        </p:nvSpPr>
        <p:spPr>
          <a:xfrm>
            <a:off x="7789774" y="2750515"/>
            <a:ext cx="2714854" cy="409651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300" lIns="228600" spcFirstLastPara="1" rIns="228600" wrap="square" tIns="1143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4FF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F8F4FF"/>
                </a:solidFill>
                <a:latin typeface="Inter"/>
                <a:ea typeface="Inter"/>
                <a:cs typeface="Inter"/>
                <a:sym typeface="Inter"/>
              </a:rPr>
              <a:t>Parte seconda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1"/>
          <p:cNvSpPr txBox="1"/>
          <p:nvPr/>
        </p:nvSpPr>
        <p:spPr>
          <a:xfrm>
            <a:off x="3733495" y="4064508"/>
            <a:ext cx="10821010" cy="1105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200"/>
              <a:buFont typeface="Playfair Display"/>
              <a:buNone/>
            </a:pPr>
            <a:r>
              <a:rPr b="1" i="0" lang="en-US" sz="82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Il cittadino chiede.</a:t>
            </a:r>
            <a:endParaRPr b="0" i="0" sz="8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 txBox="1"/>
          <p:nvPr/>
        </p:nvSpPr>
        <p:spPr>
          <a:xfrm>
            <a:off x="4611319" y="5164531"/>
            <a:ext cx="9068105" cy="14008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3B1FD"/>
              </a:buClr>
              <a:buSzPts val="8200"/>
              <a:buFont typeface="Playfair Display"/>
              <a:buNone/>
            </a:pPr>
            <a:r>
              <a:rPr b="1" i="1" lang="en-US" sz="8200" u="none" cap="none" strike="noStrike">
                <a:solidFill>
                  <a:srgbClr val="D3B1F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Astra risponde.</a:t>
            </a:r>
            <a:endParaRPr b="0" i="0" sz="8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4381805" y="6908292"/>
            <a:ext cx="9525305" cy="6291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Informazioni su servizi, scadenze, documenti del Comune. Una risposta chiara, in qualunque momento, ancorata ai documenti reali della Pubblica Amministrazione.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7916875" y="3426257"/>
            <a:ext cx="2457907" cy="409651"/>
          </a:xfrm>
          <a:prstGeom prst="roundRect">
            <a:avLst>
              <a:gd fmla="val 50000" name="adj"/>
            </a:avLst>
          </a:prstGeom>
          <a:solidFill>
            <a:srgbClr val="8F38F6">
              <a:alpha val="20000"/>
            </a:srgbClr>
          </a:solidFill>
          <a:ln cap="flat" cmpd="sng" w="12700">
            <a:solidFill>
              <a:srgbClr val="8F38F6">
                <a:alpha val="45098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7916875" y="3426257"/>
            <a:ext cx="2457907" cy="409651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300" lIns="228600" spcFirstLastPara="1" rIns="228600" wrap="square" tIns="1143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4B3FF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D4B3FF"/>
                </a:solidFill>
                <a:latin typeface="Inter"/>
                <a:ea typeface="Inter"/>
                <a:cs typeface="Inter"/>
                <a:sym typeface="Inter"/>
              </a:rPr>
              <a:t>💬 Astra · Informativo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280" name="Google Shape;280;p11"/>
          <p:cNvPicPr preferRelativeResize="0"/>
          <p:nvPr/>
        </p:nvPicPr>
        <p:blipFill rotWithShape="1">
          <a:blip r:embed="rId7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281" name="Google Shape;28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282" name="Google Shape;282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8cfed25c1d46a06db2c9eb2fa89a89d6.jpg" id="288" name="Google Shape;2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896332fd8f6a67d06d1c3549df347e6a.png" id="289" name="Google Shape;28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0e2345120cc03348c2ef059f12828968.png" id="290" name="Google Shape;290;p12"/>
          <p:cNvPicPr preferRelativeResize="0"/>
          <p:nvPr/>
        </p:nvPicPr>
        <p:blipFill rotWithShape="1">
          <a:blip r:embed="rId5">
            <a:alphaModFix/>
          </a:blip>
          <a:srcRect b="-10" l="0" r="0" t="-10"/>
          <a:stretch/>
        </p:blipFill>
        <p:spPr>
          <a:xfrm>
            <a:off x="761700" y="3238799"/>
            <a:ext cx="3619200" cy="314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2"/>
          <p:cNvSpPr/>
          <p:nvPr/>
        </p:nvSpPr>
        <p:spPr>
          <a:xfrm>
            <a:off x="1019556" y="3562502"/>
            <a:ext cx="533095" cy="533095"/>
          </a:xfrm>
          <a:prstGeom prst="roundRect">
            <a:avLst>
              <a:gd fmla="val 25043" name="adj"/>
            </a:avLst>
          </a:prstGeom>
          <a:solidFill>
            <a:srgbClr val="25D366">
              <a:alpha val="14902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2"/>
          <p:cNvSpPr txBox="1"/>
          <p:nvPr/>
        </p:nvSpPr>
        <p:spPr>
          <a:xfrm>
            <a:off x="1019556" y="3562502"/>
            <a:ext cx="534010" cy="53401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💬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2"/>
          <p:cNvSpPr txBox="1"/>
          <p:nvPr/>
        </p:nvSpPr>
        <p:spPr>
          <a:xfrm>
            <a:off x="1019556" y="4229100"/>
            <a:ext cx="3105302" cy="2862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9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WhatsApp Ufficiale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2"/>
          <p:cNvSpPr txBox="1"/>
          <p:nvPr/>
        </p:nvSpPr>
        <p:spPr>
          <a:xfrm>
            <a:off x="1019550" y="4591198"/>
            <a:ext cx="3105300" cy="11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Il numero del Comune</a:t>
            </a:r>
            <a:r>
              <a:rPr lang="en-US" sz="13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diventa un assistente h24. Il cittadino scrive</a:t>
            </a:r>
            <a:r>
              <a:rPr lang="en-US" sz="13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 in linguaggio naturale</a:t>
            </a: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, Astra struttura la risposta.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7f126b62dd93cc55ac782626a0c6d08a.png" id="295" name="Google Shape;295;p12"/>
          <p:cNvPicPr preferRelativeResize="0"/>
          <p:nvPr/>
        </p:nvPicPr>
        <p:blipFill rotWithShape="1">
          <a:blip r:embed="rId6">
            <a:alphaModFix/>
          </a:blip>
          <a:srcRect b="-10" l="0" r="0" t="-10"/>
          <a:stretch/>
        </p:blipFill>
        <p:spPr>
          <a:xfrm>
            <a:off x="13906200" y="3238799"/>
            <a:ext cx="3619200" cy="314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2"/>
          <p:cNvSpPr/>
          <p:nvPr/>
        </p:nvSpPr>
        <p:spPr>
          <a:xfrm>
            <a:off x="14164056" y="3562502"/>
            <a:ext cx="533095" cy="533095"/>
          </a:xfrm>
          <a:prstGeom prst="roundRect">
            <a:avLst>
              <a:gd fmla="val 25043" name="adj"/>
            </a:avLst>
          </a:prstGeom>
          <a:solidFill>
            <a:srgbClr val="8F38F6">
              <a:alpha val="1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2"/>
          <p:cNvSpPr txBox="1"/>
          <p:nvPr/>
        </p:nvSpPr>
        <p:spPr>
          <a:xfrm>
            <a:off x="14164056" y="3562502"/>
            <a:ext cx="534010" cy="53401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🌐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 txBox="1"/>
          <p:nvPr/>
        </p:nvSpPr>
        <p:spPr>
          <a:xfrm>
            <a:off x="14164056" y="4229100"/>
            <a:ext cx="3105302" cy="2862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9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Sito Istituzionale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 txBox="1"/>
          <p:nvPr/>
        </p:nvSpPr>
        <p:spPr>
          <a:xfrm>
            <a:off x="14164050" y="4591198"/>
            <a:ext cx="3105300" cy="12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Un widget chat presente sul sito ufficiale del Comune. Stessa base di conoscenza, un alt</a:t>
            </a:r>
            <a:r>
              <a:rPr lang="en-US" sz="13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ro</a:t>
            </a: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 canale.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dd1213dad63bb7916b3f71e32901257e.png" id="300" name="Google Shape;300;p12"/>
          <p:cNvPicPr preferRelativeResize="0"/>
          <p:nvPr/>
        </p:nvPicPr>
        <p:blipFill rotWithShape="1">
          <a:blip r:embed="rId7">
            <a:alphaModFix/>
          </a:blip>
          <a:srcRect b="-5" l="0" r="0" t="-5"/>
          <a:stretch/>
        </p:blipFill>
        <p:spPr>
          <a:xfrm>
            <a:off x="5524805" y="7810805"/>
            <a:ext cx="7239305" cy="1047902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2"/>
          <p:cNvSpPr/>
          <p:nvPr/>
        </p:nvSpPr>
        <p:spPr>
          <a:xfrm>
            <a:off x="5820156" y="8091526"/>
            <a:ext cx="409651" cy="533095"/>
          </a:xfrm>
          <a:prstGeom prst="roundRect">
            <a:avLst>
              <a:gd fmla="val 32589" name="adj"/>
            </a:avLst>
          </a:prstGeom>
          <a:solidFill>
            <a:srgbClr val="1A083C">
              <a:alpha val="10196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2"/>
          <p:cNvSpPr txBox="1"/>
          <p:nvPr/>
        </p:nvSpPr>
        <p:spPr>
          <a:xfrm>
            <a:off x="5820156" y="8091526"/>
            <a:ext cx="409651" cy="534010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📚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2"/>
          <p:cNvSpPr txBox="1"/>
          <p:nvPr/>
        </p:nvSpPr>
        <p:spPr>
          <a:xfrm>
            <a:off x="6438290" y="8004658"/>
            <a:ext cx="6039612" cy="2862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9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Base normativa digitale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2"/>
          <p:cNvSpPr txBox="1"/>
          <p:nvPr/>
        </p:nvSpPr>
        <p:spPr>
          <a:xfrm>
            <a:off x="6438290" y="8328355"/>
            <a:ext cx="6039612" cy="391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900"/>
              <a:buFont typeface="Inter"/>
              <a:buNone/>
            </a:pPr>
            <a:r>
              <a:rPr b="0" i="0" lang="en-US" sz="12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Sito del Comune · PDF pubblicati · Deliberazioni · Regolamenti → conoscenza continuamente aggiornata da Digitale Semplice per Tutti.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35f53679c9ade46bad1f0ac1d24dbdbd.png" id="305" name="Google Shape;305;p12"/>
          <p:cNvPicPr preferRelativeResize="0"/>
          <p:nvPr/>
        </p:nvPicPr>
        <p:blipFill rotWithShape="1">
          <a:blip r:embed="rId8">
            <a:alphaModFix amt="75000"/>
          </a:blip>
          <a:srcRect b="0" l="0" r="0" t="0"/>
          <a:stretch/>
        </p:blipFill>
        <p:spPr>
          <a:xfrm>
            <a:off x="7345375" y="3249778"/>
            <a:ext cx="3564331" cy="35643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df1e7d8d009c4fe262ac874cda7599f4.png" id="306" name="Google Shape;306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21225" y="3511912"/>
            <a:ext cx="3302500" cy="330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2"/>
          <p:cNvSpPr txBox="1"/>
          <p:nvPr/>
        </p:nvSpPr>
        <p:spPr>
          <a:xfrm>
            <a:off x="1143000" y="952805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Modulo Informativo Astra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2"/>
          <p:cNvSpPr txBox="1"/>
          <p:nvPr/>
        </p:nvSpPr>
        <p:spPr>
          <a:xfrm>
            <a:off x="1143000" y="1419149"/>
            <a:ext cx="16002000" cy="14100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Il cittadino chiede. Astra risponde, in qualunque momento.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309" name="Google Shape;309;p12"/>
          <p:cNvPicPr preferRelativeResize="0"/>
          <p:nvPr/>
        </p:nvPicPr>
        <p:blipFill rotWithShape="1">
          <a:blip r:embed="rId10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310" name="Google Shape;310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311" name="Google Shape;311;p1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a654d070fecdef44fdfc0b80fd8bb7e4.png" id="312" name="Google Shape;312;p1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051698" y="3942375"/>
            <a:ext cx="2441550" cy="2441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098ef9634b6ad630567433d51ffb1fa1.png" id="313" name="Google Shape;313;p12"/>
          <p:cNvPicPr preferRelativeResize="0"/>
          <p:nvPr/>
        </p:nvPicPr>
        <p:blipFill rotWithShape="1">
          <a:blip r:embed="rId14">
            <a:alphaModFix/>
          </a:blip>
          <a:srcRect b="-231" l="0" r="0" t="-231"/>
          <a:stretch/>
        </p:blipFill>
        <p:spPr>
          <a:xfrm>
            <a:off x="8510325" y="4458150"/>
            <a:ext cx="1524305" cy="1410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4FF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3"/>
          <p:cNvSpPr/>
          <p:nvPr/>
        </p:nvSpPr>
        <p:spPr>
          <a:xfrm>
            <a:off x="823166" y="576072"/>
            <a:ext cx="150915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2FE4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7A2FE4"/>
                </a:solidFill>
                <a:latin typeface="Calibri"/>
                <a:ea typeface="Calibri"/>
                <a:cs typeface="Calibri"/>
                <a:sym typeface="Calibri"/>
              </a:rPr>
              <a:t>✦  ASTRA · ASSISTENTE VIRTUALE </a:t>
            </a:r>
            <a:r>
              <a:rPr b="1" lang="en-US" sz="1800">
                <a:solidFill>
                  <a:srgbClr val="7A2FE4"/>
                </a:solidFill>
                <a:latin typeface="Calibri"/>
                <a:ea typeface="Calibri"/>
                <a:cs typeface="Calibri"/>
                <a:sym typeface="Calibri"/>
              </a:rPr>
              <a:t>PER I</a:t>
            </a:r>
            <a:r>
              <a:rPr b="1" i="0" lang="en-US" sz="1800" u="none" cap="none" strike="noStrike">
                <a:solidFill>
                  <a:srgbClr val="7A2FE4"/>
                </a:solidFill>
                <a:latin typeface="Calibri"/>
                <a:ea typeface="Calibri"/>
                <a:cs typeface="Calibri"/>
                <a:sym typeface="Calibri"/>
              </a:rPr>
              <a:t> CITTADINI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823166" y="1014984"/>
            <a:ext cx="16600500" cy="8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Cosa può chiedere il cittadino ad Astra?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3"/>
          <p:cNvSpPr/>
          <p:nvPr/>
        </p:nvSpPr>
        <p:spPr>
          <a:xfrm>
            <a:off x="823166" y="1920240"/>
            <a:ext cx="166005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5C86"/>
              </a:buClr>
              <a:buSzPts val="2300"/>
              <a:buFont typeface="Calibri"/>
              <a:buNone/>
            </a:pPr>
            <a:r>
              <a:rPr b="0" i="0" lang="en-US" sz="23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Due grandi aree di domande, un unico assistente sempre disponibile.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823166" y="2715768"/>
            <a:ext cx="9809400" cy="6515100"/>
          </a:xfrm>
          <a:prstGeom prst="roundRect">
            <a:avLst>
              <a:gd fmla="val 2947" name="adj"/>
            </a:avLst>
          </a:prstGeom>
          <a:solidFill>
            <a:srgbClr val="FFFFFF"/>
          </a:solidFill>
          <a:ln cap="flat" cmpd="sng" w="19050">
            <a:solidFill>
              <a:srgbClr val="E7DEF9"/>
            </a:solidFill>
            <a:prstDash val="solid"/>
            <a:round/>
            <a:headEnd len="sm" w="sm" type="none"/>
            <a:tailEnd len="sm" w="sm" type="none"/>
          </a:ln>
          <a:effectLst>
            <a:outerShdw blurRad="209585" rotWithShape="0" algn="bl" dir="5400000" dist="57160">
              <a:srgbClr val="3A1E70">
                <a:alpha val="1608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3"/>
          <p:cNvSpPr/>
          <p:nvPr/>
        </p:nvSpPr>
        <p:spPr>
          <a:xfrm>
            <a:off x="11044143" y="2715768"/>
            <a:ext cx="6420900" cy="6515100"/>
          </a:xfrm>
          <a:prstGeom prst="roundRect">
            <a:avLst>
              <a:gd fmla="val 2991" name="adj"/>
            </a:avLst>
          </a:prstGeom>
          <a:solidFill>
            <a:srgbClr val="FFFFFF"/>
          </a:solidFill>
          <a:ln cap="flat" cmpd="sng" w="19050">
            <a:solidFill>
              <a:srgbClr val="E7DEF9"/>
            </a:solidFill>
            <a:prstDash val="solid"/>
            <a:round/>
            <a:headEnd len="sm" w="sm" type="none"/>
            <a:tailEnd len="sm" w="sm" type="none"/>
          </a:ln>
          <a:effectLst>
            <a:outerShdw blurRad="209585" rotWithShape="0" algn="bl" dir="5400000" dist="57160">
              <a:srgbClr val="3A1E70">
                <a:alpha val="1608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3"/>
          <p:cNvSpPr/>
          <p:nvPr/>
        </p:nvSpPr>
        <p:spPr>
          <a:xfrm>
            <a:off x="1207310" y="3099816"/>
            <a:ext cx="905700" cy="905400"/>
          </a:xfrm>
          <a:prstGeom prst="roundRect">
            <a:avLst>
              <a:gd fmla="val 12121" name="adj"/>
            </a:avLst>
          </a:prstGeom>
          <a:solidFill>
            <a:srgbClr val="F0E9FC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3"/>
          <p:cNvSpPr/>
          <p:nvPr/>
        </p:nvSpPr>
        <p:spPr>
          <a:xfrm>
            <a:off x="1207310" y="3099816"/>
            <a:ext cx="9057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Calibri"/>
              <a:buNone/>
            </a:pPr>
            <a:r>
              <a:rPr b="0" i="0" lang="en-US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🏛️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"/>
          <p:cNvSpPr/>
          <p:nvPr/>
        </p:nvSpPr>
        <p:spPr>
          <a:xfrm>
            <a:off x="2304865" y="3058668"/>
            <a:ext cx="80259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Comune e territorio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2304865" y="3552444"/>
            <a:ext cx="80259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5C86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I servizi locali del tuo Comune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3"/>
          <p:cNvSpPr/>
          <p:nvPr/>
        </p:nvSpPr>
        <p:spPr>
          <a:xfrm>
            <a:off x="11428287" y="3099816"/>
            <a:ext cx="905700" cy="905400"/>
          </a:xfrm>
          <a:prstGeom prst="roundRect">
            <a:avLst>
              <a:gd fmla="val 12121" name="adj"/>
            </a:avLst>
          </a:prstGeom>
          <a:solidFill>
            <a:srgbClr val="E7E6F8"/>
          </a:solidFill>
          <a:ln cap="flat" cmpd="sng" w="19050">
            <a:solidFill>
              <a:srgbClr val="CFCD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3"/>
          <p:cNvSpPr/>
          <p:nvPr/>
        </p:nvSpPr>
        <p:spPr>
          <a:xfrm>
            <a:off x="12525842" y="3058668"/>
            <a:ext cx="46371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Amministrazione nazionale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12525842" y="3552444"/>
            <a:ext cx="46371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5C86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Le piattaforme pubbliche nazionali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p13"/>
          <p:cNvCxnSpPr/>
          <p:nvPr/>
        </p:nvCxnSpPr>
        <p:spPr>
          <a:xfrm>
            <a:off x="1207310" y="4334256"/>
            <a:ext cx="9041100" cy="0"/>
          </a:xfrm>
          <a:prstGeom prst="straightConnector1">
            <a:avLst/>
          </a:prstGeom>
          <a:noFill/>
          <a:ln cap="flat" cmpd="sng" w="19050">
            <a:solidFill>
              <a:srgbClr val="E7DEF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2" name="Google Shape;332;p13"/>
          <p:cNvCxnSpPr/>
          <p:nvPr/>
        </p:nvCxnSpPr>
        <p:spPr>
          <a:xfrm>
            <a:off x="11428287" y="4334256"/>
            <a:ext cx="5652600" cy="0"/>
          </a:xfrm>
          <a:prstGeom prst="straightConnector1">
            <a:avLst/>
          </a:prstGeom>
          <a:noFill/>
          <a:ln cap="flat" cmpd="sng" w="19050">
            <a:solidFill>
              <a:srgbClr val="E7DEF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3" name="Google Shape;333;p13"/>
          <p:cNvSpPr/>
          <p:nvPr/>
        </p:nvSpPr>
        <p:spPr>
          <a:xfrm>
            <a:off x="1234749" y="4663440"/>
            <a:ext cx="850800" cy="850500"/>
          </a:xfrm>
          <a:prstGeom prst="roundRect">
            <a:avLst>
              <a:gd fmla="val 12903" name="adj"/>
            </a:avLst>
          </a:prstGeom>
          <a:solidFill>
            <a:srgbClr val="F0E9FC"/>
          </a:solidFill>
          <a:ln cap="flat" cmpd="sng" w="19050">
            <a:solidFill>
              <a:srgbClr val="D9C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3"/>
          <p:cNvSpPr/>
          <p:nvPr/>
        </p:nvSpPr>
        <p:spPr>
          <a:xfrm>
            <a:off x="2304865" y="4636008"/>
            <a:ext cx="34983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Appuntamenti e orari uffici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3"/>
          <p:cNvSpPr/>
          <p:nvPr/>
        </p:nvSpPr>
        <p:spPr>
          <a:xfrm>
            <a:off x="5926795" y="4663440"/>
            <a:ext cx="850800" cy="850500"/>
          </a:xfrm>
          <a:prstGeom prst="roundRect">
            <a:avLst>
              <a:gd fmla="val 12903" name="adj"/>
            </a:avLst>
          </a:prstGeom>
          <a:solidFill>
            <a:srgbClr val="F0E9FC"/>
          </a:solidFill>
          <a:ln cap="flat" cmpd="sng" w="19050">
            <a:solidFill>
              <a:srgbClr val="D9C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3"/>
          <p:cNvSpPr/>
          <p:nvPr/>
        </p:nvSpPr>
        <p:spPr>
          <a:xfrm>
            <a:off x="6996910" y="4636008"/>
            <a:ext cx="34983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Cosa vedere sul territorio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3"/>
          <p:cNvSpPr/>
          <p:nvPr/>
        </p:nvSpPr>
        <p:spPr>
          <a:xfrm>
            <a:off x="1234749" y="6185916"/>
            <a:ext cx="850800" cy="850500"/>
          </a:xfrm>
          <a:prstGeom prst="roundRect">
            <a:avLst>
              <a:gd fmla="val 12903" name="adj"/>
            </a:avLst>
          </a:prstGeom>
          <a:solidFill>
            <a:srgbClr val="F0E9FC"/>
          </a:solidFill>
          <a:ln cap="flat" cmpd="sng" w="19050">
            <a:solidFill>
              <a:srgbClr val="D9C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2304865" y="6158484"/>
            <a:ext cx="34983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Come pagare tasse e tributi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5926795" y="6185916"/>
            <a:ext cx="850800" cy="850500"/>
          </a:xfrm>
          <a:prstGeom prst="roundRect">
            <a:avLst>
              <a:gd fmla="val 12903" name="adj"/>
            </a:avLst>
          </a:prstGeom>
          <a:solidFill>
            <a:srgbClr val="F0E9FC"/>
          </a:solidFill>
          <a:ln cap="flat" cmpd="sng" w="19050">
            <a:solidFill>
              <a:srgbClr val="D9C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3"/>
          <p:cNvSpPr/>
          <p:nvPr/>
        </p:nvSpPr>
        <p:spPr>
          <a:xfrm>
            <a:off x="6996910" y="6158484"/>
            <a:ext cx="34983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Certificat</a:t>
            </a:r>
            <a:r>
              <a:rPr b="1" lang="en-US" sz="1900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i="0" lang="en-US" sz="19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 anagrafic</a:t>
            </a:r>
            <a:r>
              <a:rPr b="1" lang="en-US" sz="1900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3"/>
          <p:cNvSpPr/>
          <p:nvPr/>
        </p:nvSpPr>
        <p:spPr>
          <a:xfrm>
            <a:off x="1234749" y="7708392"/>
            <a:ext cx="850800" cy="850500"/>
          </a:xfrm>
          <a:prstGeom prst="roundRect">
            <a:avLst>
              <a:gd fmla="val 12903" name="adj"/>
            </a:avLst>
          </a:prstGeom>
          <a:solidFill>
            <a:srgbClr val="F0E9FC"/>
          </a:solidFill>
          <a:ln cap="flat" cmpd="sng" w="19050">
            <a:solidFill>
              <a:srgbClr val="D9C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3"/>
          <p:cNvSpPr/>
          <p:nvPr/>
        </p:nvSpPr>
        <p:spPr>
          <a:xfrm>
            <a:off x="2304865" y="7680960"/>
            <a:ext cx="34983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Servizi offerti dal Comune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3"/>
          <p:cNvSpPr/>
          <p:nvPr/>
        </p:nvSpPr>
        <p:spPr>
          <a:xfrm>
            <a:off x="5926795" y="7708392"/>
            <a:ext cx="850800" cy="850500"/>
          </a:xfrm>
          <a:prstGeom prst="roundRect">
            <a:avLst>
              <a:gd fmla="val 12903" name="adj"/>
            </a:avLst>
          </a:prstGeom>
          <a:solidFill>
            <a:srgbClr val="F0E9FC"/>
          </a:solidFill>
          <a:ln cap="flat" cmpd="sng" w="19050">
            <a:solidFill>
              <a:srgbClr val="D9C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3"/>
          <p:cNvSpPr/>
          <p:nvPr/>
        </p:nvSpPr>
        <p:spPr>
          <a:xfrm>
            <a:off x="6996910" y="7680960"/>
            <a:ext cx="34983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1900"/>
              <a:buFont typeface="Calibri"/>
              <a:buNone/>
            </a:pPr>
            <a:r>
              <a:rPr b="1" i="0" lang="en-US" sz="19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Avvisi, eventi e notizie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3"/>
          <p:cNvSpPr/>
          <p:nvPr/>
        </p:nvSpPr>
        <p:spPr>
          <a:xfrm>
            <a:off x="12443525" y="4663440"/>
            <a:ext cx="46371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App IO</a:t>
            </a:r>
            <a:r>
              <a:rPr b="0" i="0" lang="en-US" sz="17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   la Pubblica Amministrazione in tasca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3"/>
          <p:cNvSpPr/>
          <p:nvPr/>
        </p:nvSpPr>
        <p:spPr>
          <a:xfrm>
            <a:off x="11455726" y="5788152"/>
            <a:ext cx="823200" cy="823200"/>
          </a:xfrm>
          <a:prstGeom prst="roundRect">
            <a:avLst>
              <a:gd fmla="val 13333" name="adj"/>
            </a:avLst>
          </a:prstGeom>
          <a:solidFill>
            <a:srgbClr val="E7E6F8"/>
          </a:solidFill>
          <a:ln cap="flat" cmpd="sng" w="19050">
            <a:solidFill>
              <a:srgbClr val="CFCD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3"/>
          <p:cNvSpPr/>
          <p:nvPr/>
        </p:nvSpPr>
        <p:spPr>
          <a:xfrm>
            <a:off x="12443525" y="5788152"/>
            <a:ext cx="46371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PagoPA</a:t>
            </a:r>
            <a:r>
              <a:rPr b="0" i="0" lang="en-US" sz="17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   pagamenti verso la PA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12443525" y="6912864"/>
            <a:ext cx="46371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SEND</a:t>
            </a:r>
            <a:r>
              <a:rPr b="0" i="0" lang="en-US" sz="17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   notifiche digitali ufficiali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3"/>
          <p:cNvSpPr/>
          <p:nvPr/>
        </p:nvSpPr>
        <p:spPr>
          <a:xfrm>
            <a:off x="12443525" y="7935851"/>
            <a:ext cx="46371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0A44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1E0A44"/>
                </a:solidFill>
                <a:latin typeface="Calibri"/>
                <a:ea typeface="Calibri"/>
                <a:cs typeface="Calibri"/>
                <a:sym typeface="Calibri"/>
              </a:rPr>
              <a:t>ANPR</a:t>
            </a:r>
            <a:r>
              <a:rPr b="0" i="0" lang="en-US" sz="17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   anagrafe nazionale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3"/>
          <p:cNvSpPr/>
          <p:nvPr/>
        </p:nvSpPr>
        <p:spPr>
          <a:xfrm>
            <a:off x="823166" y="9491472"/>
            <a:ext cx="109755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5C86"/>
              </a:buClr>
              <a:buSzPts val="1700"/>
              <a:buFont typeface="Calibri"/>
              <a:buNone/>
            </a:pPr>
            <a:r>
              <a:rPr b="0" i="1" lang="en-US" sz="17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Nelle prossime slide: esempi di domande reali dei cittadini.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3"/>
          <p:cNvSpPr/>
          <p:nvPr/>
        </p:nvSpPr>
        <p:spPr>
          <a:xfrm>
            <a:off x="15640153" y="9491472"/>
            <a:ext cx="185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A2FE4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7A2FE4"/>
                </a:solidFill>
                <a:latin typeface="Calibri"/>
                <a:ea typeface="Calibri"/>
                <a:cs typeface="Calibri"/>
                <a:sym typeface="Calibri"/>
              </a:rPr>
              <a:t>✦ </a:t>
            </a:r>
            <a:r>
              <a:rPr b="1" i="0" lang="en-US" sz="1800" u="none" cap="none" strike="noStrike">
                <a:solidFill>
                  <a:srgbClr val="6B5C86"/>
                </a:solidFill>
                <a:latin typeface="Calibri"/>
                <a:ea typeface="Calibri"/>
                <a:cs typeface="Calibri"/>
                <a:sym typeface="Calibri"/>
              </a:rPr>
              <a:t>Astra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5950" y="6336975"/>
            <a:ext cx="548401" cy="54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4938" y="4760362"/>
            <a:ext cx="670426" cy="67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4950" y="7853212"/>
            <a:ext cx="670426" cy="67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2500" y="4678627"/>
            <a:ext cx="670426" cy="67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4825" y="6275962"/>
            <a:ext cx="670426" cy="67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5713" y="7798437"/>
            <a:ext cx="670426" cy="67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532113" y="3230837"/>
            <a:ext cx="670426" cy="67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414475" y="4761625"/>
            <a:ext cx="823200" cy="665875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E7DEF9"/>
            </a:solidFill>
            <a:prstDash val="solid"/>
            <a:round/>
            <a:headEnd len="sm" w="sm" type="none"/>
            <a:tailEnd len="sm" w="sm" type="none"/>
          </a:ln>
          <a:effectLst>
            <a:outerShdw blurRad="209585" rotWithShape="0" algn="bl" dir="5400000" dist="57160">
              <a:srgbClr val="3A1E70">
                <a:alpha val="16080"/>
              </a:srgbClr>
            </a:outerShdw>
          </a:effectLst>
        </p:spPr>
      </p:pic>
      <p:pic>
        <p:nvPicPr>
          <p:cNvPr id="360" name="Google Shape;36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455727" y="5788152"/>
            <a:ext cx="823200" cy="8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3"/>
          <p:cNvPicPr preferRelativeResize="0"/>
          <p:nvPr/>
        </p:nvPicPr>
        <p:blipFill rotWithShape="1">
          <a:blip r:embed="rId12">
            <a:alphaModFix/>
          </a:blip>
          <a:srcRect b="24739" l="22998" r="23079" t="21210"/>
          <a:stretch/>
        </p:blipFill>
        <p:spPr>
          <a:xfrm>
            <a:off x="11296988" y="7050262"/>
            <a:ext cx="1140686" cy="54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227009" y="8171246"/>
            <a:ext cx="1140675" cy="352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092a1239f0d497c368cc986a36e8b512.png" id="368" name="Google Shape;368;p14"/>
          <p:cNvPicPr preferRelativeResize="0"/>
          <p:nvPr/>
        </p:nvPicPr>
        <p:blipFill rotWithShape="1">
          <a:blip r:embed="rId3">
            <a:alphaModFix/>
          </a:blip>
          <a:srcRect b="0" l="-4" r="-4" t="0"/>
          <a:stretch/>
        </p:blipFill>
        <p:spPr>
          <a:xfrm>
            <a:off x="1143000" y="2762402"/>
            <a:ext cx="5143500" cy="361919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4"/>
          <p:cNvSpPr/>
          <p:nvPr/>
        </p:nvSpPr>
        <p:spPr>
          <a:xfrm>
            <a:off x="1380744" y="3057754"/>
            <a:ext cx="381305" cy="381305"/>
          </a:xfrm>
          <a:prstGeom prst="roundRect">
            <a:avLst>
              <a:gd fmla="val 24940" name="adj"/>
            </a:avLst>
          </a:prstGeom>
          <a:solidFill>
            <a:srgbClr val="8F38F6">
              <a:alpha val="1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4"/>
          <p:cNvSpPr txBox="1"/>
          <p:nvPr/>
        </p:nvSpPr>
        <p:spPr>
          <a:xfrm>
            <a:off x="1380744" y="3057754"/>
            <a:ext cx="381305" cy="381305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300"/>
              <a:buFont typeface="Playfair Display"/>
              <a:buNone/>
            </a:pPr>
            <a:r>
              <a:rPr b="1" i="0" lang="en-US" sz="1300" u="none" cap="none" strike="noStrike">
                <a:solidFill>
                  <a:srgbClr val="8F38F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4"/>
          <p:cNvSpPr txBox="1"/>
          <p:nvPr/>
        </p:nvSpPr>
        <p:spPr>
          <a:xfrm>
            <a:off x="1380752" y="3571650"/>
            <a:ext cx="25026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500"/>
              <a:buFont typeface="Playfair Display"/>
              <a:buNone/>
            </a:pPr>
            <a:r>
              <a:rPr b="1" i="0" lang="en-US" sz="19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Sito istituzionale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4"/>
          <p:cNvSpPr txBox="1"/>
          <p:nvPr/>
        </p:nvSpPr>
        <p:spPr>
          <a:xfrm>
            <a:off x="1380750" y="3888022"/>
            <a:ext cx="4668000" cy="11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Astra legge quotidianamente le pagine del sito del Comune. Ogni variazione di un orario, di un tariffario o di un contatto aggiorna la base di conoscenza.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ec0a441027199b2da2174b1daa6a8307.png" id="373" name="Google Shape;373;p14"/>
          <p:cNvPicPr preferRelativeResize="0"/>
          <p:nvPr/>
        </p:nvPicPr>
        <p:blipFill rotWithShape="1">
          <a:blip r:embed="rId4">
            <a:alphaModFix/>
          </a:blip>
          <a:srcRect b="0" l="-4" r="-4" t="0"/>
          <a:stretch/>
        </p:blipFill>
        <p:spPr>
          <a:xfrm>
            <a:off x="6572707" y="2762402"/>
            <a:ext cx="5143500" cy="361919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4"/>
          <p:cNvSpPr/>
          <p:nvPr/>
        </p:nvSpPr>
        <p:spPr>
          <a:xfrm>
            <a:off x="6810451" y="3057754"/>
            <a:ext cx="381305" cy="381305"/>
          </a:xfrm>
          <a:prstGeom prst="roundRect">
            <a:avLst>
              <a:gd fmla="val 24940" name="adj"/>
            </a:avLst>
          </a:prstGeom>
          <a:solidFill>
            <a:srgbClr val="8F38F6">
              <a:alpha val="1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4"/>
          <p:cNvSpPr txBox="1"/>
          <p:nvPr/>
        </p:nvSpPr>
        <p:spPr>
          <a:xfrm>
            <a:off x="6810451" y="3057754"/>
            <a:ext cx="381305" cy="381305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300"/>
              <a:buFont typeface="Playfair Display"/>
              <a:buNone/>
            </a:pPr>
            <a:r>
              <a:rPr b="1" i="0" lang="en-US" sz="1300" u="none" cap="none" strike="noStrike">
                <a:solidFill>
                  <a:srgbClr val="8F38F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4"/>
          <p:cNvSpPr txBox="1"/>
          <p:nvPr/>
        </p:nvSpPr>
        <p:spPr>
          <a:xfrm>
            <a:off x="6810449" y="3571650"/>
            <a:ext cx="25026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500"/>
              <a:buFont typeface="Playfair Display"/>
              <a:buNone/>
            </a:pPr>
            <a:r>
              <a:rPr b="1" i="0" lang="en-US" sz="19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PDF pubblicati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"/>
          <p:cNvSpPr txBox="1"/>
          <p:nvPr/>
        </p:nvSpPr>
        <p:spPr>
          <a:xfrm>
            <a:off x="6810450" y="3888019"/>
            <a:ext cx="4668000" cy="11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Regolamenti, deliberazioni, modulistica, bandi: tutti i PDF presenti sul sito vengono indicizzati e diventano </a:t>
            </a:r>
            <a:r>
              <a:rPr lang="en-US" sz="13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parte integrante della base di conoscenza.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030da9ae66113f928e7063e18161b1e8.png" id="378" name="Google Shape;378;p14"/>
          <p:cNvPicPr preferRelativeResize="0"/>
          <p:nvPr/>
        </p:nvPicPr>
        <p:blipFill rotWithShape="1">
          <a:blip r:embed="rId5">
            <a:alphaModFix/>
          </a:blip>
          <a:srcRect b="0" l="-4" r="-4" t="0"/>
          <a:stretch/>
        </p:blipFill>
        <p:spPr>
          <a:xfrm>
            <a:off x="12001500" y="2762402"/>
            <a:ext cx="5143500" cy="361919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4"/>
          <p:cNvSpPr/>
          <p:nvPr/>
        </p:nvSpPr>
        <p:spPr>
          <a:xfrm>
            <a:off x="12239244" y="3057754"/>
            <a:ext cx="381305" cy="381305"/>
          </a:xfrm>
          <a:prstGeom prst="roundRect">
            <a:avLst>
              <a:gd fmla="val 24940" name="adj"/>
            </a:avLst>
          </a:prstGeom>
          <a:solidFill>
            <a:srgbClr val="8F38F6">
              <a:alpha val="1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4"/>
          <p:cNvSpPr txBox="1"/>
          <p:nvPr/>
        </p:nvSpPr>
        <p:spPr>
          <a:xfrm>
            <a:off x="12239244" y="3057754"/>
            <a:ext cx="381305" cy="381305"/>
          </a:xfrm>
          <a:prstGeom prst="rect">
            <a:avLst/>
          </a:prstGeom>
          <a:solidFill>
            <a:srgbClr val="FFFFFF">
              <a:alpha val="0"/>
            </a:srgbClr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300"/>
              <a:buFont typeface="Playfair Display"/>
              <a:buNone/>
            </a:pPr>
            <a:r>
              <a:rPr b="1" i="0" lang="en-US" sz="1300" u="none" cap="none" strike="noStrike">
                <a:solidFill>
                  <a:srgbClr val="8F38F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4"/>
          <p:cNvSpPr txBox="1"/>
          <p:nvPr/>
        </p:nvSpPr>
        <p:spPr>
          <a:xfrm>
            <a:off x="12239252" y="3571650"/>
            <a:ext cx="29706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500"/>
              <a:buFont typeface="Playfair Display"/>
              <a:buNone/>
            </a:pPr>
            <a:r>
              <a:rPr b="1" i="0" lang="en-US" sz="19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Piattaforme nazionali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4"/>
          <p:cNvSpPr txBox="1"/>
          <p:nvPr/>
        </p:nvSpPr>
        <p:spPr>
          <a:xfrm>
            <a:off x="12239250" y="3888025"/>
            <a:ext cx="4668000" cy="11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3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ANPR, PagoPA, App IO, portale SUAP, MEPA: Astra integra link diretti e percorsi per le operazioni che passano da sistemi esterni.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9cdf708a4e6bdc6d2fa263defc1de920.png" id="383" name="Google Shape;383;p14"/>
          <p:cNvPicPr preferRelativeResize="0"/>
          <p:nvPr/>
        </p:nvPicPr>
        <p:blipFill rotWithShape="1">
          <a:blip r:embed="rId6">
            <a:alphaModFix/>
          </a:blip>
          <a:srcRect b="-1" l="0" r="0" t="-1"/>
          <a:stretch/>
        </p:blipFill>
        <p:spPr>
          <a:xfrm>
            <a:off x="1143000" y="6667805"/>
            <a:ext cx="16002000" cy="167152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4"/>
          <p:cNvSpPr txBox="1"/>
          <p:nvPr/>
        </p:nvSpPr>
        <p:spPr>
          <a:xfrm>
            <a:off x="1524305" y="7010705"/>
            <a:ext cx="15240305" cy="3529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layfair Display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Il principio di fondo: zero lavoro aggiuntivo per il Comune.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4"/>
          <p:cNvSpPr txBox="1"/>
          <p:nvPr/>
        </p:nvSpPr>
        <p:spPr>
          <a:xfrm>
            <a:off x="1524305" y="7494422"/>
            <a:ext cx="15240305" cy="505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Astra non chiede ai vostri uffici di scrivere schede informative né di mantenere FAQ. Apprende da quello che pubblicate già, e noi di Digitale Semplice per Tutti aggiorniamo la piattaforma quando aggiungete qualcosa di nuovo. Il personale resta concentrato sull'ordinario.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4"/>
          <p:cNvSpPr txBox="1"/>
          <p:nvPr/>
        </p:nvSpPr>
        <p:spPr>
          <a:xfrm>
            <a:off x="1143000" y="857707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Le Fonti del Modulo Informativo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4"/>
          <p:cNvSpPr txBox="1"/>
          <p:nvPr/>
        </p:nvSpPr>
        <p:spPr>
          <a:xfrm>
            <a:off x="1143000" y="1324051"/>
            <a:ext cx="16577158" cy="70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 dove arrivano le risposte che Astra dà?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4"/>
          <p:cNvSpPr txBox="1"/>
          <p:nvPr/>
        </p:nvSpPr>
        <p:spPr>
          <a:xfrm>
            <a:off x="1143000" y="2139696"/>
            <a:ext cx="11239805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Niente inventato: ogni risposta di Astra è ancorata a un documento reale del Comune.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389" name="Google Shape;389;p14"/>
          <p:cNvPicPr preferRelativeResize="0"/>
          <p:nvPr/>
        </p:nvPicPr>
        <p:blipFill rotWithShape="1">
          <a:blip r:embed="rId7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390" name="Google Shape;39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391" name="Google Shape;39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4FF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49bac62ea11cce2cee0ec6363b680e04.png" id="397" name="Google Shape;397;p15"/>
          <p:cNvPicPr preferRelativeResize="0"/>
          <p:nvPr/>
        </p:nvPicPr>
        <p:blipFill rotWithShape="1">
          <a:blip r:embed="rId3">
            <a:alphaModFix/>
          </a:blip>
          <a:srcRect b="0" l="-6" r="-6" t="0"/>
          <a:stretch/>
        </p:blipFill>
        <p:spPr>
          <a:xfrm>
            <a:off x="1143000" y="3047695"/>
            <a:ext cx="10287000" cy="12380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ce3747f7dd1eb485aa683ea23b341fc2.png" id="398" name="Google Shape;39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8351" y="3286354"/>
            <a:ext cx="761695" cy="7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5"/>
          <p:cNvSpPr txBox="1"/>
          <p:nvPr/>
        </p:nvSpPr>
        <p:spPr>
          <a:xfrm>
            <a:off x="1438351" y="3286354"/>
            <a:ext cx="762610" cy="762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800"/>
              <a:buFont typeface="Inter"/>
              <a:buNone/>
            </a:pPr>
            <a:r>
              <a:rPr b="0" i="0" lang="en-US" sz="28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👵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5"/>
          <p:cNvSpPr txBox="1"/>
          <p:nvPr/>
        </p:nvSpPr>
        <p:spPr>
          <a:xfrm>
            <a:off x="2752344" y="3418942"/>
            <a:ext cx="83823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Anziani e persone poco digitali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5"/>
          <p:cNvSpPr txBox="1"/>
          <p:nvPr/>
        </p:nvSpPr>
        <p:spPr>
          <a:xfrm>
            <a:off x="2752344" y="3708806"/>
            <a:ext cx="83823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Scrive come su WhatsApp: poca voce, niente moduli. Astra pone le domande giuste al posto dell'utente.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49bac62ea11cce2cee0ec6363b680e04.png" id="402" name="Google Shape;402;p15"/>
          <p:cNvPicPr preferRelativeResize="0"/>
          <p:nvPr/>
        </p:nvPicPr>
        <p:blipFill rotWithShape="1">
          <a:blip r:embed="rId3">
            <a:alphaModFix/>
          </a:blip>
          <a:srcRect b="0" l="-6" r="-6" t="0"/>
          <a:stretch/>
        </p:blipFill>
        <p:spPr>
          <a:xfrm>
            <a:off x="1143000" y="4419295"/>
            <a:ext cx="10287000" cy="12380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a51cb0d4f3a211fdd5e8d766cee7cd7b.png" id="403" name="Google Shape;40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8351" y="4657954"/>
            <a:ext cx="761695" cy="7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5"/>
          <p:cNvSpPr txBox="1"/>
          <p:nvPr/>
        </p:nvSpPr>
        <p:spPr>
          <a:xfrm>
            <a:off x="1438351" y="4657954"/>
            <a:ext cx="762610" cy="762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800"/>
              <a:buFont typeface="Inter"/>
              <a:buNone/>
            </a:pPr>
            <a:r>
              <a:rPr b="0" i="0" lang="en-US" sz="28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🚏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5"/>
          <p:cNvSpPr txBox="1"/>
          <p:nvPr/>
        </p:nvSpPr>
        <p:spPr>
          <a:xfrm>
            <a:off x="2752344" y="4790542"/>
            <a:ext cx="83823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i="0" lang="en-US" sz="16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Lingua italiana chiara </a:t>
            </a:r>
            <a:r>
              <a:rPr b="1" lang="en-US" sz="1600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 non solo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5"/>
          <p:cNvSpPr txBox="1"/>
          <p:nvPr/>
        </p:nvSpPr>
        <p:spPr>
          <a:xfrm>
            <a:off x="2752344" y="5080406"/>
            <a:ext cx="83823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Fraseggio semplice, risposte in italiano </a:t>
            </a:r>
            <a:r>
              <a:rPr lang="en-US" sz="10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chiaro</a:t>
            </a:r>
            <a:r>
              <a:rPr b="0" i="0" lang="en-US" sz="10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, glossario automatico dei termini tecnici. Possibilit</a:t>
            </a:r>
            <a:r>
              <a:rPr lang="en-US" sz="1000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à di risposta in altre lingue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49bac62ea11cce2cee0ec6363b680e04.png" id="407" name="Google Shape;407;p15"/>
          <p:cNvPicPr preferRelativeResize="0"/>
          <p:nvPr/>
        </p:nvPicPr>
        <p:blipFill rotWithShape="1">
          <a:blip r:embed="rId3">
            <a:alphaModFix/>
          </a:blip>
          <a:srcRect b="0" l="-6" r="-6" t="0"/>
          <a:stretch/>
        </p:blipFill>
        <p:spPr>
          <a:xfrm>
            <a:off x="1181400" y="5953195"/>
            <a:ext cx="10287000" cy="12380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2f1b867817817108ecbecf7f298d969a.png" id="408" name="Google Shape;40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76751" y="6191854"/>
            <a:ext cx="761695" cy="76169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15"/>
          <p:cNvSpPr txBox="1"/>
          <p:nvPr/>
        </p:nvSpPr>
        <p:spPr>
          <a:xfrm>
            <a:off x="1476751" y="6191854"/>
            <a:ext cx="7626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083C"/>
              </a:buClr>
              <a:buSzPts val="2800"/>
              <a:buFont typeface="Inter"/>
              <a:buNone/>
            </a:pPr>
            <a:r>
              <a:rPr b="0" i="0" lang="en-US" sz="2800" u="none" cap="none" strike="noStrike">
                <a:solidFill>
                  <a:srgbClr val="1A083C"/>
                </a:solidFill>
                <a:latin typeface="Inter"/>
                <a:ea typeface="Inter"/>
                <a:cs typeface="Inter"/>
                <a:sym typeface="Inter"/>
              </a:rPr>
              <a:t>⏰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5"/>
          <p:cNvSpPr txBox="1"/>
          <p:nvPr/>
        </p:nvSpPr>
        <p:spPr>
          <a:xfrm>
            <a:off x="2790744" y="6324442"/>
            <a:ext cx="83823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1600"/>
              <a:buFont typeface="Playfair Display"/>
              <a:buNone/>
            </a:pPr>
            <a:r>
              <a:rPr b="1" lang="en-US" sz="1600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Sempre disponibile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5"/>
          <p:cNvSpPr txBox="1"/>
          <p:nvPr/>
        </p:nvSpPr>
        <p:spPr>
          <a:xfrm>
            <a:off x="2790744" y="6614306"/>
            <a:ext cx="90681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Astra è attivo 24 ore su 24, sabato e domenica compresi. Chi lavora può informarsi quando rientra.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13600992f5d45c3c943acf3825bbaa97.png" id="412" name="Google Shape;412;p15"/>
          <p:cNvPicPr preferRelativeResize="0"/>
          <p:nvPr/>
        </p:nvPicPr>
        <p:blipFill rotWithShape="1">
          <a:blip r:embed="rId7">
            <a:alphaModFix/>
          </a:blip>
          <a:srcRect b="0" l="-3" r="-3" t="0"/>
          <a:stretch/>
        </p:blipFill>
        <p:spPr>
          <a:xfrm>
            <a:off x="11811305" y="2745030"/>
            <a:ext cx="55248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5"/>
          <p:cNvSpPr txBox="1"/>
          <p:nvPr/>
        </p:nvSpPr>
        <p:spPr>
          <a:xfrm>
            <a:off x="12154205" y="3619195"/>
            <a:ext cx="4839005" cy="1527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Conformità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5"/>
          <p:cNvSpPr txBox="1"/>
          <p:nvPr/>
        </p:nvSpPr>
        <p:spPr>
          <a:xfrm>
            <a:off x="12154205" y="3943807"/>
            <a:ext cx="4839005" cy="7525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Playfair Display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Astra è progettato secondo le linee guida AgID.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5"/>
          <p:cNvSpPr/>
          <p:nvPr/>
        </p:nvSpPr>
        <p:spPr>
          <a:xfrm>
            <a:off x="12154205" y="4897526"/>
            <a:ext cx="2352751" cy="657454"/>
          </a:xfrm>
          <a:prstGeom prst="roundRect">
            <a:avLst>
              <a:gd fmla="val 14465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1490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5"/>
          <p:cNvSpPr txBox="1"/>
          <p:nvPr/>
        </p:nvSpPr>
        <p:spPr>
          <a:xfrm>
            <a:off x="12316054" y="5040173"/>
            <a:ext cx="2029054" cy="14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WCAG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5"/>
          <p:cNvSpPr txBox="1"/>
          <p:nvPr/>
        </p:nvSpPr>
        <p:spPr>
          <a:xfrm>
            <a:off x="12316054" y="5221224"/>
            <a:ext cx="2029054" cy="191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2.1 AA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5"/>
          <p:cNvSpPr/>
          <p:nvPr/>
        </p:nvSpPr>
        <p:spPr>
          <a:xfrm>
            <a:off x="14639544" y="4897526"/>
            <a:ext cx="2352751" cy="657454"/>
          </a:xfrm>
          <a:prstGeom prst="roundRect">
            <a:avLst>
              <a:gd fmla="val 14465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1490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5"/>
          <p:cNvSpPr txBox="1"/>
          <p:nvPr/>
        </p:nvSpPr>
        <p:spPr>
          <a:xfrm>
            <a:off x="14802307" y="5040173"/>
            <a:ext cx="2029054" cy="14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Lingua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5"/>
          <p:cNvSpPr txBox="1"/>
          <p:nvPr/>
        </p:nvSpPr>
        <p:spPr>
          <a:xfrm>
            <a:off x="14802307" y="5221224"/>
            <a:ext cx="2029054" cy="191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Italiano </a:t>
            </a:r>
            <a:r>
              <a:rPr b="1"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chiaro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5"/>
          <p:cNvSpPr/>
          <p:nvPr/>
        </p:nvSpPr>
        <p:spPr>
          <a:xfrm>
            <a:off x="12154205" y="5688482"/>
            <a:ext cx="2352751" cy="657454"/>
          </a:xfrm>
          <a:prstGeom prst="roundRect">
            <a:avLst>
              <a:gd fmla="val 14465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1490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5"/>
          <p:cNvSpPr txBox="1"/>
          <p:nvPr/>
        </p:nvSpPr>
        <p:spPr>
          <a:xfrm>
            <a:off x="12316054" y="5831129"/>
            <a:ext cx="2029054" cy="14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Contrasto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5"/>
          <p:cNvSpPr txBox="1"/>
          <p:nvPr/>
        </p:nvSpPr>
        <p:spPr>
          <a:xfrm>
            <a:off x="12316054" y="6012180"/>
            <a:ext cx="2029054" cy="191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AAA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5"/>
          <p:cNvSpPr/>
          <p:nvPr/>
        </p:nvSpPr>
        <p:spPr>
          <a:xfrm>
            <a:off x="14639544" y="5688482"/>
            <a:ext cx="2352751" cy="657454"/>
          </a:xfrm>
          <a:prstGeom prst="roundRect">
            <a:avLst>
              <a:gd fmla="val 14465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14902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5"/>
          <p:cNvSpPr txBox="1"/>
          <p:nvPr/>
        </p:nvSpPr>
        <p:spPr>
          <a:xfrm>
            <a:off x="14802307" y="5831129"/>
            <a:ext cx="2029054" cy="14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Operatività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5"/>
          <p:cNvSpPr txBox="1"/>
          <p:nvPr/>
        </p:nvSpPr>
        <p:spPr>
          <a:xfrm>
            <a:off x="14802307" y="6012180"/>
            <a:ext cx="2029054" cy="191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24/7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5"/>
          <p:cNvSpPr txBox="1"/>
          <p:nvPr/>
        </p:nvSpPr>
        <p:spPr>
          <a:xfrm>
            <a:off x="12154205" y="6555334"/>
            <a:ext cx="4839005" cy="4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Nessun cittadino è escluso. Nessun orario è sbagliato. Nessuna lingua è definitiva.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5"/>
          <p:cNvSpPr txBox="1"/>
          <p:nvPr/>
        </p:nvSpPr>
        <p:spPr>
          <a:xfrm>
            <a:off x="1143000" y="952805"/>
            <a:ext cx="16002000" cy="277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38F6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8F38F6"/>
                </a:solidFill>
                <a:latin typeface="Inter"/>
                <a:ea typeface="Inter"/>
                <a:cs typeface="Inter"/>
                <a:sym typeface="Inter"/>
              </a:rPr>
              <a:t>Zero Barriere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5"/>
          <p:cNvSpPr txBox="1"/>
          <p:nvPr/>
        </p:nvSpPr>
        <p:spPr>
          <a:xfrm>
            <a:off x="1143000" y="1419149"/>
            <a:ext cx="18288000" cy="705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6056C"/>
              </a:buClr>
              <a:buSzPts val="4800"/>
              <a:buFont typeface="Playfair Display"/>
              <a:buNone/>
            </a:pPr>
            <a:r>
              <a:rPr b="1" i="0" lang="en-US" sz="4800" u="none" cap="none" strike="noStrike">
                <a:solidFill>
                  <a:srgbClr val="36056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Informarsi non deve richiedere competenze digitali.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5"/>
          <p:cNvSpPr txBox="1"/>
          <p:nvPr/>
        </p:nvSpPr>
        <p:spPr>
          <a:xfrm>
            <a:off x="1143000" y="2253996"/>
            <a:ext cx="11925605" cy="2862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5E8A"/>
              </a:buClr>
              <a:buSzPts val="1500"/>
              <a:buFont typeface="Inter"/>
              <a:buNone/>
            </a:pPr>
            <a:r>
              <a:rPr b="0" i="0" lang="en-US" sz="1500" u="none" cap="none" strike="noStrike">
                <a:solidFill>
                  <a:srgbClr val="6E5E8A"/>
                </a:solidFill>
                <a:latin typeface="Inter"/>
                <a:ea typeface="Inter"/>
                <a:cs typeface="Inter"/>
                <a:sym typeface="Inter"/>
              </a:rPr>
              <a:t>Il cittadino è multiforme: anziano, giovane, lavoratore, turista. Astra è progettato perché nessuno resti fuori.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n-dedup-55e7a33c7c7432087d472321dca8b0da.png" id="431" name="Google Shape;431;p15"/>
          <p:cNvPicPr preferRelativeResize="0"/>
          <p:nvPr/>
        </p:nvPicPr>
        <p:blipFill rotWithShape="1">
          <a:blip r:embed="rId8">
            <a:alphaModFix/>
          </a:blip>
          <a:srcRect b="0" l="-2083" r="-2083" t="0"/>
          <a:stretch/>
        </p:blipFill>
        <p:spPr>
          <a:xfrm>
            <a:off x="761695" y="9096451"/>
            <a:ext cx="16763695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432" name="Google Shape;432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433" name="Google Shape;433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6056C"/>
        </a:soli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n-dedup-b08b6c291e0a5438855db79752a6226f.jpg" id="439" name="Google Shape;43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A083C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en-dedup-fb8723fe80f6c3f961fbcc89a7e0f163.png" id="441" name="Google Shape;441;p16"/>
          <p:cNvPicPr preferRelativeResize="0"/>
          <p:nvPr/>
        </p:nvPicPr>
        <p:blipFill rotWithShape="1">
          <a:blip r:embed="rId4">
            <a:alphaModFix/>
          </a:blip>
          <a:srcRect b="0" l="-80" r="-80" t="0"/>
          <a:stretch/>
        </p:blipFill>
        <p:spPr>
          <a:xfrm>
            <a:off x="0" y="0"/>
            <a:ext cx="18288000" cy="95098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6"/>
          <p:cNvSpPr txBox="1"/>
          <p:nvPr/>
        </p:nvSpPr>
        <p:spPr>
          <a:xfrm>
            <a:off x="1524000" y="1524000"/>
            <a:ext cx="15240000" cy="190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Grazie!</a:t>
            </a:r>
            <a:endParaRPr b="1" sz="80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43" name="Google Shape;443;p16"/>
          <p:cNvSpPr txBox="1"/>
          <p:nvPr/>
        </p:nvSpPr>
        <p:spPr>
          <a:xfrm>
            <a:off x="1524000" y="3810000"/>
            <a:ext cx="15240000" cy="1143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rgbClr val="F8F4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"Il miglior servizio pubblico è quello che il cittadino non vede, ma sente."</a:t>
            </a:r>
            <a:endParaRPr i="1" sz="2600">
              <a:solidFill>
                <a:srgbClr val="F8F4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gen-dedup-55e7a33c7c7432087d472321dca8b0da.png" id="444" name="Google Shape;444;p16"/>
          <p:cNvPicPr preferRelativeResize="0"/>
          <p:nvPr/>
        </p:nvPicPr>
        <p:blipFill rotWithShape="1">
          <a:blip r:embed="rId5">
            <a:alphaModFix/>
          </a:blip>
          <a:srcRect b="0" l="-2083" r="-2083" t="0"/>
          <a:stretch/>
        </p:blipFill>
        <p:spPr>
          <a:xfrm>
            <a:off x="761695" y="9096451"/>
            <a:ext cx="16763693" cy="9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f668e517caa41ec0b794c3ce7f916ca8.png" id="445" name="Google Shape;44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1695" y="9191549"/>
            <a:ext cx="676656" cy="623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n-dedup-456676ead92981a1cdeaad3a24b80d3a.png" id="446" name="Google Shape;44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525598" y="9191549"/>
            <a:ext cx="619049" cy="6190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7" name="Google Shape;447;p16"/>
          <p:cNvGrpSpPr/>
          <p:nvPr/>
        </p:nvGrpSpPr>
        <p:grpSpPr>
          <a:xfrm>
            <a:off x="1524000" y="5619750"/>
            <a:ext cx="15240000" cy="2286000"/>
            <a:chOff x="1524000" y="5619750"/>
            <a:chExt cx="15240000" cy="2286000"/>
          </a:xfrm>
        </p:grpSpPr>
        <p:sp>
          <p:nvSpPr>
            <p:cNvPr id="448" name="Google Shape;448;p16"/>
            <p:cNvSpPr/>
            <p:nvPr/>
          </p:nvSpPr>
          <p:spPr>
            <a:xfrm>
              <a:off x="1524000" y="5619750"/>
              <a:ext cx="15240000" cy="2286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6"/>
            <p:cNvSpPr txBox="1"/>
            <p:nvPr/>
          </p:nvSpPr>
          <p:spPr>
            <a:xfrm>
              <a:off x="1524000" y="5619750"/>
              <a:ext cx="152400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8F38F6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Digitale Semplice per Tutti s.r.l.</a:t>
              </a:r>
              <a:endParaRPr b="1" sz="2600">
                <a:solidFill>
                  <a:srgbClr val="8F38F6"/>
                </a:solidFill>
                <a:latin typeface="Playfair Display"/>
                <a:ea typeface="Playfair Display"/>
                <a:cs typeface="Playfair Display"/>
                <a:sym typeface="Playfair Display"/>
              </a:endParaRPr>
            </a:p>
            <a:p>
              <a:pPr indent="0" lvl="0" marL="0" rtl="0" algn="ctr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CBD5E1"/>
                  </a:solidFill>
                  <a:latin typeface="Inter"/>
                  <a:ea typeface="Inter"/>
                  <a:cs typeface="Inter"/>
                  <a:sym typeface="Inter"/>
                </a:rPr>
                <a:t>Corso Italia 44 – Rivarolo Canavese (TO)</a:t>
              </a:r>
              <a:endParaRPr sz="160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ctr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8F38F6"/>
                  </a:solidFill>
                  <a:latin typeface="Inter"/>
                  <a:ea typeface="Inter"/>
                  <a:cs typeface="Inter"/>
                  <a:sym typeface="Inter"/>
                </a:rPr>
                <a:t>Email:</a:t>
              </a:r>
              <a:r>
                <a:rPr lang="en-US" sz="1600">
                  <a:solidFill>
                    <a:srgbClr val="CBD5E1"/>
                  </a:solidFill>
                  <a:latin typeface="Inter"/>
                  <a:ea typeface="Inter"/>
                  <a:cs typeface="Inter"/>
                  <a:sym typeface="Inter"/>
                </a:rPr>
                <a:t> segreteria@dspt.it   •   </a:t>
              </a:r>
              <a:r>
                <a:rPr b="1" lang="en-US" sz="1600">
                  <a:solidFill>
                    <a:srgbClr val="8F38F6"/>
                  </a:solidFill>
                  <a:latin typeface="Inter"/>
                  <a:ea typeface="Inter"/>
                  <a:cs typeface="Inter"/>
                  <a:sym typeface="Inter"/>
                </a:rPr>
                <a:t>Sito:</a:t>
              </a:r>
              <a:r>
                <a:rPr lang="en-US" sz="1600">
                  <a:solidFill>
                    <a:srgbClr val="CBD5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600" u="sng">
                  <a:solidFill>
                    <a:schemeClr val="hlink"/>
                  </a:solidFill>
                  <a:latin typeface="Inter"/>
                  <a:ea typeface="Inter"/>
                  <a:cs typeface="Inter"/>
                  <a:sym typeface="Inter"/>
                  <a:hlinkClick r:id="rId8"/>
                </a:rPr>
                <a:t>www.dspt.it</a:t>
              </a:r>
              <a:endParaRPr sz="160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CBD5E1"/>
                  </a:solidFill>
                  <a:latin typeface="Inter"/>
                  <a:ea typeface="Inter"/>
                  <a:cs typeface="Inter"/>
                  <a:sym typeface="Inter"/>
                </a:rPr>
                <a:t>Centraliano: 0124 571704</a:t>
              </a:r>
              <a:endParaRPr sz="160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CBD5E1"/>
                  </a:solidFill>
                  <a:latin typeface="Inter"/>
                  <a:ea typeface="Inter"/>
                  <a:cs typeface="Inter"/>
                  <a:sym typeface="Inter"/>
                </a:rPr>
                <a:t>Jacopo: 345 2421588</a:t>
              </a:r>
              <a:endParaRPr sz="160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CBD5E1"/>
                  </a:solidFill>
                  <a:latin typeface="Inter"/>
                  <a:ea typeface="Inter"/>
                  <a:cs typeface="Inter"/>
                  <a:sym typeface="Inter"/>
                </a:rPr>
                <a:t>Davide: 366 6658274</a:t>
              </a:r>
              <a:endParaRPr sz="160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