
<file path=[Content_Types].xml><?xml version="1.0" encoding="utf-8"?>
<Types xmlns="http://schemas.openxmlformats.org/package/2006/content-types">
  <Default Extension="gif" ContentType="image/gif"/>
  <Default Extension="jpeg" ContentType="image/jpeg"/>
  <Default Extension="jpg" ContentType="image/jpg"/>
  <Default Extension="m4v" ContentType="video/mp4"/>
  <Default Extension="mp4" ContentType="video/mp4"/>
  <Default Extension="png" ContentType="image/png"/>
  <Default Extension="rels" ContentType="application/vnd.openxmlformats-package.relationships+xml"/>
  <Default Extension="svg" ContentType="image/svg+xml"/>
  <Default Extension="vml" ContentType="application/vnd.openxmlformats-officedocument.vmlDrawing"/>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ppt/theme/theme1.xml" ContentType="application/vnd.openxmlformats-officedocument.theme+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officeDocument" Target="ppt/presentation.xml"/><Relationship Id="rId2" Type="http://schemas.openxmlformats.org/package/2006/relationships/metadata/core-properties" Target="docProps/core.xml"/><Relationship Id="rId1"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di apertura. Presentarsi e inquadrare l'obiettivo del webinar: non aspetti tecnici, ma le domande strategiche che ogni Sindaco dovrebbe fare alla propria struttura.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Queste sono le quattro aree operative su cui ogni Comune deve attivarsi. Il punto 1 (inventari) e il punto 2 (crediti/debiti) sono le attività più onerose e richiedono tempo. Far capire che iniziare subito è necessario.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L'inventario non è un adempimento burocratico: è la base di conoscenza su cui si fondano le decisioni di spesa, manutenzione e investimento. Senza inventario aggiornato, la politica opera al buio.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L'ammortamento è il concetto più difficile da spiegare agli amministratori non tecnici. Usare l'analogia dell'auto: se compro un'auto per 30.000€ e la uso per 10 anni, ogni anno 'perdo' 3.000€ di valore. Lo stesso vale per gli edifici pubblici.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Questo è il collegamento fondamentale tra accrual e governo: i beni culturali non sono solo un problema contabile, sono la misura di quello che la politica ha prodotto. Un bene valorizzato mostra impegno; un bene con valore stagnante mostra abbandono.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 rischi nascosti non sono colpa di nessuno: sono il risultato fisiologico di un sistema contabile che non li rendeva visibili. Con l'accrual vengono alla luce. Meglio conoscerli prima che esplodano.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di riferimento pratico. Queste cinque domande riassumono tutto il percorso dei due moduli. Se il Sindaco riesce a fare queste domande e ottenere risposte credibili, è già a metà strada verso una governance patrimoniale efficace.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Chiusura. Aprire alle domande. Ricordare che il prossimo intervento (Modulo 3 - Mauriello) entrerà nel dettaglio operativo di come leggere i numeri e cosa decidere.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Spiegare che il bilancio finanziario è uno strumento di controllo della spesa, non di conoscenza dei costi. Un Sindaco che legge solo questo bilancio non sa quanto costa davvero tenere aperta una scuola o gestire il patrimonio.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 quattro punti sono i limiti strutturali della contabilità finanziaria per chi deve governare un ente. Far emergere che queste informazioni mancanti impediscono decisioni consapevoli.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Questo è il cuore del modulo 1. L'accrual non sostituisce la contabilità finanziaria (che continua ad esistere), ma aggiunge una lente completamente diversa per capire i conti dell'ente. Il Sindaco avrà finalmente risposte alle domande che prima non trovavano risposta nel bilancio.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Esempio concreto per rendere tangibile il concetto di ammortamento. L'edificio si 'consuma' ogni anno, ma la contabilità finanziaria non lo registra. Con l'accrual questo costo diventa visibile, consentendo al Sindaco di programmare gli investimenti.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Questa tabella riassume in modo immediato il salto di informazioni che il Sindaco ottiene con l'accrual. Da portare come riferimento per le domande finali.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Sottolineare che il 2030 non è lontano: 3,5 anni per fare attività preparatorie che richiedono organizzazione e risorse. Il DL fissa il percorso ma ogni ente deve attivarsi ora.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2B4C"/>
        </a:solidFill>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8820A"/>
          </a:solidFill>
          <a:ln w="12700">
            <a:solidFill>
              <a:srgbClr val="C8820A"/>
            </a:solidFill>
            <a:prstDash val="solid"/>
          </a:ln>
        </p:spPr>
      </p:sp>
      <p:sp>
        <p:nvSpPr>
          <p:cNvPr id="3" name="Text 1"/>
          <p:cNvSpPr/>
          <p:nvPr/>
        </p:nvSpPr>
        <p:spPr>
          <a:xfrm>
            <a:off x="640080" y="411480"/>
            <a:ext cx="7863840" cy="365760"/>
          </a:xfrm>
          <a:prstGeom prst="rect">
            <a:avLst/>
          </a:prstGeom>
          <a:noFill/>
          <a:ln/>
        </p:spPr>
        <p:txBody>
          <a:bodyPr wrap="square" lIns="0" tIns="0" rIns="0" bIns="0" rtlCol="0" anchor="ctr"/>
          <a:lstStyle/>
          <a:p>
            <a:pPr indent="0" marL="0">
              <a:buNone/>
            </a:pPr>
            <a:r>
              <a:rPr lang="en-US" sz="1300" i="1" dirty="0">
                <a:solidFill>
                  <a:srgbClr val="A8C4E0"/>
                </a:solidFill>
                <a:latin typeface="Calibri" pitchFamily="34" charset="0"/>
                <a:ea typeface="Calibri" pitchFamily="34" charset="-122"/>
                <a:cs typeface="Calibri" pitchFamily="34" charset="-120"/>
              </a:rPr>
              <a:t>Webinar · 2 luglio 2026</a:t>
            </a:r>
            <a:endParaRPr lang="en-US" sz="1300" dirty="0"/>
          </a:p>
        </p:txBody>
      </p:sp>
      <p:sp>
        <p:nvSpPr>
          <p:cNvPr id="4" name="Text 2"/>
          <p:cNvSpPr/>
          <p:nvPr/>
        </p:nvSpPr>
        <p:spPr>
          <a:xfrm>
            <a:off x="640080" y="914400"/>
            <a:ext cx="7863840" cy="960120"/>
          </a:xfrm>
          <a:prstGeom prst="rect">
            <a:avLst/>
          </a:prstGeom>
          <a:noFill/>
          <a:ln/>
        </p:spPr>
        <p:txBody>
          <a:bodyPr wrap="square" lIns="0" tIns="0" rIns="0" bIns="0" rtlCol="0" anchor="ctr"/>
          <a:lstStyle/>
          <a:p>
            <a:pPr indent="0" marL="0">
              <a:buNone/>
            </a:pPr>
            <a:r>
              <a:rPr lang="en-US" sz="4800" b="1" dirty="0">
                <a:solidFill>
                  <a:srgbClr val="FFFFFF"/>
                </a:solidFill>
                <a:latin typeface="Cambria" pitchFamily="34" charset="0"/>
                <a:ea typeface="Cambria" pitchFamily="34" charset="-122"/>
                <a:cs typeface="Cambria" pitchFamily="34" charset="-120"/>
              </a:rPr>
              <a:t>La Riforma Accrual</a:t>
            </a:r>
            <a:endParaRPr lang="en-US" sz="4800" dirty="0"/>
          </a:p>
        </p:txBody>
      </p:sp>
      <p:sp>
        <p:nvSpPr>
          <p:cNvPr id="5" name="Text 3"/>
          <p:cNvSpPr/>
          <p:nvPr/>
        </p:nvSpPr>
        <p:spPr>
          <a:xfrm>
            <a:off x="640080" y="1920240"/>
            <a:ext cx="7863840" cy="594360"/>
          </a:xfrm>
          <a:prstGeom prst="rect">
            <a:avLst/>
          </a:prstGeom>
          <a:noFill/>
          <a:ln/>
        </p:spPr>
        <p:txBody>
          <a:bodyPr wrap="square" lIns="0" tIns="0" rIns="0" bIns="0" rtlCol="0" anchor="ctr"/>
          <a:lstStyle/>
          <a:p>
            <a:pPr indent="0" marL="0">
              <a:buNone/>
            </a:pPr>
            <a:r>
              <a:rPr lang="en-US" sz="2400" dirty="0">
                <a:solidFill>
                  <a:srgbClr val="C8820A"/>
                </a:solidFill>
                <a:latin typeface="Calibri" pitchFamily="34" charset="0"/>
                <a:ea typeface="Calibri" pitchFamily="34" charset="-122"/>
                <a:cs typeface="Calibri" pitchFamily="34" charset="-120"/>
              </a:rPr>
              <a:t>Il Patrimonio come Chiave di Lettura</a:t>
            </a:r>
            <a:endParaRPr lang="en-US" sz="2400" dirty="0"/>
          </a:p>
        </p:txBody>
      </p:sp>
      <p:sp>
        <p:nvSpPr>
          <p:cNvPr id="6" name="Shape 4"/>
          <p:cNvSpPr/>
          <p:nvPr/>
        </p:nvSpPr>
        <p:spPr>
          <a:xfrm>
            <a:off x="640080" y="2651760"/>
            <a:ext cx="1371600" cy="45720"/>
          </a:xfrm>
          <a:prstGeom prst="rect">
            <a:avLst/>
          </a:prstGeom>
          <a:solidFill>
            <a:srgbClr val="C8820A"/>
          </a:solidFill>
          <a:ln w="12700">
            <a:solidFill>
              <a:srgbClr val="C8820A"/>
            </a:solidFill>
            <a:prstDash val="solid"/>
          </a:ln>
        </p:spPr>
      </p:sp>
      <p:sp>
        <p:nvSpPr>
          <p:cNvPr id="7" name="Text 5"/>
          <p:cNvSpPr/>
          <p:nvPr/>
        </p:nvSpPr>
        <p:spPr>
          <a:xfrm>
            <a:off x="640080" y="2834640"/>
            <a:ext cx="7863840" cy="1371600"/>
          </a:xfrm>
          <a:prstGeom prst="rect">
            <a:avLst/>
          </a:prstGeom>
          <a:noFill/>
          <a:ln/>
        </p:spPr>
        <p:txBody>
          <a:bodyPr wrap="square" lIns="0" tIns="0" rIns="0" bIns="0" rtlCol="0" anchor="ctr"/>
          <a:lstStyle/>
          <a:p>
            <a:pPr indent="0" marL="0">
              <a:buNone/>
            </a:pPr>
            <a:r>
              <a:rPr lang="en-US" sz="1400" b="1" dirty="0">
                <a:solidFill>
                  <a:srgbClr val="C8DCEF"/>
                </a:solidFill>
                <a:latin typeface="Calibri" pitchFamily="34" charset="0"/>
                <a:ea typeface="Calibri" pitchFamily="34" charset="-122"/>
                <a:cs typeface="Calibri" pitchFamily="34" charset="-120"/>
              </a:rPr>
              <a:t>Prof. Andrea Ziruolo</a:t>
            </a:r>
            <a:endParaRPr lang="en-US" sz="1400" dirty="0"/>
          </a:p>
          <a:p>
            <a:pPr indent="0" marL="0">
              <a:buNone/>
            </a:pPr>
            <a:r>
              <a:rPr lang="en-US" sz="1400" dirty="0">
                <a:solidFill>
                  <a:srgbClr val="C8DCEF"/>
                </a:solidFill>
                <a:latin typeface="Calibri" pitchFamily="34" charset="0"/>
                <a:ea typeface="Calibri" pitchFamily="34" charset="-122"/>
                <a:cs typeface="Calibri" pitchFamily="34" charset="-120"/>
              </a:rPr>
              <a:t>Ordinario di Economia Aziendale · Università G. d'Annunzio Chieti-Pescara</a:t>
            </a:r>
            <a:endParaRPr lang="en-US" sz="1400" dirty="0"/>
          </a:p>
          <a:p>
            <a:pPr indent="0" marL="0">
              <a:buNone/>
            </a:pPr>
            <a:r>
              <a:rPr lang="en-US" sz="1400" dirty="0">
                <a:solidFill>
                  <a:srgbClr val="C8DCEF"/>
                </a:solidFill>
                <a:latin typeface="Calibri" pitchFamily="34" charset="0"/>
                <a:ea typeface="Calibri" pitchFamily="34" charset="-122"/>
                <a:cs typeface="Calibri" pitchFamily="34" charset="-120"/>
              </a:rPr>
              <a:t>Dottore Commercialista e Revisore Legale · Componente ARCONET</a:t>
            </a:r>
            <a:endParaRPr lang="en-US" sz="1400" dirty="0"/>
          </a:p>
        </p:txBody>
      </p:sp>
      <p:sp>
        <p:nvSpPr>
          <p:cNvPr id="8" name="Text 6"/>
          <p:cNvSpPr/>
          <p:nvPr/>
        </p:nvSpPr>
        <p:spPr>
          <a:xfrm>
            <a:off x="640080" y="4389120"/>
            <a:ext cx="7863840" cy="411480"/>
          </a:xfrm>
          <a:prstGeom prst="rect">
            <a:avLst/>
          </a:prstGeom>
          <a:noFill/>
          <a:ln/>
        </p:spPr>
        <p:txBody>
          <a:bodyPr wrap="square" lIns="0" tIns="0" rIns="0" bIns="0" rtlCol="0" anchor="ctr"/>
          <a:lstStyle/>
          <a:p>
            <a:pPr indent="0" marL="0">
              <a:buNone/>
            </a:pPr>
            <a:r>
              <a:rPr lang="en-US" sz="1200" i="1" dirty="0">
                <a:solidFill>
                  <a:srgbClr val="7A9EC0"/>
                </a:solidFill>
                <a:latin typeface="Calibri" pitchFamily="34" charset="0"/>
                <a:ea typeface="Calibri" pitchFamily="34" charset="-122"/>
                <a:cs typeface="Calibri" pitchFamily="34" charset="-120"/>
              </a:rPr>
              <a:t>Webinar rivolto a Sindaci e amministratori con responsabilità di governo</a:t>
            </a:r>
            <a:endParaRPr lang="en-US" sz="1200" dirty="0"/>
          </a:p>
        </p:txBody>
      </p:sp>
      <p:sp>
        <p:nvSpPr>
          <p:cNvPr id="9" name="Shape 7"/>
          <p:cNvSpPr/>
          <p:nvPr/>
        </p:nvSpPr>
        <p:spPr>
          <a:xfrm>
            <a:off x="0" y="5029200"/>
            <a:ext cx="9144000" cy="114300"/>
          </a:xfrm>
          <a:prstGeom prst="rect">
            <a:avLst/>
          </a:prstGeom>
          <a:solidFill>
            <a:srgbClr val="1B4B8A"/>
          </a:solidFill>
          <a:ln w="12700">
            <a:solidFill>
              <a:srgbClr val="1B4B8A"/>
            </a:solidFill>
            <a:prstDash val="solid"/>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164592"/>
            <a:ext cx="8138160" cy="777240"/>
          </a:xfrm>
          <a:prstGeom prst="rect">
            <a:avLst/>
          </a:prstGeom>
          <a:noFill/>
          <a:ln/>
        </p:spPr>
        <p:txBody>
          <a:bodyPr wrap="square" lIns="0" tIns="0" rIns="0" bIns="0" rtlCol="0" anchor="ctr"/>
          <a:lstStyle/>
          <a:p>
            <a:pPr indent="0" marL="0">
              <a:buNone/>
            </a:pPr>
            <a:r>
              <a:rPr lang="en-US" sz="2600" b="1" dirty="0">
                <a:solidFill>
                  <a:srgbClr val="1B4B8A"/>
                </a:solidFill>
                <a:latin typeface="Cambria" pitchFamily="34" charset="0"/>
                <a:ea typeface="Cambria" pitchFamily="34" charset="-122"/>
                <a:cs typeface="Cambria" pitchFamily="34" charset="-120"/>
              </a:rPr>
              <a:t>Cosa deve fare il tuo Comune entro il 2030</a:t>
            </a:r>
            <a:endParaRPr lang="en-US" sz="2600" dirty="0"/>
          </a:p>
        </p:txBody>
      </p:sp>
      <p:sp>
        <p:nvSpPr>
          <p:cNvPr id="3" name="Shape 1"/>
          <p:cNvSpPr/>
          <p:nvPr/>
        </p:nvSpPr>
        <p:spPr>
          <a:xfrm>
            <a:off x="502920" y="960120"/>
            <a:ext cx="8138160" cy="27432"/>
          </a:xfrm>
          <a:prstGeom prst="rect">
            <a:avLst/>
          </a:prstGeom>
          <a:solidFill>
            <a:srgbClr val="EAF1FB"/>
          </a:solidFill>
          <a:ln w="12700">
            <a:solidFill>
              <a:srgbClr val="EAF1FB"/>
            </a:solidFill>
            <a:prstDash val="solid"/>
          </a:ln>
        </p:spPr>
      </p:sp>
      <p:sp>
        <p:nvSpPr>
          <p:cNvPr id="4" name="Shape 2"/>
          <p:cNvSpPr/>
          <p:nvPr/>
        </p:nvSpPr>
        <p:spPr>
          <a:xfrm>
            <a:off x="365760" y="1005840"/>
            <a:ext cx="4206240" cy="1783080"/>
          </a:xfrm>
          <a:prstGeom prst="roundRect">
            <a:avLst>
              <a:gd name="adj" fmla="val 4103"/>
            </a:avLst>
          </a:prstGeom>
          <a:solidFill>
            <a:srgbClr val="FFFFFF"/>
          </a:solidFill>
          <a:ln w="12700">
            <a:solidFill>
              <a:srgbClr val="D0DFF0"/>
            </a:solidFill>
            <a:prstDash val="solid"/>
          </a:ln>
          <a:effectLst>
            <a:outerShdw sx="100000" sy="100000" kx="0" ky="0" algn="bl" rotWithShape="0" blurRad="63500" dist="25400" dir="2700000">
              <a:srgbClr val="000000">
                <a:alpha val="10000"/>
              </a:srgbClr>
            </a:outerShdw>
          </a:effectLst>
        </p:spPr>
      </p:sp>
      <p:sp>
        <p:nvSpPr>
          <p:cNvPr id="5" name="Shape 3"/>
          <p:cNvSpPr/>
          <p:nvPr/>
        </p:nvSpPr>
        <p:spPr>
          <a:xfrm>
            <a:off x="530352" y="1170432"/>
            <a:ext cx="365760" cy="365760"/>
          </a:xfrm>
          <a:prstGeom prst="ellipse">
            <a:avLst/>
          </a:prstGeom>
          <a:solidFill>
            <a:srgbClr val="1B4B8A"/>
          </a:solidFill>
          <a:ln w="12700">
            <a:solidFill>
              <a:srgbClr val="1B4B8A"/>
            </a:solidFill>
            <a:prstDash val="solid"/>
          </a:ln>
        </p:spPr>
      </p:sp>
      <p:sp>
        <p:nvSpPr>
          <p:cNvPr id="6" name="Text 4"/>
          <p:cNvSpPr/>
          <p:nvPr/>
        </p:nvSpPr>
        <p:spPr>
          <a:xfrm>
            <a:off x="530352" y="1170432"/>
            <a:ext cx="365760" cy="365760"/>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1</a:t>
            </a:r>
            <a:endParaRPr lang="en-US" sz="1400" dirty="0"/>
          </a:p>
        </p:txBody>
      </p:sp>
      <p:sp>
        <p:nvSpPr>
          <p:cNvPr id="7" name="Text 5"/>
          <p:cNvSpPr/>
          <p:nvPr/>
        </p:nvSpPr>
        <p:spPr>
          <a:xfrm>
            <a:off x="1005840" y="1143000"/>
            <a:ext cx="3429000" cy="457200"/>
          </a:xfrm>
          <a:prstGeom prst="rect">
            <a:avLst/>
          </a:prstGeom>
          <a:noFill/>
          <a:ln/>
        </p:spPr>
        <p:txBody>
          <a:bodyPr wrap="square" lIns="0" tIns="0" rIns="0" bIns="0" rtlCol="0" anchor="ctr"/>
          <a:lstStyle/>
          <a:p>
            <a:pPr indent="0" marL="0">
              <a:buNone/>
            </a:pPr>
            <a:r>
              <a:rPr lang="en-US" sz="1300" b="1" dirty="0">
                <a:solidFill>
                  <a:srgbClr val="1A2B3C"/>
                </a:solidFill>
                <a:latin typeface="Calibri" pitchFamily="34" charset="0"/>
                <a:ea typeface="Calibri" pitchFamily="34" charset="-122"/>
                <a:cs typeface="Calibri" pitchFamily="34" charset="-120"/>
              </a:rPr>
              <a:t>Censimento e aggiornamento degli inventari</a:t>
            </a:r>
            <a:endParaRPr lang="en-US" sz="1300" dirty="0"/>
          </a:p>
        </p:txBody>
      </p:sp>
      <p:sp>
        <p:nvSpPr>
          <p:cNvPr id="8" name="Text 6"/>
          <p:cNvSpPr/>
          <p:nvPr/>
        </p:nvSpPr>
        <p:spPr>
          <a:xfrm>
            <a:off x="548640" y="1664208"/>
            <a:ext cx="3840480" cy="1005840"/>
          </a:xfrm>
          <a:prstGeom prst="rect">
            <a:avLst/>
          </a:prstGeom>
          <a:noFill/>
          <a:ln/>
        </p:spPr>
        <p:txBody>
          <a:bodyPr wrap="square" lIns="0" tIns="0" rIns="0" bIns="0" rtlCol="0" anchor="ctr"/>
          <a:lstStyle/>
          <a:p>
            <a:pPr indent="0" marL="0">
              <a:buNone/>
            </a:pPr>
            <a:r>
              <a:rPr lang="en-US" sz="1150" dirty="0">
                <a:solidFill>
                  <a:srgbClr val="1A2B3C"/>
                </a:solidFill>
                <a:latin typeface="Calibri" pitchFamily="34" charset="0"/>
                <a:ea typeface="Calibri" pitchFamily="34" charset="-122"/>
                <a:cs typeface="Calibri" pitchFamily="34" charset="-120"/>
              </a:rPr>
              <a:t>Immobili, attrezzature, veicoli, strade, reti idriche, partecipazioni societarie, rimanenze di magazzino. Tutto deve essere censito e valorizzato secondo i nuovi principi ITAS.</a:t>
            </a:r>
            <a:endParaRPr lang="en-US" sz="1150" dirty="0"/>
          </a:p>
        </p:txBody>
      </p:sp>
      <p:sp>
        <p:nvSpPr>
          <p:cNvPr id="9" name="Shape 7"/>
          <p:cNvSpPr/>
          <p:nvPr/>
        </p:nvSpPr>
        <p:spPr>
          <a:xfrm>
            <a:off x="4800600" y="1005840"/>
            <a:ext cx="4206240" cy="1783080"/>
          </a:xfrm>
          <a:prstGeom prst="roundRect">
            <a:avLst>
              <a:gd name="adj" fmla="val 4103"/>
            </a:avLst>
          </a:prstGeom>
          <a:solidFill>
            <a:srgbClr val="FFFFFF"/>
          </a:solidFill>
          <a:ln w="12700">
            <a:solidFill>
              <a:srgbClr val="D0DFF0"/>
            </a:solidFill>
            <a:prstDash val="solid"/>
          </a:ln>
          <a:effectLst>
            <a:outerShdw sx="100000" sy="100000" kx="0" ky="0" algn="bl" rotWithShape="0" blurRad="63500" dist="25400" dir="2700000">
              <a:srgbClr val="000000">
                <a:alpha val="10000"/>
              </a:srgbClr>
            </a:outerShdw>
          </a:effectLst>
        </p:spPr>
      </p:sp>
      <p:sp>
        <p:nvSpPr>
          <p:cNvPr id="10" name="Shape 8"/>
          <p:cNvSpPr/>
          <p:nvPr/>
        </p:nvSpPr>
        <p:spPr>
          <a:xfrm>
            <a:off x="4965192" y="1170432"/>
            <a:ext cx="365760" cy="365760"/>
          </a:xfrm>
          <a:prstGeom prst="ellipse">
            <a:avLst/>
          </a:prstGeom>
          <a:solidFill>
            <a:srgbClr val="0B7285"/>
          </a:solidFill>
          <a:ln w="12700">
            <a:solidFill>
              <a:srgbClr val="0B7285"/>
            </a:solidFill>
            <a:prstDash val="solid"/>
          </a:ln>
        </p:spPr>
      </p:sp>
      <p:sp>
        <p:nvSpPr>
          <p:cNvPr id="11" name="Text 9"/>
          <p:cNvSpPr/>
          <p:nvPr/>
        </p:nvSpPr>
        <p:spPr>
          <a:xfrm>
            <a:off x="4965192" y="1170432"/>
            <a:ext cx="365760" cy="365760"/>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2</a:t>
            </a:r>
            <a:endParaRPr lang="en-US" sz="1400" dirty="0"/>
          </a:p>
        </p:txBody>
      </p:sp>
      <p:sp>
        <p:nvSpPr>
          <p:cNvPr id="12" name="Text 10"/>
          <p:cNvSpPr/>
          <p:nvPr/>
        </p:nvSpPr>
        <p:spPr>
          <a:xfrm>
            <a:off x="5440680" y="1143000"/>
            <a:ext cx="3429000" cy="457200"/>
          </a:xfrm>
          <a:prstGeom prst="rect">
            <a:avLst/>
          </a:prstGeom>
          <a:noFill/>
          <a:ln/>
        </p:spPr>
        <p:txBody>
          <a:bodyPr wrap="square" lIns="0" tIns="0" rIns="0" bIns="0" rtlCol="0" anchor="ctr"/>
          <a:lstStyle/>
          <a:p>
            <a:pPr indent="0" marL="0">
              <a:buNone/>
            </a:pPr>
            <a:r>
              <a:rPr lang="en-US" sz="1300" b="1" dirty="0">
                <a:solidFill>
                  <a:srgbClr val="1A2B3C"/>
                </a:solidFill>
                <a:latin typeface="Calibri" pitchFamily="34" charset="0"/>
                <a:ea typeface="Calibri" pitchFamily="34" charset="-122"/>
                <a:cs typeface="Calibri" pitchFamily="34" charset="-120"/>
              </a:rPr>
              <a:t>Ricognizione di crediti e debiti</a:t>
            </a:r>
            <a:endParaRPr lang="en-US" sz="1300" dirty="0"/>
          </a:p>
        </p:txBody>
      </p:sp>
      <p:sp>
        <p:nvSpPr>
          <p:cNvPr id="13" name="Text 11"/>
          <p:cNvSpPr/>
          <p:nvPr/>
        </p:nvSpPr>
        <p:spPr>
          <a:xfrm>
            <a:off x="4983480" y="1664208"/>
            <a:ext cx="3840480" cy="1005840"/>
          </a:xfrm>
          <a:prstGeom prst="rect">
            <a:avLst/>
          </a:prstGeom>
          <a:noFill/>
          <a:ln/>
        </p:spPr>
        <p:txBody>
          <a:bodyPr wrap="square" lIns="0" tIns="0" rIns="0" bIns="0" rtlCol="0" anchor="ctr"/>
          <a:lstStyle/>
          <a:p>
            <a:pPr indent="0" marL="0">
              <a:buNone/>
            </a:pPr>
            <a:r>
              <a:rPr lang="en-US" sz="1150" dirty="0">
                <a:solidFill>
                  <a:srgbClr val="1A2B3C"/>
                </a:solidFill>
                <a:latin typeface="Calibri" pitchFamily="34" charset="0"/>
                <a:ea typeface="Calibri" pitchFamily="34" charset="-122"/>
                <a:cs typeface="Calibri" pitchFamily="34" charset="-120"/>
              </a:rPr>
              <a:t>Revisione completa dei crediti (chi ci deve dei soldi?) e dei debiti (a chi dobbiamo dei soldi?) secondo i nuovi criteri contabili. Preparazione allo stato patrimoniale accrual.</a:t>
            </a:r>
            <a:endParaRPr lang="en-US" sz="1150" dirty="0"/>
          </a:p>
        </p:txBody>
      </p:sp>
      <p:sp>
        <p:nvSpPr>
          <p:cNvPr id="14" name="Shape 12"/>
          <p:cNvSpPr/>
          <p:nvPr/>
        </p:nvSpPr>
        <p:spPr>
          <a:xfrm>
            <a:off x="365760" y="2971800"/>
            <a:ext cx="4206240" cy="1783080"/>
          </a:xfrm>
          <a:prstGeom prst="roundRect">
            <a:avLst>
              <a:gd name="adj" fmla="val 4103"/>
            </a:avLst>
          </a:prstGeom>
          <a:solidFill>
            <a:srgbClr val="FFFFFF"/>
          </a:solidFill>
          <a:ln w="12700">
            <a:solidFill>
              <a:srgbClr val="D0DFF0"/>
            </a:solidFill>
            <a:prstDash val="solid"/>
          </a:ln>
          <a:effectLst>
            <a:outerShdw sx="100000" sy="100000" kx="0" ky="0" algn="bl" rotWithShape="0" blurRad="63500" dist="25400" dir="2700000">
              <a:srgbClr val="000000">
                <a:alpha val="10000"/>
              </a:srgbClr>
            </a:outerShdw>
          </a:effectLst>
        </p:spPr>
      </p:sp>
      <p:sp>
        <p:nvSpPr>
          <p:cNvPr id="15" name="Shape 13"/>
          <p:cNvSpPr/>
          <p:nvPr/>
        </p:nvSpPr>
        <p:spPr>
          <a:xfrm>
            <a:off x="530352" y="3136392"/>
            <a:ext cx="365760" cy="365760"/>
          </a:xfrm>
          <a:prstGeom prst="ellipse">
            <a:avLst/>
          </a:prstGeom>
          <a:solidFill>
            <a:srgbClr val="C8820A"/>
          </a:solidFill>
          <a:ln w="12700">
            <a:solidFill>
              <a:srgbClr val="C8820A"/>
            </a:solidFill>
            <a:prstDash val="solid"/>
          </a:ln>
        </p:spPr>
      </p:sp>
      <p:sp>
        <p:nvSpPr>
          <p:cNvPr id="16" name="Text 14"/>
          <p:cNvSpPr/>
          <p:nvPr/>
        </p:nvSpPr>
        <p:spPr>
          <a:xfrm>
            <a:off x="530352" y="3136392"/>
            <a:ext cx="365760" cy="365760"/>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3</a:t>
            </a:r>
            <a:endParaRPr lang="en-US" sz="1400" dirty="0"/>
          </a:p>
        </p:txBody>
      </p:sp>
      <p:sp>
        <p:nvSpPr>
          <p:cNvPr id="17" name="Text 15"/>
          <p:cNvSpPr/>
          <p:nvPr/>
        </p:nvSpPr>
        <p:spPr>
          <a:xfrm>
            <a:off x="1005840" y="3108960"/>
            <a:ext cx="3429000" cy="457200"/>
          </a:xfrm>
          <a:prstGeom prst="rect">
            <a:avLst/>
          </a:prstGeom>
          <a:noFill/>
          <a:ln/>
        </p:spPr>
        <p:txBody>
          <a:bodyPr wrap="square" lIns="0" tIns="0" rIns="0" bIns="0" rtlCol="0" anchor="ctr"/>
          <a:lstStyle/>
          <a:p>
            <a:pPr indent="0" marL="0">
              <a:buNone/>
            </a:pPr>
            <a:r>
              <a:rPr lang="en-US" sz="1300" b="1" dirty="0">
                <a:solidFill>
                  <a:srgbClr val="1A2B3C"/>
                </a:solidFill>
                <a:latin typeface="Calibri" pitchFamily="34" charset="0"/>
                <a:ea typeface="Calibri" pitchFamily="34" charset="-122"/>
                <a:cs typeface="Calibri" pitchFamily="34" charset="-120"/>
              </a:rPr>
              <a:t>Struttura responsabile interna</a:t>
            </a:r>
            <a:endParaRPr lang="en-US" sz="1300" dirty="0"/>
          </a:p>
        </p:txBody>
      </p:sp>
      <p:sp>
        <p:nvSpPr>
          <p:cNvPr id="18" name="Text 16"/>
          <p:cNvSpPr/>
          <p:nvPr/>
        </p:nvSpPr>
        <p:spPr>
          <a:xfrm>
            <a:off x="548640" y="3630168"/>
            <a:ext cx="3840480" cy="1005840"/>
          </a:xfrm>
          <a:prstGeom prst="rect">
            <a:avLst/>
          </a:prstGeom>
          <a:noFill/>
          <a:ln/>
        </p:spPr>
        <p:txBody>
          <a:bodyPr wrap="square" lIns="0" tIns="0" rIns="0" bIns="0" rtlCol="0" anchor="ctr"/>
          <a:lstStyle/>
          <a:p>
            <a:pPr indent="0" marL="0">
              <a:buNone/>
            </a:pPr>
            <a:r>
              <a:rPr lang="en-US" sz="1150" dirty="0">
                <a:solidFill>
                  <a:srgbClr val="1A2B3C"/>
                </a:solidFill>
                <a:latin typeface="Calibri" pitchFamily="34" charset="0"/>
                <a:ea typeface="Calibri" pitchFamily="34" charset="-122"/>
                <a:cs typeface="Calibri" pitchFamily="34" charset="-120"/>
              </a:rPr>
              <a:t>Il DL richiede di individuare un ufficio/responsabile del coordinamento della contabilità economico-patrimoniale e della gestione degli inventari.</a:t>
            </a:r>
            <a:endParaRPr lang="en-US" sz="1150" dirty="0"/>
          </a:p>
        </p:txBody>
      </p:sp>
      <p:sp>
        <p:nvSpPr>
          <p:cNvPr id="19" name="Shape 17"/>
          <p:cNvSpPr/>
          <p:nvPr/>
        </p:nvSpPr>
        <p:spPr>
          <a:xfrm>
            <a:off x="4800600" y="2971800"/>
            <a:ext cx="4206240" cy="1783080"/>
          </a:xfrm>
          <a:prstGeom prst="roundRect">
            <a:avLst>
              <a:gd name="adj" fmla="val 4103"/>
            </a:avLst>
          </a:prstGeom>
          <a:solidFill>
            <a:srgbClr val="FFFFFF"/>
          </a:solidFill>
          <a:ln w="12700">
            <a:solidFill>
              <a:srgbClr val="D0DFF0"/>
            </a:solidFill>
            <a:prstDash val="solid"/>
          </a:ln>
          <a:effectLst>
            <a:outerShdw sx="100000" sy="100000" kx="0" ky="0" algn="bl" rotWithShape="0" blurRad="63500" dist="25400" dir="2700000">
              <a:srgbClr val="000000">
                <a:alpha val="10000"/>
              </a:srgbClr>
            </a:outerShdw>
          </a:effectLst>
        </p:spPr>
      </p:sp>
      <p:sp>
        <p:nvSpPr>
          <p:cNvPr id="20" name="Shape 18"/>
          <p:cNvSpPr/>
          <p:nvPr/>
        </p:nvSpPr>
        <p:spPr>
          <a:xfrm>
            <a:off x="4965192" y="3136392"/>
            <a:ext cx="365760" cy="365760"/>
          </a:xfrm>
          <a:prstGeom prst="ellipse">
            <a:avLst/>
          </a:prstGeom>
          <a:solidFill>
            <a:srgbClr val="1A7A45"/>
          </a:solidFill>
          <a:ln w="12700">
            <a:solidFill>
              <a:srgbClr val="1A7A45"/>
            </a:solidFill>
            <a:prstDash val="solid"/>
          </a:ln>
        </p:spPr>
      </p:sp>
      <p:sp>
        <p:nvSpPr>
          <p:cNvPr id="21" name="Text 19"/>
          <p:cNvSpPr/>
          <p:nvPr/>
        </p:nvSpPr>
        <p:spPr>
          <a:xfrm>
            <a:off x="4965192" y="3136392"/>
            <a:ext cx="365760" cy="365760"/>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4</a:t>
            </a:r>
            <a:endParaRPr lang="en-US" sz="1400" dirty="0"/>
          </a:p>
        </p:txBody>
      </p:sp>
      <p:sp>
        <p:nvSpPr>
          <p:cNvPr id="22" name="Text 20"/>
          <p:cNvSpPr/>
          <p:nvPr/>
        </p:nvSpPr>
        <p:spPr>
          <a:xfrm>
            <a:off x="5440680" y="3108960"/>
            <a:ext cx="3429000" cy="457200"/>
          </a:xfrm>
          <a:prstGeom prst="rect">
            <a:avLst/>
          </a:prstGeom>
          <a:noFill/>
          <a:ln/>
        </p:spPr>
        <p:txBody>
          <a:bodyPr wrap="square" lIns="0" tIns="0" rIns="0" bIns="0" rtlCol="0" anchor="ctr"/>
          <a:lstStyle/>
          <a:p>
            <a:pPr indent="0" marL="0">
              <a:buNone/>
            </a:pPr>
            <a:r>
              <a:rPr lang="en-US" sz="1300" b="1" dirty="0">
                <a:solidFill>
                  <a:srgbClr val="1A2B3C"/>
                </a:solidFill>
                <a:latin typeface="Calibri" pitchFamily="34" charset="0"/>
                <a:ea typeface="Calibri" pitchFamily="34" charset="-122"/>
                <a:cs typeface="Calibri" pitchFamily="34" charset="-120"/>
              </a:rPr>
              <a:t>Adeguamento dei sistemi informativi</a:t>
            </a:r>
            <a:endParaRPr lang="en-US" sz="1300" dirty="0"/>
          </a:p>
        </p:txBody>
      </p:sp>
      <p:sp>
        <p:nvSpPr>
          <p:cNvPr id="23" name="Text 21"/>
          <p:cNvSpPr/>
          <p:nvPr/>
        </p:nvSpPr>
        <p:spPr>
          <a:xfrm>
            <a:off x="4983480" y="3630168"/>
            <a:ext cx="3840480" cy="1005840"/>
          </a:xfrm>
          <a:prstGeom prst="rect">
            <a:avLst/>
          </a:prstGeom>
          <a:noFill/>
          <a:ln/>
        </p:spPr>
        <p:txBody>
          <a:bodyPr wrap="square" lIns="0" tIns="0" rIns="0" bIns="0" rtlCol="0" anchor="ctr"/>
          <a:lstStyle/>
          <a:p>
            <a:pPr indent="0" marL="0">
              <a:buNone/>
            </a:pPr>
            <a:r>
              <a:rPr lang="en-US" sz="1150" dirty="0">
                <a:solidFill>
                  <a:srgbClr val="1A2B3C"/>
                </a:solidFill>
                <a:latin typeface="Calibri" pitchFamily="34" charset="0"/>
                <a:ea typeface="Calibri" pitchFamily="34" charset="-122"/>
                <a:cs typeface="Calibri" pitchFamily="34" charset="-120"/>
              </a:rPr>
              <a:t>I software contabili devono essere aggiornati al principio dell'unicità dell'imputazione contabile e ai requisiti tecnici del DM MEF del 6 agosto 2025.</a:t>
            </a:r>
            <a:endParaRPr lang="en-US" sz="11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164592"/>
            <a:ext cx="8138160" cy="777240"/>
          </a:xfrm>
          <a:prstGeom prst="rect">
            <a:avLst/>
          </a:prstGeom>
          <a:noFill/>
          <a:ln/>
        </p:spPr>
        <p:txBody>
          <a:bodyPr wrap="square" lIns="0" tIns="0" rIns="0" bIns="0" rtlCol="0" anchor="ctr"/>
          <a:lstStyle/>
          <a:p>
            <a:pPr indent="0" marL="0">
              <a:buNone/>
            </a:pPr>
            <a:r>
              <a:rPr lang="en-US" sz="2600" b="1" dirty="0">
                <a:solidFill>
                  <a:srgbClr val="1B4B8A"/>
                </a:solidFill>
                <a:latin typeface="Cambria" pitchFamily="34" charset="0"/>
                <a:ea typeface="Cambria" pitchFamily="34" charset="-122"/>
                <a:cs typeface="Cambria" pitchFamily="34" charset="-120"/>
              </a:rPr>
              <a:t>Dal valore simbolico al valore reale del patrimonio</a:t>
            </a:r>
            <a:endParaRPr lang="en-US" sz="2600" dirty="0"/>
          </a:p>
        </p:txBody>
      </p:sp>
      <p:sp>
        <p:nvSpPr>
          <p:cNvPr id="3" name="Shape 1"/>
          <p:cNvSpPr/>
          <p:nvPr/>
        </p:nvSpPr>
        <p:spPr>
          <a:xfrm>
            <a:off x="502920" y="960120"/>
            <a:ext cx="8138160" cy="27432"/>
          </a:xfrm>
          <a:prstGeom prst="rect">
            <a:avLst/>
          </a:prstGeom>
          <a:solidFill>
            <a:srgbClr val="EAF1FB"/>
          </a:solidFill>
          <a:ln w="12700">
            <a:solidFill>
              <a:srgbClr val="EAF1FB"/>
            </a:solidFill>
            <a:prstDash val="solid"/>
          </a:ln>
        </p:spPr>
      </p:sp>
      <p:sp>
        <p:nvSpPr>
          <p:cNvPr id="4" name="Text 2"/>
          <p:cNvSpPr/>
          <p:nvPr/>
        </p:nvSpPr>
        <p:spPr>
          <a:xfrm>
            <a:off x="502920" y="960120"/>
            <a:ext cx="8138160" cy="384048"/>
          </a:xfrm>
          <a:prstGeom prst="rect">
            <a:avLst/>
          </a:prstGeom>
          <a:noFill/>
          <a:ln/>
        </p:spPr>
        <p:txBody>
          <a:bodyPr wrap="square" lIns="0" tIns="0" rIns="0" bIns="0" rtlCol="0" anchor="ctr"/>
          <a:lstStyle/>
          <a:p>
            <a:pPr indent="0" marL="0">
              <a:buNone/>
            </a:pPr>
            <a:r>
              <a:rPr lang="en-US" sz="1300" i="1" dirty="0">
                <a:solidFill>
                  <a:srgbClr val="1A2B3C"/>
                </a:solidFill>
                <a:latin typeface="Calibri" pitchFamily="34" charset="0"/>
                <a:ea typeface="Calibri" pitchFamily="34" charset="-122"/>
                <a:cs typeface="Calibri" pitchFamily="34" charset="-120"/>
              </a:rPr>
              <a:t>Oggi, molti beni pubblici sono iscritti nei conti per 1 euro o al costo storico di decenni fa.</a:t>
            </a:r>
            <a:endParaRPr lang="en-US" sz="1300" dirty="0"/>
          </a:p>
        </p:txBody>
      </p:sp>
      <p:sp>
        <p:nvSpPr>
          <p:cNvPr id="5" name="Shape 3"/>
          <p:cNvSpPr/>
          <p:nvPr/>
        </p:nvSpPr>
        <p:spPr>
          <a:xfrm>
            <a:off x="365760" y="1417320"/>
            <a:ext cx="3977640" cy="3246120"/>
          </a:xfrm>
          <a:prstGeom prst="roundRect">
            <a:avLst>
              <a:gd name="adj" fmla="val 2817"/>
            </a:avLst>
          </a:prstGeom>
          <a:solidFill>
            <a:srgbClr val="F5F5F5"/>
          </a:solidFill>
          <a:ln w="12700">
            <a:solidFill>
              <a:srgbClr val="CCCCCC"/>
            </a:solidFill>
            <a:prstDash val="solid"/>
          </a:ln>
        </p:spPr>
      </p:sp>
      <p:sp>
        <p:nvSpPr>
          <p:cNvPr id="6" name="Text 4"/>
          <p:cNvSpPr/>
          <p:nvPr/>
        </p:nvSpPr>
        <p:spPr>
          <a:xfrm>
            <a:off x="502920" y="1508760"/>
            <a:ext cx="3703320" cy="365760"/>
          </a:xfrm>
          <a:prstGeom prst="rect">
            <a:avLst/>
          </a:prstGeom>
          <a:noFill/>
          <a:ln/>
        </p:spPr>
        <p:txBody>
          <a:bodyPr wrap="square" lIns="0" tIns="0" rIns="0" bIns="0" rtlCol="0" anchor="ctr"/>
          <a:lstStyle/>
          <a:p>
            <a:pPr algn="ctr" indent="0" marL="0">
              <a:buNone/>
            </a:pPr>
            <a:r>
              <a:rPr lang="en-US" sz="1200" b="1" dirty="0">
                <a:solidFill>
                  <a:srgbClr val="5A6A7A"/>
                </a:solidFill>
                <a:latin typeface="Calibri" pitchFamily="34" charset="0"/>
                <a:ea typeface="Calibri" pitchFamily="34" charset="-122"/>
                <a:cs typeface="Calibri" pitchFamily="34" charset="-120"/>
              </a:rPr>
              <a:t>PRIMA – con la contabilità attuale</a:t>
            </a:r>
            <a:endParaRPr lang="en-US" sz="1200" dirty="0"/>
          </a:p>
        </p:txBody>
      </p:sp>
      <p:sp>
        <p:nvSpPr>
          <p:cNvPr id="7" name="Text 5"/>
          <p:cNvSpPr/>
          <p:nvPr/>
        </p:nvSpPr>
        <p:spPr>
          <a:xfrm>
            <a:off x="548640" y="1993392"/>
            <a:ext cx="3657600" cy="438912"/>
          </a:xfrm>
          <a:prstGeom prst="rect">
            <a:avLst/>
          </a:prstGeom>
          <a:noFill/>
          <a:ln/>
        </p:spPr>
        <p:txBody>
          <a:bodyPr wrap="square" lIns="0" tIns="0" rIns="0" bIns="0" rtlCol="0" anchor="ctr"/>
          <a:lstStyle/>
          <a:p>
            <a:pPr indent="0" marL="0">
              <a:buNone/>
            </a:pPr>
            <a:r>
              <a:rPr lang="en-US" sz="1200" dirty="0">
                <a:solidFill>
                  <a:srgbClr val="B03030"/>
                </a:solidFill>
                <a:latin typeface="Calibri" pitchFamily="34" charset="0"/>
                <a:ea typeface="Calibri" pitchFamily="34" charset="-122"/>
                <a:cs typeface="Calibri" pitchFamily="34" charset="-120"/>
              </a:rPr>
              <a:t>✕  L'ex stazione ferroviaria è iscritta a 1 €</a:t>
            </a:r>
            <a:endParaRPr lang="en-US" sz="1200" dirty="0"/>
          </a:p>
        </p:txBody>
      </p:sp>
      <p:sp>
        <p:nvSpPr>
          <p:cNvPr id="8" name="Text 6"/>
          <p:cNvSpPr/>
          <p:nvPr/>
        </p:nvSpPr>
        <p:spPr>
          <a:xfrm>
            <a:off x="548640" y="2523744"/>
            <a:ext cx="3657600" cy="438912"/>
          </a:xfrm>
          <a:prstGeom prst="rect">
            <a:avLst/>
          </a:prstGeom>
          <a:noFill/>
          <a:ln/>
        </p:spPr>
        <p:txBody>
          <a:bodyPr wrap="square" lIns="0" tIns="0" rIns="0" bIns="0" rtlCol="0" anchor="ctr"/>
          <a:lstStyle/>
          <a:p>
            <a:pPr indent="0" marL="0">
              <a:buNone/>
            </a:pPr>
            <a:r>
              <a:rPr lang="en-US" sz="1200" dirty="0">
                <a:solidFill>
                  <a:srgbClr val="B03030"/>
                </a:solidFill>
                <a:latin typeface="Calibri" pitchFamily="34" charset="0"/>
                <a:ea typeface="Calibri" pitchFamily="34" charset="-122"/>
                <a:cs typeface="Calibri" pitchFamily="34" charset="-120"/>
              </a:rPr>
              <a:t>✕  Il teatro storico vale "quanto fu costruito nel 1920"</a:t>
            </a:r>
            <a:endParaRPr lang="en-US" sz="1200" dirty="0"/>
          </a:p>
        </p:txBody>
      </p:sp>
      <p:sp>
        <p:nvSpPr>
          <p:cNvPr id="9" name="Text 7"/>
          <p:cNvSpPr/>
          <p:nvPr/>
        </p:nvSpPr>
        <p:spPr>
          <a:xfrm>
            <a:off x="548640" y="3054096"/>
            <a:ext cx="3657600" cy="438912"/>
          </a:xfrm>
          <a:prstGeom prst="rect">
            <a:avLst/>
          </a:prstGeom>
          <a:noFill/>
          <a:ln/>
        </p:spPr>
        <p:txBody>
          <a:bodyPr wrap="square" lIns="0" tIns="0" rIns="0" bIns="0" rtlCol="0" anchor="ctr"/>
          <a:lstStyle/>
          <a:p>
            <a:pPr indent="0" marL="0">
              <a:buNone/>
            </a:pPr>
            <a:r>
              <a:rPr lang="en-US" sz="1200" dirty="0">
                <a:solidFill>
                  <a:srgbClr val="B03030"/>
                </a:solidFill>
                <a:latin typeface="Calibri" pitchFamily="34" charset="0"/>
                <a:ea typeface="Calibri" pitchFamily="34" charset="-122"/>
                <a:cs typeface="Calibri" pitchFamily="34" charset="-120"/>
              </a:rPr>
              <a:t>✕  Le strade comunali non hanno un valore aggiornato</a:t>
            </a:r>
            <a:endParaRPr lang="en-US" sz="1200" dirty="0"/>
          </a:p>
        </p:txBody>
      </p:sp>
      <p:sp>
        <p:nvSpPr>
          <p:cNvPr id="10" name="Text 8"/>
          <p:cNvSpPr/>
          <p:nvPr/>
        </p:nvSpPr>
        <p:spPr>
          <a:xfrm>
            <a:off x="548640" y="3584448"/>
            <a:ext cx="3657600" cy="438912"/>
          </a:xfrm>
          <a:prstGeom prst="rect">
            <a:avLst/>
          </a:prstGeom>
          <a:noFill/>
          <a:ln/>
        </p:spPr>
        <p:txBody>
          <a:bodyPr wrap="square" lIns="0" tIns="0" rIns="0" bIns="0" rtlCol="0" anchor="ctr"/>
          <a:lstStyle/>
          <a:p>
            <a:pPr indent="0" marL="0">
              <a:buNone/>
            </a:pPr>
            <a:r>
              <a:rPr lang="en-US" sz="1200" dirty="0">
                <a:solidFill>
                  <a:srgbClr val="B03030"/>
                </a:solidFill>
                <a:latin typeface="Calibri" pitchFamily="34" charset="0"/>
                <a:ea typeface="Calibri" pitchFamily="34" charset="-122"/>
                <a:cs typeface="Calibri" pitchFamily="34" charset="-120"/>
              </a:rPr>
              <a:t>✕  Il degrado non è contabilizzato</a:t>
            </a:r>
            <a:endParaRPr lang="en-US" sz="1200" dirty="0"/>
          </a:p>
        </p:txBody>
      </p:sp>
      <p:sp>
        <p:nvSpPr>
          <p:cNvPr id="11" name="Text 9"/>
          <p:cNvSpPr/>
          <p:nvPr/>
        </p:nvSpPr>
        <p:spPr>
          <a:xfrm>
            <a:off x="548640" y="4114800"/>
            <a:ext cx="3657600" cy="438912"/>
          </a:xfrm>
          <a:prstGeom prst="rect">
            <a:avLst/>
          </a:prstGeom>
          <a:noFill/>
          <a:ln/>
        </p:spPr>
        <p:txBody>
          <a:bodyPr wrap="square" lIns="0" tIns="0" rIns="0" bIns="0" rtlCol="0" anchor="ctr"/>
          <a:lstStyle/>
          <a:p>
            <a:pPr indent="0" marL="0">
              <a:buNone/>
            </a:pPr>
            <a:r>
              <a:rPr lang="en-US" sz="1200" dirty="0">
                <a:solidFill>
                  <a:srgbClr val="B03030"/>
                </a:solidFill>
                <a:latin typeface="Calibri" pitchFamily="34" charset="0"/>
                <a:ea typeface="Calibri" pitchFamily="34" charset="-122"/>
                <a:cs typeface="Calibri" pitchFamily="34" charset="-120"/>
              </a:rPr>
              <a:t>✕  Il patrimonio è una lista, non una risorsa gestita</a:t>
            </a:r>
            <a:endParaRPr lang="en-US" sz="1200" dirty="0"/>
          </a:p>
        </p:txBody>
      </p:sp>
      <p:sp>
        <p:nvSpPr>
          <p:cNvPr id="12" name="Shape 10"/>
          <p:cNvSpPr/>
          <p:nvPr/>
        </p:nvSpPr>
        <p:spPr>
          <a:xfrm>
            <a:off x="4800600" y="1417320"/>
            <a:ext cx="3977640" cy="3246120"/>
          </a:xfrm>
          <a:prstGeom prst="roundRect">
            <a:avLst>
              <a:gd name="adj" fmla="val 2817"/>
            </a:avLst>
          </a:prstGeom>
          <a:solidFill>
            <a:srgbClr val="EAF1FB"/>
          </a:solidFill>
          <a:ln w="12700">
            <a:solidFill>
              <a:srgbClr val="A8C8E8"/>
            </a:solidFill>
            <a:prstDash val="solid"/>
          </a:ln>
          <a:effectLst>
            <a:outerShdw sx="100000" sy="100000" kx="0" ky="0" algn="bl" rotWithShape="0" blurRad="63500" dist="25400" dir="2700000">
              <a:srgbClr val="000000">
                <a:alpha val="10000"/>
              </a:srgbClr>
            </a:outerShdw>
          </a:effectLst>
        </p:spPr>
      </p:sp>
      <p:sp>
        <p:nvSpPr>
          <p:cNvPr id="13" name="Text 11"/>
          <p:cNvSpPr/>
          <p:nvPr/>
        </p:nvSpPr>
        <p:spPr>
          <a:xfrm>
            <a:off x="4937760" y="1508760"/>
            <a:ext cx="3703320" cy="365760"/>
          </a:xfrm>
          <a:prstGeom prst="rect">
            <a:avLst/>
          </a:prstGeom>
          <a:noFill/>
          <a:ln/>
        </p:spPr>
        <p:txBody>
          <a:bodyPr wrap="square" lIns="0" tIns="0" rIns="0" bIns="0" rtlCol="0" anchor="ctr"/>
          <a:lstStyle/>
          <a:p>
            <a:pPr algn="ctr" indent="0" marL="0">
              <a:buNone/>
            </a:pPr>
            <a:r>
              <a:rPr lang="en-US" sz="1200" b="1" dirty="0">
                <a:solidFill>
                  <a:srgbClr val="1B4B8A"/>
                </a:solidFill>
                <a:latin typeface="Calibri" pitchFamily="34" charset="0"/>
                <a:ea typeface="Calibri" pitchFamily="34" charset="-122"/>
                <a:cs typeface="Calibri" pitchFamily="34" charset="-120"/>
              </a:rPr>
              <a:t>DOPO – con l'accrual</a:t>
            </a:r>
            <a:endParaRPr lang="en-US" sz="1200" dirty="0"/>
          </a:p>
        </p:txBody>
      </p:sp>
      <p:sp>
        <p:nvSpPr>
          <p:cNvPr id="14" name="Text 12"/>
          <p:cNvSpPr/>
          <p:nvPr/>
        </p:nvSpPr>
        <p:spPr>
          <a:xfrm>
            <a:off x="4983480" y="1993392"/>
            <a:ext cx="3657600" cy="438912"/>
          </a:xfrm>
          <a:prstGeom prst="rect">
            <a:avLst/>
          </a:prstGeom>
          <a:noFill/>
          <a:ln/>
        </p:spPr>
        <p:txBody>
          <a:bodyPr wrap="square" lIns="0" tIns="0" rIns="0" bIns="0" rtlCol="0" anchor="ctr"/>
          <a:lstStyle/>
          <a:p>
            <a:pPr indent="0" marL="0">
              <a:buNone/>
            </a:pPr>
            <a:r>
              <a:rPr lang="en-US" sz="1200" dirty="0">
                <a:solidFill>
                  <a:srgbClr val="1A7A45"/>
                </a:solidFill>
                <a:latin typeface="Calibri" pitchFamily="34" charset="0"/>
                <a:ea typeface="Calibri" pitchFamily="34" charset="-122"/>
                <a:cs typeface="Calibri" pitchFamily="34" charset="-120"/>
              </a:rPr>
              <a:t>✓  Ogni bene ha un valore reale calcolato</a:t>
            </a:r>
            <a:endParaRPr lang="en-US" sz="1200" dirty="0"/>
          </a:p>
        </p:txBody>
      </p:sp>
      <p:sp>
        <p:nvSpPr>
          <p:cNvPr id="15" name="Text 13"/>
          <p:cNvSpPr/>
          <p:nvPr/>
        </p:nvSpPr>
        <p:spPr>
          <a:xfrm>
            <a:off x="4983480" y="2523744"/>
            <a:ext cx="3657600" cy="438912"/>
          </a:xfrm>
          <a:prstGeom prst="rect">
            <a:avLst/>
          </a:prstGeom>
          <a:noFill/>
          <a:ln/>
        </p:spPr>
        <p:txBody>
          <a:bodyPr wrap="square" lIns="0" tIns="0" rIns="0" bIns="0" rtlCol="0" anchor="ctr"/>
          <a:lstStyle/>
          <a:p>
            <a:pPr indent="0" marL="0">
              <a:buNone/>
            </a:pPr>
            <a:r>
              <a:rPr lang="en-US" sz="1200" dirty="0">
                <a:solidFill>
                  <a:srgbClr val="1A7A45"/>
                </a:solidFill>
                <a:latin typeface="Calibri" pitchFamily="34" charset="0"/>
                <a:ea typeface="Calibri" pitchFamily="34" charset="-122"/>
                <a:cs typeface="Calibri" pitchFamily="34" charset="-120"/>
              </a:rPr>
              <a:t>✓  Il deprezzamento annuo è registrato</a:t>
            </a:r>
            <a:endParaRPr lang="en-US" sz="1200" dirty="0"/>
          </a:p>
        </p:txBody>
      </p:sp>
      <p:sp>
        <p:nvSpPr>
          <p:cNvPr id="16" name="Text 14"/>
          <p:cNvSpPr/>
          <p:nvPr/>
        </p:nvSpPr>
        <p:spPr>
          <a:xfrm>
            <a:off x="4983480" y="3054096"/>
            <a:ext cx="3657600" cy="438912"/>
          </a:xfrm>
          <a:prstGeom prst="rect">
            <a:avLst/>
          </a:prstGeom>
          <a:noFill/>
          <a:ln/>
        </p:spPr>
        <p:txBody>
          <a:bodyPr wrap="square" lIns="0" tIns="0" rIns="0" bIns="0" rtlCol="0" anchor="ctr"/>
          <a:lstStyle/>
          <a:p>
            <a:pPr indent="0" marL="0">
              <a:buNone/>
            </a:pPr>
            <a:r>
              <a:rPr lang="en-US" sz="1200" dirty="0">
                <a:solidFill>
                  <a:srgbClr val="1A7A45"/>
                </a:solidFill>
                <a:latin typeface="Calibri" pitchFamily="34" charset="0"/>
                <a:ea typeface="Calibri" pitchFamily="34" charset="-122"/>
                <a:cs typeface="Calibri" pitchFamily="34" charset="-120"/>
              </a:rPr>
              <a:t>✓  Sappiamo quando un bene dovrà essere sostituito</a:t>
            </a:r>
            <a:endParaRPr lang="en-US" sz="1200" dirty="0"/>
          </a:p>
        </p:txBody>
      </p:sp>
      <p:sp>
        <p:nvSpPr>
          <p:cNvPr id="17" name="Text 15"/>
          <p:cNvSpPr/>
          <p:nvPr/>
        </p:nvSpPr>
        <p:spPr>
          <a:xfrm>
            <a:off x="4983480" y="3584448"/>
            <a:ext cx="3657600" cy="438912"/>
          </a:xfrm>
          <a:prstGeom prst="rect">
            <a:avLst/>
          </a:prstGeom>
          <a:noFill/>
          <a:ln/>
        </p:spPr>
        <p:txBody>
          <a:bodyPr wrap="square" lIns="0" tIns="0" rIns="0" bIns="0" rtlCol="0" anchor="ctr"/>
          <a:lstStyle/>
          <a:p>
            <a:pPr indent="0" marL="0">
              <a:buNone/>
            </a:pPr>
            <a:r>
              <a:rPr lang="en-US" sz="1200" dirty="0">
                <a:solidFill>
                  <a:srgbClr val="1A7A45"/>
                </a:solidFill>
                <a:latin typeface="Calibri" pitchFamily="34" charset="0"/>
                <a:ea typeface="Calibri" pitchFamily="34" charset="-122"/>
                <a:cs typeface="Calibri" pitchFamily="34" charset="-120"/>
              </a:rPr>
              <a:t>✓  Il bilancio mostra le risorse disponibili vs. esaurite</a:t>
            </a:r>
            <a:endParaRPr lang="en-US" sz="1200" dirty="0"/>
          </a:p>
        </p:txBody>
      </p:sp>
      <p:sp>
        <p:nvSpPr>
          <p:cNvPr id="18" name="Text 16"/>
          <p:cNvSpPr/>
          <p:nvPr/>
        </p:nvSpPr>
        <p:spPr>
          <a:xfrm>
            <a:off x="4983480" y="4114800"/>
            <a:ext cx="3657600" cy="438912"/>
          </a:xfrm>
          <a:prstGeom prst="rect">
            <a:avLst/>
          </a:prstGeom>
          <a:noFill/>
          <a:ln/>
        </p:spPr>
        <p:txBody>
          <a:bodyPr wrap="square" lIns="0" tIns="0" rIns="0" bIns="0" rtlCol="0" anchor="ctr"/>
          <a:lstStyle/>
          <a:p>
            <a:pPr indent="0" marL="0">
              <a:buNone/>
            </a:pPr>
            <a:r>
              <a:rPr lang="en-US" sz="1200" dirty="0">
                <a:solidFill>
                  <a:srgbClr val="1A7A45"/>
                </a:solidFill>
                <a:latin typeface="Calibri" pitchFamily="34" charset="0"/>
                <a:ea typeface="Calibri" pitchFamily="34" charset="-122"/>
                <a:cs typeface="Calibri" pitchFamily="34" charset="-120"/>
              </a:rPr>
              <a:t>✓  Il patrimonio diventa leva per decisioni strategiche</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164592"/>
            <a:ext cx="8138160" cy="777240"/>
          </a:xfrm>
          <a:prstGeom prst="rect">
            <a:avLst/>
          </a:prstGeom>
          <a:noFill/>
          <a:ln/>
        </p:spPr>
        <p:txBody>
          <a:bodyPr wrap="square" lIns="0" tIns="0" rIns="0" bIns="0" rtlCol="0" anchor="ctr"/>
          <a:lstStyle/>
          <a:p>
            <a:pPr indent="0" marL="0">
              <a:buNone/>
            </a:pPr>
            <a:r>
              <a:rPr lang="en-US" sz="2600" b="1" dirty="0">
                <a:solidFill>
                  <a:srgbClr val="1B4B8A"/>
                </a:solidFill>
                <a:latin typeface="Cambria" pitchFamily="34" charset="0"/>
                <a:ea typeface="Cambria" pitchFamily="34" charset="-122"/>
                <a:cs typeface="Cambria" pitchFamily="34" charset="-120"/>
              </a:rPr>
              <a:t>Gli ammortamenti: il costo che non stai vedendo</a:t>
            </a:r>
            <a:endParaRPr lang="en-US" sz="2600" dirty="0"/>
          </a:p>
        </p:txBody>
      </p:sp>
      <p:sp>
        <p:nvSpPr>
          <p:cNvPr id="3" name="Shape 1"/>
          <p:cNvSpPr/>
          <p:nvPr/>
        </p:nvSpPr>
        <p:spPr>
          <a:xfrm>
            <a:off x="502920" y="960120"/>
            <a:ext cx="8138160" cy="27432"/>
          </a:xfrm>
          <a:prstGeom prst="rect">
            <a:avLst/>
          </a:prstGeom>
          <a:solidFill>
            <a:srgbClr val="EAF1FB"/>
          </a:solidFill>
          <a:ln w="12700">
            <a:solidFill>
              <a:srgbClr val="EAF1FB"/>
            </a:solidFill>
            <a:prstDash val="solid"/>
          </a:ln>
        </p:spPr>
      </p:sp>
      <p:sp>
        <p:nvSpPr>
          <p:cNvPr id="4" name="Text 2"/>
          <p:cNvSpPr/>
          <p:nvPr/>
        </p:nvSpPr>
        <p:spPr>
          <a:xfrm>
            <a:off x="502920" y="960120"/>
            <a:ext cx="8138160" cy="411480"/>
          </a:xfrm>
          <a:prstGeom prst="rect">
            <a:avLst/>
          </a:prstGeom>
          <a:noFill/>
          <a:ln/>
        </p:spPr>
        <p:txBody>
          <a:bodyPr wrap="square" lIns="0" tIns="0" rIns="0" bIns="0" rtlCol="0" anchor="ctr"/>
          <a:lstStyle/>
          <a:p>
            <a:pPr indent="0" marL="0">
              <a:buNone/>
            </a:pPr>
            <a:r>
              <a:rPr lang="en-US" sz="1300" dirty="0">
                <a:solidFill>
                  <a:srgbClr val="1A2B3C"/>
                </a:solidFill>
                <a:latin typeface="Calibri" pitchFamily="34" charset="0"/>
                <a:ea typeface="Calibri" pitchFamily="34" charset="-122"/>
                <a:cs typeface="Calibri" pitchFamily="34" charset="-120"/>
              </a:rPr>
              <a:t>Ogni edificio, veicolo, attrezzatura si consuma nel tempo. Con l'accrual quel consumo diventa un costo annuale visibile.</a:t>
            </a:r>
            <a:endParaRPr lang="en-US" sz="1300" dirty="0"/>
          </a:p>
        </p:txBody>
      </p:sp>
      <p:sp>
        <p:nvSpPr>
          <p:cNvPr id="5" name="Shape 3"/>
          <p:cNvSpPr/>
          <p:nvPr/>
        </p:nvSpPr>
        <p:spPr>
          <a:xfrm>
            <a:off x="365760" y="1463040"/>
            <a:ext cx="5029200" cy="3108960"/>
          </a:xfrm>
          <a:prstGeom prst="roundRect">
            <a:avLst>
              <a:gd name="adj" fmla="val 2941"/>
            </a:avLst>
          </a:prstGeom>
          <a:solidFill>
            <a:srgbClr val="EAF1FB"/>
          </a:solidFill>
          <a:ln w="12700">
            <a:solidFill>
              <a:srgbClr val="A8C8E8"/>
            </a:solidFill>
            <a:prstDash val="solid"/>
          </a:ln>
          <a:effectLst>
            <a:outerShdw sx="100000" sy="100000" kx="0" ky="0" algn="bl" rotWithShape="0" blurRad="63500" dist="25400" dir="2700000">
              <a:srgbClr val="000000">
                <a:alpha val="10000"/>
              </a:srgbClr>
            </a:outerShdw>
          </a:effectLst>
        </p:spPr>
      </p:sp>
      <p:sp>
        <p:nvSpPr>
          <p:cNvPr id="6" name="Text 4"/>
          <p:cNvSpPr/>
          <p:nvPr/>
        </p:nvSpPr>
        <p:spPr>
          <a:xfrm>
            <a:off x="548640" y="1554480"/>
            <a:ext cx="4663440" cy="347472"/>
          </a:xfrm>
          <a:prstGeom prst="rect">
            <a:avLst/>
          </a:prstGeom>
          <a:noFill/>
          <a:ln/>
        </p:spPr>
        <p:txBody>
          <a:bodyPr wrap="square" lIns="0" tIns="0" rIns="0" bIns="0" rtlCol="0" anchor="ctr"/>
          <a:lstStyle/>
          <a:p>
            <a:pPr indent="0" marL="0">
              <a:buNone/>
            </a:pPr>
            <a:r>
              <a:rPr lang="en-US" sz="1400" b="1" dirty="0">
                <a:solidFill>
                  <a:srgbClr val="1B4B8A"/>
                </a:solidFill>
                <a:latin typeface="Calibri" pitchFamily="34" charset="0"/>
                <a:ea typeface="Calibri" pitchFamily="34" charset="-122"/>
                <a:cs typeface="Calibri" pitchFamily="34" charset="-120"/>
              </a:rPr>
              <a:t>Esempio: il Palazzo Municipale</a:t>
            </a:r>
            <a:endParaRPr lang="en-US" sz="1400" dirty="0"/>
          </a:p>
        </p:txBody>
      </p:sp>
      <p:sp>
        <p:nvSpPr>
          <p:cNvPr id="7" name="Shape 5"/>
          <p:cNvSpPr/>
          <p:nvPr/>
        </p:nvSpPr>
        <p:spPr>
          <a:xfrm>
            <a:off x="411480" y="1993392"/>
            <a:ext cx="4937760" cy="384048"/>
          </a:xfrm>
          <a:prstGeom prst="rect">
            <a:avLst/>
          </a:prstGeom>
          <a:solidFill>
            <a:srgbClr val="FAFCFF"/>
          </a:solidFill>
          <a:ln w="12700">
            <a:solidFill>
              <a:srgbClr val="E0EAFA"/>
            </a:solidFill>
            <a:prstDash val="solid"/>
          </a:ln>
        </p:spPr>
      </p:sp>
      <p:sp>
        <p:nvSpPr>
          <p:cNvPr id="8" name="Text 6"/>
          <p:cNvSpPr/>
          <p:nvPr/>
        </p:nvSpPr>
        <p:spPr>
          <a:xfrm>
            <a:off x="548640" y="2048256"/>
            <a:ext cx="3200400" cy="274320"/>
          </a:xfrm>
          <a:prstGeom prst="rect">
            <a:avLst/>
          </a:prstGeom>
          <a:noFill/>
          <a:ln/>
        </p:spPr>
        <p:txBody>
          <a:bodyPr wrap="square" lIns="0" tIns="0" rIns="0" bIns="0" rtlCol="0" anchor="ctr"/>
          <a:lstStyle/>
          <a:p>
            <a:pPr indent="0" marL="0">
              <a:buNone/>
            </a:pPr>
            <a:r>
              <a:rPr lang="en-US" sz="1200" dirty="0">
                <a:solidFill>
                  <a:srgbClr val="1A2B3C"/>
                </a:solidFill>
                <a:latin typeface="Calibri" pitchFamily="34" charset="0"/>
                <a:ea typeface="Calibri" pitchFamily="34" charset="-122"/>
                <a:cs typeface="Calibri" pitchFamily="34" charset="-120"/>
              </a:rPr>
              <a:t>Costo di costruzione (2000)</a:t>
            </a:r>
            <a:endParaRPr lang="en-US" sz="1200" dirty="0"/>
          </a:p>
        </p:txBody>
      </p:sp>
      <p:sp>
        <p:nvSpPr>
          <p:cNvPr id="9" name="Text 7"/>
          <p:cNvSpPr/>
          <p:nvPr/>
        </p:nvSpPr>
        <p:spPr>
          <a:xfrm>
            <a:off x="3657600" y="2048256"/>
            <a:ext cx="1554480" cy="274320"/>
          </a:xfrm>
          <a:prstGeom prst="rect">
            <a:avLst/>
          </a:prstGeom>
          <a:noFill/>
          <a:ln/>
        </p:spPr>
        <p:txBody>
          <a:bodyPr wrap="square" lIns="0" tIns="0" rIns="0" bIns="0" rtlCol="0" anchor="ctr"/>
          <a:lstStyle/>
          <a:p>
            <a:pPr algn="r" indent="0" marL="0">
              <a:buNone/>
            </a:pPr>
            <a:r>
              <a:rPr lang="en-US" sz="1200" b="1" dirty="0">
                <a:solidFill>
                  <a:srgbClr val="1B4B8A"/>
                </a:solidFill>
                <a:latin typeface="Calibri" pitchFamily="34" charset="0"/>
                <a:ea typeface="Calibri" pitchFamily="34" charset="-122"/>
                <a:cs typeface="Calibri" pitchFamily="34" charset="-120"/>
              </a:rPr>
              <a:t>€ 3.000.000</a:t>
            </a:r>
            <a:endParaRPr lang="en-US" sz="1200" dirty="0"/>
          </a:p>
        </p:txBody>
      </p:sp>
      <p:sp>
        <p:nvSpPr>
          <p:cNvPr id="10" name="Shape 8"/>
          <p:cNvSpPr/>
          <p:nvPr/>
        </p:nvSpPr>
        <p:spPr>
          <a:xfrm>
            <a:off x="411480" y="2414016"/>
            <a:ext cx="4937760" cy="384048"/>
          </a:xfrm>
          <a:prstGeom prst="rect">
            <a:avLst/>
          </a:prstGeom>
          <a:solidFill>
            <a:srgbClr val="FFFFFF"/>
          </a:solidFill>
          <a:ln w="12700">
            <a:solidFill>
              <a:srgbClr val="E0EAFA"/>
            </a:solidFill>
            <a:prstDash val="solid"/>
          </a:ln>
        </p:spPr>
      </p:sp>
      <p:sp>
        <p:nvSpPr>
          <p:cNvPr id="11" name="Text 9"/>
          <p:cNvSpPr/>
          <p:nvPr/>
        </p:nvSpPr>
        <p:spPr>
          <a:xfrm>
            <a:off x="548640" y="2468880"/>
            <a:ext cx="3200400" cy="274320"/>
          </a:xfrm>
          <a:prstGeom prst="rect">
            <a:avLst/>
          </a:prstGeom>
          <a:noFill/>
          <a:ln/>
        </p:spPr>
        <p:txBody>
          <a:bodyPr wrap="square" lIns="0" tIns="0" rIns="0" bIns="0" rtlCol="0" anchor="ctr"/>
          <a:lstStyle/>
          <a:p>
            <a:pPr indent="0" marL="0">
              <a:buNone/>
            </a:pPr>
            <a:r>
              <a:rPr lang="en-US" sz="1200" dirty="0">
                <a:solidFill>
                  <a:srgbClr val="1A2B3C"/>
                </a:solidFill>
                <a:latin typeface="Calibri" pitchFamily="34" charset="0"/>
                <a:ea typeface="Calibri" pitchFamily="34" charset="-122"/>
                <a:cs typeface="Calibri" pitchFamily="34" charset="-120"/>
              </a:rPr>
              <a:t>Vita utile stimata</a:t>
            </a:r>
            <a:endParaRPr lang="en-US" sz="1200" dirty="0"/>
          </a:p>
        </p:txBody>
      </p:sp>
      <p:sp>
        <p:nvSpPr>
          <p:cNvPr id="12" name="Text 10"/>
          <p:cNvSpPr/>
          <p:nvPr/>
        </p:nvSpPr>
        <p:spPr>
          <a:xfrm>
            <a:off x="3657600" y="2468880"/>
            <a:ext cx="1554480" cy="274320"/>
          </a:xfrm>
          <a:prstGeom prst="rect">
            <a:avLst/>
          </a:prstGeom>
          <a:noFill/>
          <a:ln/>
        </p:spPr>
        <p:txBody>
          <a:bodyPr wrap="square" lIns="0" tIns="0" rIns="0" bIns="0" rtlCol="0" anchor="ctr"/>
          <a:lstStyle/>
          <a:p>
            <a:pPr algn="r" indent="0" marL="0">
              <a:buNone/>
            </a:pPr>
            <a:r>
              <a:rPr lang="en-US" sz="1200" b="1" dirty="0">
                <a:solidFill>
                  <a:srgbClr val="1B4B8A"/>
                </a:solidFill>
                <a:latin typeface="Calibri" pitchFamily="34" charset="0"/>
                <a:ea typeface="Calibri" pitchFamily="34" charset="-122"/>
                <a:cs typeface="Calibri" pitchFamily="34" charset="-120"/>
              </a:rPr>
              <a:t>50 anni</a:t>
            </a:r>
            <a:endParaRPr lang="en-US" sz="1200" dirty="0"/>
          </a:p>
        </p:txBody>
      </p:sp>
      <p:sp>
        <p:nvSpPr>
          <p:cNvPr id="13" name="Shape 11"/>
          <p:cNvSpPr/>
          <p:nvPr/>
        </p:nvSpPr>
        <p:spPr>
          <a:xfrm>
            <a:off x="411480" y="2834640"/>
            <a:ext cx="4937760" cy="384048"/>
          </a:xfrm>
          <a:prstGeom prst="rect">
            <a:avLst/>
          </a:prstGeom>
          <a:solidFill>
            <a:srgbClr val="FAFCFF"/>
          </a:solidFill>
          <a:ln w="12700">
            <a:solidFill>
              <a:srgbClr val="E0EAFA"/>
            </a:solidFill>
            <a:prstDash val="solid"/>
          </a:ln>
        </p:spPr>
      </p:sp>
      <p:sp>
        <p:nvSpPr>
          <p:cNvPr id="14" name="Text 12"/>
          <p:cNvSpPr/>
          <p:nvPr/>
        </p:nvSpPr>
        <p:spPr>
          <a:xfrm>
            <a:off x="548640" y="2889504"/>
            <a:ext cx="3200400" cy="274320"/>
          </a:xfrm>
          <a:prstGeom prst="rect">
            <a:avLst/>
          </a:prstGeom>
          <a:noFill/>
          <a:ln/>
        </p:spPr>
        <p:txBody>
          <a:bodyPr wrap="square" lIns="0" tIns="0" rIns="0" bIns="0" rtlCol="0" anchor="ctr"/>
          <a:lstStyle/>
          <a:p>
            <a:pPr indent="0" marL="0">
              <a:buNone/>
            </a:pPr>
            <a:r>
              <a:rPr lang="en-US" sz="1200" dirty="0">
                <a:solidFill>
                  <a:srgbClr val="1A2B3C"/>
                </a:solidFill>
                <a:latin typeface="Calibri" pitchFamily="34" charset="0"/>
                <a:ea typeface="Calibri" pitchFamily="34" charset="-122"/>
                <a:cs typeface="Calibri" pitchFamily="34" charset="-120"/>
              </a:rPr>
              <a:t>Ammortamento annuo</a:t>
            </a:r>
            <a:endParaRPr lang="en-US" sz="1200" dirty="0"/>
          </a:p>
        </p:txBody>
      </p:sp>
      <p:sp>
        <p:nvSpPr>
          <p:cNvPr id="15" name="Text 13"/>
          <p:cNvSpPr/>
          <p:nvPr/>
        </p:nvSpPr>
        <p:spPr>
          <a:xfrm>
            <a:off x="3657600" y="2889504"/>
            <a:ext cx="1554480" cy="274320"/>
          </a:xfrm>
          <a:prstGeom prst="rect">
            <a:avLst/>
          </a:prstGeom>
          <a:noFill/>
          <a:ln/>
        </p:spPr>
        <p:txBody>
          <a:bodyPr wrap="square" lIns="0" tIns="0" rIns="0" bIns="0" rtlCol="0" anchor="ctr"/>
          <a:lstStyle/>
          <a:p>
            <a:pPr algn="r" indent="0" marL="0">
              <a:buNone/>
            </a:pPr>
            <a:r>
              <a:rPr lang="en-US" sz="1200" b="1" dirty="0">
                <a:solidFill>
                  <a:srgbClr val="1B4B8A"/>
                </a:solidFill>
                <a:latin typeface="Calibri" pitchFamily="34" charset="0"/>
                <a:ea typeface="Calibri" pitchFamily="34" charset="-122"/>
                <a:cs typeface="Calibri" pitchFamily="34" charset="-120"/>
              </a:rPr>
              <a:t>€ 60.000</a:t>
            </a:r>
            <a:endParaRPr lang="en-US" sz="1200" dirty="0"/>
          </a:p>
        </p:txBody>
      </p:sp>
      <p:sp>
        <p:nvSpPr>
          <p:cNvPr id="16" name="Shape 14"/>
          <p:cNvSpPr/>
          <p:nvPr/>
        </p:nvSpPr>
        <p:spPr>
          <a:xfrm>
            <a:off x="411480" y="3255264"/>
            <a:ext cx="4937760" cy="384048"/>
          </a:xfrm>
          <a:prstGeom prst="rect">
            <a:avLst/>
          </a:prstGeom>
          <a:solidFill>
            <a:srgbClr val="FFFFFF"/>
          </a:solidFill>
          <a:ln w="12700">
            <a:solidFill>
              <a:srgbClr val="E0EAFA"/>
            </a:solidFill>
            <a:prstDash val="solid"/>
          </a:ln>
        </p:spPr>
      </p:sp>
      <p:sp>
        <p:nvSpPr>
          <p:cNvPr id="17" name="Text 15"/>
          <p:cNvSpPr/>
          <p:nvPr/>
        </p:nvSpPr>
        <p:spPr>
          <a:xfrm>
            <a:off x="548640" y="3310128"/>
            <a:ext cx="3200400" cy="274320"/>
          </a:xfrm>
          <a:prstGeom prst="rect">
            <a:avLst/>
          </a:prstGeom>
          <a:noFill/>
          <a:ln/>
        </p:spPr>
        <p:txBody>
          <a:bodyPr wrap="square" lIns="0" tIns="0" rIns="0" bIns="0" rtlCol="0" anchor="ctr"/>
          <a:lstStyle/>
          <a:p>
            <a:pPr indent="0" marL="0">
              <a:buNone/>
            </a:pPr>
            <a:r>
              <a:rPr lang="en-US" sz="1200" dirty="0">
                <a:solidFill>
                  <a:srgbClr val="1A2B3C"/>
                </a:solidFill>
                <a:latin typeface="Calibri" pitchFamily="34" charset="0"/>
                <a:ea typeface="Calibri" pitchFamily="34" charset="-122"/>
                <a:cs typeface="Calibri" pitchFamily="34" charset="-120"/>
              </a:rPr>
              <a:t>Anni già trascorsi</a:t>
            </a:r>
            <a:endParaRPr lang="en-US" sz="1200" dirty="0"/>
          </a:p>
        </p:txBody>
      </p:sp>
      <p:sp>
        <p:nvSpPr>
          <p:cNvPr id="18" name="Text 16"/>
          <p:cNvSpPr/>
          <p:nvPr/>
        </p:nvSpPr>
        <p:spPr>
          <a:xfrm>
            <a:off x="3657600" y="3310128"/>
            <a:ext cx="1554480" cy="274320"/>
          </a:xfrm>
          <a:prstGeom prst="rect">
            <a:avLst/>
          </a:prstGeom>
          <a:noFill/>
          <a:ln/>
        </p:spPr>
        <p:txBody>
          <a:bodyPr wrap="square" lIns="0" tIns="0" rIns="0" bIns="0" rtlCol="0" anchor="ctr"/>
          <a:lstStyle/>
          <a:p>
            <a:pPr algn="r" indent="0" marL="0">
              <a:buNone/>
            </a:pPr>
            <a:r>
              <a:rPr lang="en-US" sz="1200" b="1" dirty="0">
                <a:solidFill>
                  <a:srgbClr val="1B4B8A"/>
                </a:solidFill>
                <a:latin typeface="Calibri" pitchFamily="34" charset="0"/>
                <a:ea typeface="Calibri" pitchFamily="34" charset="-122"/>
                <a:cs typeface="Calibri" pitchFamily="34" charset="-120"/>
              </a:rPr>
              <a:t>25 anni</a:t>
            </a:r>
            <a:endParaRPr lang="en-US" sz="1200" dirty="0"/>
          </a:p>
        </p:txBody>
      </p:sp>
      <p:sp>
        <p:nvSpPr>
          <p:cNvPr id="19" name="Shape 17"/>
          <p:cNvSpPr/>
          <p:nvPr/>
        </p:nvSpPr>
        <p:spPr>
          <a:xfrm>
            <a:off x="411480" y="3675888"/>
            <a:ext cx="4937760" cy="384048"/>
          </a:xfrm>
          <a:prstGeom prst="rect">
            <a:avLst/>
          </a:prstGeom>
          <a:solidFill>
            <a:srgbClr val="FAFCFF"/>
          </a:solidFill>
          <a:ln w="12700">
            <a:solidFill>
              <a:srgbClr val="E0EAFA"/>
            </a:solidFill>
            <a:prstDash val="solid"/>
          </a:ln>
        </p:spPr>
      </p:sp>
      <p:sp>
        <p:nvSpPr>
          <p:cNvPr id="20" name="Text 18"/>
          <p:cNvSpPr/>
          <p:nvPr/>
        </p:nvSpPr>
        <p:spPr>
          <a:xfrm>
            <a:off x="548640" y="3730752"/>
            <a:ext cx="3200400" cy="274320"/>
          </a:xfrm>
          <a:prstGeom prst="rect">
            <a:avLst/>
          </a:prstGeom>
          <a:noFill/>
          <a:ln/>
        </p:spPr>
        <p:txBody>
          <a:bodyPr wrap="square" lIns="0" tIns="0" rIns="0" bIns="0" rtlCol="0" anchor="ctr"/>
          <a:lstStyle/>
          <a:p>
            <a:pPr indent="0" marL="0">
              <a:buNone/>
            </a:pPr>
            <a:r>
              <a:rPr lang="en-US" sz="1200" dirty="0">
                <a:solidFill>
                  <a:srgbClr val="1A2B3C"/>
                </a:solidFill>
                <a:latin typeface="Calibri" pitchFamily="34" charset="0"/>
                <a:ea typeface="Calibri" pitchFamily="34" charset="-122"/>
                <a:cs typeface="Calibri" pitchFamily="34" charset="-120"/>
              </a:rPr>
              <a:t>Costo già "consumato" non visto</a:t>
            </a:r>
            <a:endParaRPr lang="en-US" sz="1200" dirty="0"/>
          </a:p>
        </p:txBody>
      </p:sp>
      <p:sp>
        <p:nvSpPr>
          <p:cNvPr id="21" name="Text 19"/>
          <p:cNvSpPr/>
          <p:nvPr/>
        </p:nvSpPr>
        <p:spPr>
          <a:xfrm>
            <a:off x="3657600" y="3730752"/>
            <a:ext cx="1554480" cy="274320"/>
          </a:xfrm>
          <a:prstGeom prst="rect">
            <a:avLst/>
          </a:prstGeom>
          <a:noFill/>
          <a:ln/>
        </p:spPr>
        <p:txBody>
          <a:bodyPr wrap="square" lIns="0" tIns="0" rIns="0" bIns="0" rtlCol="0" anchor="ctr"/>
          <a:lstStyle/>
          <a:p>
            <a:pPr algn="r" indent="0" marL="0">
              <a:buNone/>
            </a:pPr>
            <a:r>
              <a:rPr lang="en-US" sz="1200" b="1" dirty="0">
                <a:solidFill>
                  <a:srgbClr val="B03030"/>
                </a:solidFill>
                <a:latin typeface="Calibri" pitchFamily="34" charset="0"/>
                <a:ea typeface="Calibri" pitchFamily="34" charset="-122"/>
                <a:cs typeface="Calibri" pitchFamily="34" charset="-120"/>
              </a:rPr>
              <a:t>€ 1.500.000</a:t>
            </a:r>
            <a:endParaRPr lang="en-US" sz="1200" dirty="0"/>
          </a:p>
        </p:txBody>
      </p:sp>
      <p:sp>
        <p:nvSpPr>
          <p:cNvPr id="22" name="Shape 20"/>
          <p:cNvSpPr/>
          <p:nvPr/>
        </p:nvSpPr>
        <p:spPr>
          <a:xfrm>
            <a:off x="411480" y="4096512"/>
            <a:ext cx="4937760" cy="384048"/>
          </a:xfrm>
          <a:prstGeom prst="rect">
            <a:avLst/>
          </a:prstGeom>
          <a:solidFill>
            <a:srgbClr val="FFFFFF"/>
          </a:solidFill>
          <a:ln w="12700">
            <a:solidFill>
              <a:srgbClr val="E0EAFA"/>
            </a:solidFill>
            <a:prstDash val="solid"/>
          </a:ln>
        </p:spPr>
      </p:sp>
      <p:sp>
        <p:nvSpPr>
          <p:cNvPr id="23" name="Text 21"/>
          <p:cNvSpPr/>
          <p:nvPr/>
        </p:nvSpPr>
        <p:spPr>
          <a:xfrm>
            <a:off x="548640" y="4151376"/>
            <a:ext cx="3200400" cy="274320"/>
          </a:xfrm>
          <a:prstGeom prst="rect">
            <a:avLst/>
          </a:prstGeom>
          <a:noFill/>
          <a:ln/>
        </p:spPr>
        <p:txBody>
          <a:bodyPr wrap="square" lIns="0" tIns="0" rIns="0" bIns="0" rtlCol="0" anchor="ctr"/>
          <a:lstStyle/>
          <a:p>
            <a:pPr indent="0" marL="0">
              <a:buNone/>
            </a:pPr>
            <a:r>
              <a:rPr lang="en-US" sz="1200" dirty="0">
                <a:solidFill>
                  <a:srgbClr val="1A2B3C"/>
                </a:solidFill>
                <a:latin typeface="Calibri" pitchFamily="34" charset="0"/>
                <a:ea typeface="Calibri" pitchFamily="34" charset="-122"/>
                <a:cs typeface="Calibri" pitchFamily="34" charset="-120"/>
              </a:rPr>
              <a:t>Valore residuo (stima)</a:t>
            </a:r>
            <a:endParaRPr lang="en-US" sz="1200" dirty="0"/>
          </a:p>
        </p:txBody>
      </p:sp>
      <p:sp>
        <p:nvSpPr>
          <p:cNvPr id="24" name="Text 22"/>
          <p:cNvSpPr/>
          <p:nvPr/>
        </p:nvSpPr>
        <p:spPr>
          <a:xfrm>
            <a:off x="3657600" y="4151376"/>
            <a:ext cx="1554480" cy="274320"/>
          </a:xfrm>
          <a:prstGeom prst="rect">
            <a:avLst/>
          </a:prstGeom>
          <a:noFill/>
          <a:ln/>
        </p:spPr>
        <p:txBody>
          <a:bodyPr wrap="square" lIns="0" tIns="0" rIns="0" bIns="0" rtlCol="0" anchor="ctr"/>
          <a:lstStyle/>
          <a:p>
            <a:pPr algn="r" indent="0" marL="0">
              <a:buNone/>
            </a:pPr>
            <a:r>
              <a:rPr lang="en-US" sz="1200" b="1" dirty="0">
                <a:solidFill>
                  <a:srgbClr val="1A7A45"/>
                </a:solidFill>
                <a:latin typeface="Calibri" pitchFamily="34" charset="0"/>
                <a:ea typeface="Calibri" pitchFamily="34" charset="-122"/>
                <a:cs typeface="Calibri" pitchFamily="34" charset="-120"/>
              </a:rPr>
              <a:t>€ 1.500.000</a:t>
            </a:r>
            <a:endParaRPr lang="en-US" sz="1200" dirty="0"/>
          </a:p>
        </p:txBody>
      </p:sp>
      <p:sp>
        <p:nvSpPr>
          <p:cNvPr id="25" name="Shape 23"/>
          <p:cNvSpPr/>
          <p:nvPr/>
        </p:nvSpPr>
        <p:spPr>
          <a:xfrm>
            <a:off x="5577840" y="1463040"/>
            <a:ext cx="3200400" cy="3108960"/>
          </a:xfrm>
          <a:prstGeom prst="roundRect">
            <a:avLst>
              <a:gd name="adj" fmla="val 2941"/>
            </a:avLst>
          </a:prstGeom>
          <a:solidFill>
            <a:srgbClr val="FEF3DC"/>
          </a:solidFill>
          <a:ln w="12700">
            <a:solidFill>
              <a:srgbClr val="C8820A"/>
            </a:solidFill>
            <a:prstDash val="solid"/>
          </a:ln>
        </p:spPr>
      </p:sp>
      <p:sp>
        <p:nvSpPr>
          <p:cNvPr id="26" name="Text 24"/>
          <p:cNvSpPr/>
          <p:nvPr/>
        </p:nvSpPr>
        <p:spPr>
          <a:xfrm>
            <a:off x="5715000" y="1572768"/>
            <a:ext cx="2926080" cy="347472"/>
          </a:xfrm>
          <a:prstGeom prst="rect">
            <a:avLst/>
          </a:prstGeom>
          <a:noFill/>
          <a:ln/>
        </p:spPr>
        <p:txBody>
          <a:bodyPr wrap="square" lIns="0" tIns="0" rIns="0" bIns="0" rtlCol="0" anchor="ctr"/>
          <a:lstStyle/>
          <a:p>
            <a:pPr indent="0" marL="0">
              <a:buNone/>
            </a:pPr>
            <a:r>
              <a:rPr lang="en-US" sz="1300" b="1" dirty="0">
                <a:solidFill>
                  <a:srgbClr val="C8820A"/>
                </a:solidFill>
                <a:latin typeface="Calibri" pitchFamily="34" charset="0"/>
                <a:ea typeface="Calibri" pitchFamily="34" charset="-122"/>
                <a:cs typeface="Calibri" pitchFamily="34" charset="-120"/>
              </a:rPr>
              <a:t>Cosa significa per te?</a:t>
            </a:r>
            <a:endParaRPr lang="en-US" sz="1300" dirty="0"/>
          </a:p>
        </p:txBody>
      </p:sp>
      <p:sp>
        <p:nvSpPr>
          <p:cNvPr id="27" name="Text 25"/>
          <p:cNvSpPr/>
          <p:nvPr/>
        </p:nvSpPr>
        <p:spPr>
          <a:xfrm>
            <a:off x="5669280" y="2011680"/>
            <a:ext cx="2971800" cy="566928"/>
          </a:xfrm>
          <a:prstGeom prst="rect">
            <a:avLst/>
          </a:prstGeom>
          <a:noFill/>
          <a:ln/>
        </p:spPr>
        <p:txBody>
          <a:bodyPr wrap="square" lIns="0" tIns="0" rIns="0" bIns="0" rtlCol="0" anchor="ctr"/>
          <a:lstStyle/>
          <a:p>
            <a:pPr indent="0" marL="0">
              <a:buNone/>
            </a:pPr>
            <a:r>
              <a:rPr lang="en-US" sz="1150" b="1" dirty="0">
                <a:solidFill>
                  <a:srgbClr val="C8820A"/>
                </a:solidFill>
                <a:latin typeface="Calibri" pitchFamily="34" charset="0"/>
                <a:ea typeface="Calibri" pitchFamily="34" charset="-122"/>
                <a:cs typeface="Calibri" pitchFamily="34" charset="-120"/>
              </a:rPr>
              <a:t>→  </a:t>
            </a:r>
            <a:pPr indent="0" marL="0">
              <a:buNone/>
            </a:pPr>
            <a:r>
              <a:rPr lang="en-US" sz="1150" dirty="0">
                <a:solidFill>
                  <a:srgbClr val="1A2B3C"/>
                </a:solidFill>
                <a:latin typeface="Calibri" pitchFamily="34" charset="0"/>
                <a:ea typeface="Calibri" pitchFamily="34" charset="-122"/>
                <a:cs typeface="Calibri" pitchFamily="34" charset="-120"/>
              </a:rPr>
              <a:t>Sai in anticipo quando l'edificio avrà bisogno di interventi straordinari.</a:t>
            </a:r>
            <a:endParaRPr lang="en-US" sz="1150" dirty="0"/>
          </a:p>
        </p:txBody>
      </p:sp>
      <p:sp>
        <p:nvSpPr>
          <p:cNvPr id="28" name="Text 26"/>
          <p:cNvSpPr/>
          <p:nvPr/>
        </p:nvSpPr>
        <p:spPr>
          <a:xfrm>
            <a:off x="5669280" y="2670048"/>
            <a:ext cx="2971800" cy="566928"/>
          </a:xfrm>
          <a:prstGeom prst="rect">
            <a:avLst/>
          </a:prstGeom>
          <a:noFill/>
          <a:ln/>
        </p:spPr>
        <p:txBody>
          <a:bodyPr wrap="square" lIns="0" tIns="0" rIns="0" bIns="0" rtlCol="0" anchor="ctr"/>
          <a:lstStyle/>
          <a:p>
            <a:pPr indent="0" marL="0">
              <a:buNone/>
            </a:pPr>
            <a:r>
              <a:rPr lang="en-US" sz="1150" b="1" dirty="0">
                <a:solidFill>
                  <a:srgbClr val="C8820A"/>
                </a:solidFill>
                <a:latin typeface="Calibri" pitchFamily="34" charset="0"/>
                <a:ea typeface="Calibri" pitchFamily="34" charset="-122"/>
                <a:cs typeface="Calibri" pitchFamily="34" charset="-120"/>
              </a:rPr>
              <a:t>→  </a:t>
            </a:r>
            <a:pPr indent="0" marL="0">
              <a:buNone/>
            </a:pPr>
            <a:r>
              <a:rPr lang="en-US" sz="1150" dirty="0">
                <a:solidFill>
                  <a:srgbClr val="1A2B3C"/>
                </a:solidFill>
                <a:latin typeface="Calibri" pitchFamily="34" charset="0"/>
                <a:ea typeface="Calibri" pitchFamily="34" charset="-122"/>
                <a:cs typeface="Calibri" pitchFamily="34" charset="-120"/>
              </a:rPr>
              <a:t>Puoi pianificare un fondo di riserva per la manutenzione straordinaria.</a:t>
            </a:r>
            <a:endParaRPr lang="en-US" sz="1150" dirty="0"/>
          </a:p>
        </p:txBody>
      </p:sp>
      <p:sp>
        <p:nvSpPr>
          <p:cNvPr id="29" name="Text 27"/>
          <p:cNvSpPr/>
          <p:nvPr/>
        </p:nvSpPr>
        <p:spPr>
          <a:xfrm>
            <a:off x="5669280" y="3328416"/>
            <a:ext cx="2971800" cy="566928"/>
          </a:xfrm>
          <a:prstGeom prst="rect">
            <a:avLst/>
          </a:prstGeom>
          <a:noFill/>
          <a:ln/>
        </p:spPr>
        <p:txBody>
          <a:bodyPr wrap="square" lIns="0" tIns="0" rIns="0" bIns="0" rtlCol="0" anchor="ctr"/>
          <a:lstStyle/>
          <a:p>
            <a:pPr indent="0" marL="0">
              <a:buNone/>
            </a:pPr>
            <a:r>
              <a:rPr lang="en-US" sz="1150" b="1" dirty="0">
                <a:solidFill>
                  <a:srgbClr val="C8820A"/>
                </a:solidFill>
                <a:latin typeface="Calibri" pitchFamily="34" charset="0"/>
                <a:ea typeface="Calibri" pitchFamily="34" charset="-122"/>
                <a:cs typeface="Calibri" pitchFamily="34" charset="-120"/>
              </a:rPr>
              <a:t>→  </a:t>
            </a:r>
            <a:pPr indent="0" marL="0">
              <a:buNone/>
            </a:pPr>
            <a:r>
              <a:rPr lang="en-US" sz="1150" dirty="0">
                <a:solidFill>
                  <a:srgbClr val="1A2B3C"/>
                </a:solidFill>
                <a:latin typeface="Calibri" pitchFamily="34" charset="0"/>
                <a:ea typeface="Calibri" pitchFamily="34" charset="-122"/>
                <a:cs typeface="Calibri" pitchFamily="34" charset="-120"/>
              </a:rPr>
              <a:t>Puoi confrontare il costo reale dei tuoi servizi con quelli di altri Comuni.</a:t>
            </a:r>
            <a:endParaRPr lang="en-US" sz="1150" dirty="0"/>
          </a:p>
        </p:txBody>
      </p:sp>
      <p:sp>
        <p:nvSpPr>
          <p:cNvPr id="30" name="Text 28"/>
          <p:cNvSpPr/>
          <p:nvPr/>
        </p:nvSpPr>
        <p:spPr>
          <a:xfrm>
            <a:off x="5669280" y="3986784"/>
            <a:ext cx="2971800" cy="566928"/>
          </a:xfrm>
          <a:prstGeom prst="rect">
            <a:avLst/>
          </a:prstGeom>
          <a:noFill/>
          <a:ln/>
        </p:spPr>
        <p:txBody>
          <a:bodyPr wrap="square" lIns="0" tIns="0" rIns="0" bIns="0" rtlCol="0" anchor="ctr"/>
          <a:lstStyle/>
          <a:p>
            <a:pPr indent="0" marL="0">
              <a:buNone/>
            </a:pPr>
            <a:r>
              <a:rPr lang="en-US" sz="1150" b="1" dirty="0">
                <a:solidFill>
                  <a:srgbClr val="C8820A"/>
                </a:solidFill>
                <a:latin typeface="Calibri" pitchFamily="34" charset="0"/>
                <a:ea typeface="Calibri" pitchFamily="34" charset="-122"/>
                <a:cs typeface="Calibri" pitchFamily="34" charset="-120"/>
              </a:rPr>
              <a:t>→  </a:t>
            </a:r>
            <a:pPr indent="0" marL="0">
              <a:buNone/>
            </a:pPr>
            <a:r>
              <a:rPr lang="en-US" sz="1150" dirty="0">
                <a:solidFill>
                  <a:srgbClr val="1A2B3C"/>
                </a:solidFill>
                <a:latin typeface="Calibri" pitchFamily="34" charset="0"/>
                <a:ea typeface="Calibri" pitchFamily="34" charset="-122"/>
                <a:cs typeface="Calibri" pitchFamily="34" charset="-120"/>
              </a:rPr>
              <a:t>Eviti di trasferire oneri nascosti alle amministrazioni future.</a:t>
            </a:r>
            <a:endParaRPr lang="en-US" sz="11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164592"/>
            <a:ext cx="8138160" cy="777240"/>
          </a:xfrm>
          <a:prstGeom prst="rect">
            <a:avLst/>
          </a:prstGeom>
          <a:noFill/>
          <a:ln/>
        </p:spPr>
        <p:txBody>
          <a:bodyPr wrap="square" lIns="0" tIns="0" rIns="0" bIns="0" rtlCol="0" anchor="ctr"/>
          <a:lstStyle/>
          <a:p>
            <a:pPr indent="0" marL="0">
              <a:buNone/>
            </a:pPr>
            <a:r>
              <a:rPr lang="en-US" sz="2600" b="1" dirty="0">
                <a:solidFill>
                  <a:srgbClr val="1B4B8A"/>
                </a:solidFill>
                <a:latin typeface="Cambria" pitchFamily="34" charset="0"/>
                <a:ea typeface="Cambria" pitchFamily="34" charset="-122"/>
                <a:cs typeface="Cambria" pitchFamily="34" charset="-120"/>
              </a:rPr>
              <a:t>Il patrimonio culturale: misura del Valore Pubblico creato</a:t>
            </a:r>
            <a:endParaRPr lang="en-US" sz="2600" dirty="0"/>
          </a:p>
        </p:txBody>
      </p:sp>
      <p:sp>
        <p:nvSpPr>
          <p:cNvPr id="3" name="Shape 1"/>
          <p:cNvSpPr/>
          <p:nvPr/>
        </p:nvSpPr>
        <p:spPr>
          <a:xfrm>
            <a:off x="502920" y="960120"/>
            <a:ext cx="8138160" cy="27432"/>
          </a:xfrm>
          <a:prstGeom prst="rect">
            <a:avLst/>
          </a:prstGeom>
          <a:solidFill>
            <a:srgbClr val="EAF1FB"/>
          </a:solidFill>
          <a:ln w="12700">
            <a:solidFill>
              <a:srgbClr val="EAF1FB"/>
            </a:solidFill>
            <a:prstDash val="solid"/>
          </a:ln>
        </p:spPr>
      </p:sp>
      <p:sp>
        <p:nvSpPr>
          <p:cNvPr id="4" name="Text 2"/>
          <p:cNvSpPr/>
          <p:nvPr/>
        </p:nvSpPr>
        <p:spPr>
          <a:xfrm>
            <a:off x="502920" y="978408"/>
            <a:ext cx="8138160" cy="457200"/>
          </a:xfrm>
          <a:prstGeom prst="rect">
            <a:avLst/>
          </a:prstGeom>
          <a:noFill/>
          <a:ln/>
        </p:spPr>
        <p:txBody>
          <a:bodyPr wrap="square" lIns="0" tIns="0" rIns="0" bIns="0" rtlCol="0" anchor="ctr"/>
          <a:lstStyle/>
          <a:p>
            <a:pPr indent="0" marL="0">
              <a:buNone/>
            </a:pPr>
            <a:r>
              <a:rPr lang="en-US" sz="1300" dirty="0">
                <a:solidFill>
                  <a:srgbClr val="1A2B3C"/>
                </a:solidFill>
                <a:latin typeface="Calibri" pitchFamily="34" charset="0"/>
                <a:ea typeface="Calibri" pitchFamily="34" charset="-122"/>
                <a:cs typeface="Calibri" pitchFamily="34" charset="-120"/>
              </a:rPr>
              <a:t>Con l'ITAS 4, il valore d'uso degli heritage assets (beni culturali) diventa il metro del valore pubblico prodotto dall'amministrazione.</a:t>
            </a:r>
            <a:endParaRPr lang="en-US" sz="1300" dirty="0"/>
          </a:p>
        </p:txBody>
      </p:sp>
      <p:sp>
        <p:nvSpPr>
          <p:cNvPr id="5" name="Shape 3"/>
          <p:cNvSpPr/>
          <p:nvPr/>
        </p:nvSpPr>
        <p:spPr>
          <a:xfrm>
            <a:off x="365760" y="1508760"/>
            <a:ext cx="8412480" cy="868680"/>
          </a:xfrm>
          <a:prstGeom prst="roundRect">
            <a:avLst>
              <a:gd name="adj" fmla="val 8421"/>
            </a:avLst>
          </a:prstGeom>
          <a:solidFill>
            <a:srgbClr val="EAF1FB"/>
          </a:solidFill>
          <a:ln w="12700">
            <a:solidFill>
              <a:srgbClr val="A8C8E8"/>
            </a:solidFill>
            <a:prstDash val="solid"/>
          </a:ln>
        </p:spPr>
      </p:sp>
      <p:sp>
        <p:nvSpPr>
          <p:cNvPr id="6" name="Text 4"/>
          <p:cNvSpPr/>
          <p:nvPr/>
        </p:nvSpPr>
        <p:spPr>
          <a:xfrm>
            <a:off x="548640" y="1572768"/>
            <a:ext cx="8046720" cy="731520"/>
          </a:xfrm>
          <a:prstGeom prst="rect">
            <a:avLst/>
          </a:prstGeom>
          <a:noFill/>
          <a:ln/>
        </p:spPr>
        <p:txBody>
          <a:bodyPr wrap="square" lIns="0" tIns="0" rIns="0" bIns="0" rtlCol="0" anchor="ctr"/>
          <a:lstStyle/>
          <a:p>
            <a:pPr indent="0" marL="0">
              <a:buNone/>
            </a:pPr>
            <a:r>
              <a:rPr lang="en-US" sz="2200" b="1" dirty="0">
                <a:solidFill>
                  <a:srgbClr val="1B4B8A"/>
                </a:solidFill>
                <a:latin typeface="Calibri" pitchFamily="34" charset="0"/>
                <a:ea typeface="Calibri" pitchFamily="34" charset="-122"/>
                <a:cs typeface="Calibri" pitchFamily="34" charset="-120"/>
              </a:rPr>
              <a:t>« </a:t>
            </a:r>
            <a:pPr indent="0" marL="0">
              <a:buNone/>
            </a:pPr>
            <a:r>
              <a:rPr lang="en-US" sz="1300" i="1" dirty="0">
                <a:solidFill>
                  <a:srgbClr val="1A2B3C"/>
                </a:solidFill>
                <a:latin typeface="Calibri" pitchFamily="34" charset="0"/>
                <a:ea typeface="Calibri" pitchFamily="34" charset="-122"/>
                <a:cs typeface="Calibri" pitchFamily="34" charset="-120"/>
              </a:rPr>
              <a:t>La differenza tra il valore simbolico già iscritto a bilancio e il nuovo valore d'uso è la prima rappresentazione contabile del valore pubblico sino a quel momento prodotto e non misurato.</a:t>
            </a:r>
            <a:pPr indent="0" marL="0">
              <a:buNone/>
            </a:pPr>
            <a:r>
              <a:rPr lang="en-US" sz="2200" b="1" dirty="0">
                <a:solidFill>
                  <a:srgbClr val="1B4B8A"/>
                </a:solidFill>
                <a:latin typeface="Calibri" pitchFamily="34" charset="0"/>
                <a:ea typeface="Calibri" pitchFamily="34" charset="-122"/>
                <a:cs typeface="Calibri" pitchFamily="34" charset="-120"/>
              </a:rPr>
              <a:t> »</a:t>
            </a:r>
            <a:endParaRPr lang="en-US" sz="2200" dirty="0"/>
          </a:p>
        </p:txBody>
      </p:sp>
      <p:sp>
        <p:nvSpPr>
          <p:cNvPr id="7" name="Shape 5"/>
          <p:cNvSpPr/>
          <p:nvPr/>
        </p:nvSpPr>
        <p:spPr>
          <a:xfrm>
            <a:off x="365760" y="2514600"/>
            <a:ext cx="2743200" cy="2286000"/>
          </a:xfrm>
          <a:prstGeom prst="roundRect">
            <a:avLst>
              <a:gd name="adj" fmla="val 3200"/>
            </a:avLst>
          </a:prstGeom>
          <a:solidFill>
            <a:srgbClr val="FFFFFF"/>
          </a:solidFill>
          <a:ln w="12700">
            <a:solidFill>
              <a:srgbClr val="A8C8E8"/>
            </a:solidFill>
            <a:prstDash val="solid"/>
          </a:ln>
          <a:effectLst>
            <a:outerShdw sx="100000" sy="100000" kx="0" ky="0" algn="bl" rotWithShape="0" blurRad="63500" dist="25400" dir="2700000">
              <a:srgbClr val="000000">
                <a:alpha val="10000"/>
              </a:srgbClr>
            </a:outerShdw>
          </a:effectLst>
        </p:spPr>
      </p:sp>
      <p:sp>
        <p:nvSpPr>
          <p:cNvPr id="8" name="Shape 6"/>
          <p:cNvSpPr/>
          <p:nvPr/>
        </p:nvSpPr>
        <p:spPr>
          <a:xfrm>
            <a:off x="1508760" y="2560320"/>
            <a:ext cx="457200" cy="457200"/>
          </a:xfrm>
          <a:prstGeom prst="ellipse">
            <a:avLst/>
          </a:prstGeom>
          <a:solidFill>
            <a:srgbClr val="0B7285"/>
          </a:solidFill>
          <a:ln w="12700">
            <a:solidFill>
              <a:srgbClr val="0B7285"/>
            </a:solidFill>
            <a:prstDash val="solid"/>
          </a:ln>
        </p:spPr>
      </p:sp>
      <p:sp>
        <p:nvSpPr>
          <p:cNvPr id="9" name="Text 7"/>
          <p:cNvSpPr/>
          <p:nvPr/>
        </p:nvSpPr>
        <p:spPr>
          <a:xfrm>
            <a:off x="1508760" y="2560320"/>
            <a:ext cx="457200" cy="457200"/>
          </a:xfrm>
          <a:prstGeom prst="rect">
            <a:avLst/>
          </a:prstGeom>
          <a:noFill/>
          <a:ln/>
        </p:spPr>
        <p:txBody>
          <a:bodyPr wrap="square" lIns="0" tIns="0" rIns="0" bIns="0" rtlCol="0" anchor="ctr"/>
          <a:lstStyle/>
          <a:p>
            <a:pPr algn="ctr" indent="0" marL="0">
              <a:buNone/>
            </a:pPr>
            <a:r>
              <a:rPr lang="en-US" sz="1800" dirty="0">
                <a:solidFill>
                  <a:srgbClr val="FFFFFF"/>
                </a:solidFill>
                <a:latin typeface="Calibri" pitchFamily="34" charset="0"/>
                <a:ea typeface="Calibri" pitchFamily="34" charset="-122"/>
                <a:cs typeface="Calibri" pitchFamily="34" charset="-120"/>
              </a:rPr>
              <a:t>★</a:t>
            </a:r>
            <a:endParaRPr lang="en-US" sz="1800" dirty="0"/>
          </a:p>
        </p:txBody>
      </p:sp>
      <p:sp>
        <p:nvSpPr>
          <p:cNvPr id="10" name="Text 8"/>
          <p:cNvSpPr/>
          <p:nvPr/>
        </p:nvSpPr>
        <p:spPr>
          <a:xfrm>
            <a:off x="502920" y="3108960"/>
            <a:ext cx="2468880" cy="530352"/>
          </a:xfrm>
          <a:prstGeom prst="rect">
            <a:avLst/>
          </a:prstGeom>
          <a:noFill/>
          <a:ln/>
        </p:spPr>
        <p:txBody>
          <a:bodyPr wrap="square" lIns="0" tIns="0" rIns="0" bIns="0" rtlCol="0" anchor="ctr"/>
          <a:lstStyle/>
          <a:p>
            <a:pPr algn="ctr" indent="0" marL="0">
              <a:buNone/>
            </a:pPr>
            <a:r>
              <a:rPr lang="en-US" sz="1300" b="1" dirty="0">
                <a:solidFill>
                  <a:srgbClr val="1B4B8A"/>
                </a:solidFill>
                <a:latin typeface="Calibri" pitchFamily="34" charset="0"/>
                <a:ea typeface="Calibri" pitchFamily="34" charset="-122"/>
                <a:cs typeface="Calibri" pitchFamily="34" charset="-120"/>
              </a:rPr>
              <a:t>Dal valore simbolico</a:t>
            </a:r>
            <a:endParaRPr lang="en-US" sz="1300" dirty="0"/>
          </a:p>
          <a:p>
            <a:pPr algn="ctr" indent="0" marL="0">
              <a:buNone/>
            </a:pPr>
            <a:r>
              <a:rPr lang="en-US" sz="1300" b="1" dirty="0">
                <a:solidFill>
                  <a:srgbClr val="1B4B8A"/>
                </a:solidFill>
                <a:latin typeface="Calibri" pitchFamily="34" charset="0"/>
                <a:ea typeface="Calibri" pitchFamily="34" charset="-122"/>
                <a:cs typeface="Calibri" pitchFamily="34" charset="-120"/>
              </a:rPr>
              <a:t>al valore d'uso</a:t>
            </a:r>
            <a:endParaRPr lang="en-US" sz="1300" dirty="0"/>
          </a:p>
        </p:txBody>
      </p:sp>
      <p:sp>
        <p:nvSpPr>
          <p:cNvPr id="11" name="Text 9"/>
          <p:cNvSpPr/>
          <p:nvPr/>
        </p:nvSpPr>
        <p:spPr>
          <a:xfrm>
            <a:off x="502920" y="3675888"/>
            <a:ext cx="2468880" cy="1033272"/>
          </a:xfrm>
          <a:prstGeom prst="rect">
            <a:avLst/>
          </a:prstGeom>
          <a:noFill/>
          <a:ln/>
        </p:spPr>
        <p:txBody>
          <a:bodyPr wrap="square" lIns="0" tIns="0" rIns="0" bIns="0" rtlCol="0" anchor="ctr"/>
          <a:lstStyle/>
          <a:p>
            <a:pPr indent="0" marL="0">
              <a:buNone/>
            </a:pPr>
            <a:r>
              <a:rPr lang="en-US" sz="1100" dirty="0">
                <a:solidFill>
                  <a:srgbClr val="1A2B3C"/>
                </a:solidFill>
                <a:latin typeface="Calibri" pitchFamily="34" charset="0"/>
                <a:ea typeface="Calibri" pitchFamily="34" charset="-122"/>
                <a:cs typeface="Calibri" pitchFamily="34" charset="-120"/>
              </a:rPr>
              <a:t>Il museo comunale entra nello stato patrimoniale con il suo valore reale: flussi di visitatori, biglietteria, ricadute sul territorio (pernottamenti, ristorazione).</a:t>
            </a:r>
            <a:endParaRPr lang="en-US" sz="1100" dirty="0"/>
          </a:p>
        </p:txBody>
      </p:sp>
      <p:sp>
        <p:nvSpPr>
          <p:cNvPr id="12" name="Shape 10"/>
          <p:cNvSpPr/>
          <p:nvPr/>
        </p:nvSpPr>
        <p:spPr>
          <a:xfrm>
            <a:off x="3291840" y="2514600"/>
            <a:ext cx="2743200" cy="2286000"/>
          </a:xfrm>
          <a:prstGeom prst="roundRect">
            <a:avLst>
              <a:gd name="adj" fmla="val 3200"/>
            </a:avLst>
          </a:prstGeom>
          <a:solidFill>
            <a:srgbClr val="FFFFFF"/>
          </a:solidFill>
          <a:ln w="12700">
            <a:solidFill>
              <a:srgbClr val="A8C8E8"/>
            </a:solidFill>
            <a:prstDash val="solid"/>
          </a:ln>
          <a:effectLst>
            <a:outerShdw sx="100000" sy="100000" kx="0" ky="0" algn="bl" rotWithShape="0" blurRad="63500" dist="25400" dir="2700000">
              <a:srgbClr val="000000">
                <a:alpha val="10000"/>
              </a:srgbClr>
            </a:outerShdw>
          </a:effectLst>
        </p:spPr>
      </p:sp>
      <p:sp>
        <p:nvSpPr>
          <p:cNvPr id="13" name="Shape 11"/>
          <p:cNvSpPr/>
          <p:nvPr/>
        </p:nvSpPr>
        <p:spPr>
          <a:xfrm>
            <a:off x="4434840" y="2560320"/>
            <a:ext cx="457200" cy="457200"/>
          </a:xfrm>
          <a:prstGeom prst="ellipse">
            <a:avLst/>
          </a:prstGeom>
          <a:solidFill>
            <a:srgbClr val="0B7285"/>
          </a:solidFill>
          <a:ln w="12700">
            <a:solidFill>
              <a:srgbClr val="0B7285"/>
            </a:solidFill>
            <a:prstDash val="solid"/>
          </a:ln>
        </p:spPr>
      </p:sp>
      <p:sp>
        <p:nvSpPr>
          <p:cNvPr id="14" name="Text 12"/>
          <p:cNvSpPr/>
          <p:nvPr/>
        </p:nvSpPr>
        <p:spPr>
          <a:xfrm>
            <a:off x="4434840" y="2560320"/>
            <a:ext cx="457200" cy="457200"/>
          </a:xfrm>
          <a:prstGeom prst="rect">
            <a:avLst/>
          </a:prstGeom>
          <a:noFill/>
          <a:ln/>
        </p:spPr>
        <p:txBody>
          <a:bodyPr wrap="square" lIns="0" tIns="0" rIns="0" bIns="0" rtlCol="0" anchor="ctr"/>
          <a:lstStyle/>
          <a:p>
            <a:pPr algn="ctr" indent="0" marL="0">
              <a:buNone/>
            </a:pPr>
            <a:r>
              <a:rPr lang="en-US" sz="1800" dirty="0">
                <a:solidFill>
                  <a:srgbClr val="FFFFFF"/>
                </a:solidFill>
                <a:latin typeface="Calibri" pitchFamily="34" charset="0"/>
                <a:ea typeface="Calibri" pitchFamily="34" charset="-122"/>
                <a:cs typeface="Calibri" pitchFamily="34" charset="-120"/>
              </a:rPr>
              <a:t>📐</a:t>
            </a:r>
            <a:endParaRPr lang="en-US" sz="1800" dirty="0"/>
          </a:p>
        </p:txBody>
      </p:sp>
      <p:sp>
        <p:nvSpPr>
          <p:cNvPr id="15" name="Text 13"/>
          <p:cNvSpPr/>
          <p:nvPr/>
        </p:nvSpPr>
        <p:spPr>
          <a:xfrm>
            <a:off x="3429000" y="3108960"/>
            <a:ext cx="2468880" cy="530352"/>
          </a:xfrm>
          <a:prstGeom prst="rect">
            <a:avLst/>
          </a:prstGeom>
          <a:noFill/>
          <a:ln/>
        </p:spPr>
        <p:txBody>
          <a:bodyPr wrap="square" lIns="0" tIns="0" rIns="0" bIns="0" rtlCol="0" anchor="ctr"/>
          <a:lstStyle/>
          <a:p>
            <a:pPr algn="ctr" indent="0" marL="0">
              <a:buNone/>
            </a:pPr>
            <a:r>
              <a:rPr lang="en-US" sz="1300" b="1" dirty="0">
                <a:solidFill>
                  <a:srgbClr val="1B4B8A"/>
                </a:solidFill>
                <a:latin typeface="Calibri" pitchFamily="34" charset="0"/>
                <a:ea typeface="Calibri" pitchFamily="34" charset="-122"/>
                <a:cs typeface="Calibri" pitchFamily="34" charset="-120"/>
              </a:rPr>
              <a:t>La promessa politica</a:t>
            </a:r>
            <a:endParaRPr lang="en-US" sz="1300" dirty="0"/>
          </a:p>
          <a:p>
            <a:pPr algn="ctr" indent="0" marL="0">
              <a:buNone/>
            </a:pPr>
            <a:r>
              <a:rPr lang="en-US" sz="1300" b="1" dirty="0">
                <a:solidFill>
                  <a:srgbClr val="1B4B8A"/>
                </a:solidFill>
                <a:latin typeface="Calibri" pitchFamily="34" charset="0"/>
                <a:ea typeface="Calibri" pitchFamily="34" charset="-122"/>
                <a:cs typeface="Calibri" pitchFamily="34" charset="-120"/>
              </a:rPr>
              <a:t>diventa verificabile</a:t>
            </a:r>
            <a:endParaRPr lang="en-US" sz="1300" dirty="0"/>
          </a:p>
        </p:txBody>
      </p:sp>
      <p:sp>
        <p:nvSpPr>
          <p:cNvPr id="16" name="Text 14"/>
          <p:cNvSpPr/>
          <p:nvPr/>
        </p:nvSpPr>
        <p:spPr>
          <a:xfrm>
            <a:off x="3429000" y="3675888"/>
            <a:ext cx="2468880" cy="1033272"/>
          </a:xfrm>
          <a:prstGeom prst="rect">
            <a:avLst/>
          </a:prstGeom>
          <a:noFill/>
          <a:ln/>
        </p:spPr>
        <p:txBody>
          <a:bodyPr wrap="square" lIns="0" tIns="0" rIns="0" bIns="0" rtlCol="0" anchor="ctr"/>
          <a:lstStyle/>
          <a:p>
            <a:pPr indent="0" marL="0">
              <a:buNone/>
            </a:pPr>
            <a:r>
              <a:rPr lang="en-US" sz="1100" dirty="0">
                <a:solidFill>
                  <a:srgbClr val="1A2B3C"/>
                </a:solidFill>
                <a:latin typeface="Calibri" pitchFamily="34" charset="0"/>
                <a:ea typeface="Calibri" pitchFamily="34" charset="-122"/>
                <a:cs typeface="Calibri" pitchFamily="34" charset="-120"/>
              </a:rPr>
              <a:t>«Restaureremo il teatro» diventa: visitatori attesi, costo di gestione, ricavi previsti, impatto sull'indotto locale, indicatori misurabili.</a:t>
            </a:r>
            <a:endParaRPr lang="en-US" sz="1100" dirty="0"/>
          </a:p>
        </p:txBody>
      </p:sp>
      <p:sp>
        <p:nvSpPr>
          <p:cNvPr id="17" name="Shape 15"/>
          <p:cNvSpPr/>
          <p:nvPr/>
        </p:nvSpPr>
        <p:spPr>
          <a:xfrm>
            <a:off x="6217920" y="2514600"/>
            <a:ext cx="2743200" cy="2286000"/>
          </a:xfrm>
          <a:prstGeom prst="roundRect">
            <a:avLst>
              <a:gd name="adj" fmla="val 3200"/>
            </a:avLst>
          </a:prstGeom>
          <a:solidFill>
            <a:srgbClr val="FFFFFF"/>
          </a:solidFill>
          <a:ln w="12700">
            <a:solidFill>
              <a:srgbClr val="A8C8E8"/>
            </a:solidFill>
            <a:prstDash val="solid"/>
          </a:ln>
          <a:effectLst>
            <a:outerShdw sx="100000" sy="100000" kx="0" ky="0" algn="bl" rotWithShape="0" blurRad="63500" dist="25400" dir="2700000">
              <a:srgbClr val="000000">
                <a:alpha val="10000"/>
              </a:srgbClr>
            </a:outerShdw>
          </a:effectLst>
        </p:spPr>
      </p:sp>
      <p:sp>
        <p:nvSpPr>
          <p:cNvPr id="18" name="Shape 16"/>
          <p:cNvSpPr/>
          <p:nvPr/>
        </p:nvSpPr>
        <p:spPr>
          <a:xfrm>
            <a:off x="7360920" y="2560320"/>
            <a:ext cx="457200" cy="457200"/>
          </a:xfrm>
          <a:prstGeom prst="ellipse">
            <a:avLst/>
          </a:prstGeom>
          <a:solidFill>
            <a:srgbClr val="0B7285"/>
          </a:solidFill>
          <a:ln w="12700">
            <a:solidFill>
              <a:srgbClr val="0B7285"/>
            </a:solidFill>
            <a:prstDash val="solid"/>
          </a:ln>
        </p:spPr>
      </p:sp>
      <p:sp>
        <p:nvSpPr>
          <p:cNvPr id="19" name="Text 17"/>
          <p:cNvSpPr/>
          <p:nvPr/>
        </p:nvSpPr>
        <p:spPr>
          <a:xfrm>
            <a:off x="7360920" y="2560320"/>
            <a:ext cx="457200" cy="457200"/>
          </a:xfrm>
          <a:prstGeom prst="rect">
            <a:avLst/>
          </a:prstGeom>
          <a:noFill/>
          <a:ln/>
        </p:spPr>
        <p:txBody>
          <a:bodyPr wrap="square" lIns="0" tIns="0" rIns="0" bIns="0" rtlCol="0" anchor="ctr"/>
          <a:lstStyle/>
          <a:p>
            <a:pPr algn="ctr" indent="0" marL="0">
              <a:buNone/>
            </a:pPr>
            <a:r>
              <a:rPr lang="en-US" sz="1800" dirty="0">
                <a:solidFill>
                  <a:srgbClr val="FFFFFF"/>
                </a:solidFill>
                <a:latin typeface="Calibri" pitchFamily="34" charset="0"/>
                <a:ea typeface="Calibri" pitchFamily="34" charset="-122"/>
                <a:cs typeface="Calibri" pitchFamily="34" charset="-120"/>
              </a:rPr>
              <a:t>✓</a:t>
            </a:r>
            <a:endParaRPr lang="en-US" sz="1800" dirty="0"/>
          </a:p>
        </p:txBody>
      </p:sp>
      <p:sp>
        <p:nvSpPr>
          <p:cNvPr id="20" name="Text 18"/>
          <p:cNvSpPr/>
          <p:nvPr/>
        </p:nvSpPr>
        <p:spPr>
          <a:xfrm>
            <a:off x="6355080" y="3108960"/>
            <a:ext cx="2468880" cy="530352"/>
          </a:xfrm>
          <a:prstGeom prst="rect">
            <a:avLst/>
          </a:prstGeom>
          <a:noFill/>
          <a:ln/>
        </p:spPr>
        <p:txBody>
          <a:bodyPr wrap="square" lIns="0" tIns="0" rIns="0" bIns="0" rtlCol="0" anchor="ctr"/>
          <a:lstStyle/>
          <a:p>
            <a:pPr algn="ctr" indent="0" marL="0">
              <a:buNone/>
            </a:pPr>
            <a:r>
              <a:rPr lang="en-US" sz="1300" b="1" dirty="0">
                <a:solidFill>
                  <a:srgbClr val="1B4B8A"/>
                </a:solidFill>
                <a:latin typeface="Calibri" pitchFamily="34" charset="0"/>
                <a:ea typeface="Calibri" pitchFamily="34" charset="-122"/>
                <a:cs typeface="Calibri" pitchFamily="34" charset="-120"/>
              </a:rPr>
              <a:t>La relazione</a:t>
            </a:r>
            <a:endParaRPr lang="en-US" sz="1300" dirty="0"/>
          </a:p>
          <a:p>
            <a:pPr algn="ctr" indent="0" marL="0">
              <a:buNone/>
            </a:pPr>
            <a:r>
              <a:rPr lang="en-US" sz="1300" b="1" dirty="0">
                <a:solidFill>
                  <a:srgbClr val="1B4B8A"/>
                </a:solidFill>
                <a:latin typeface="Calibri" pitchFamily="34" charset="0"/>
                <a:ea typeface="Calibri" pitchFamily="34" charset="-122"/>
                <a:cs typeface="Calibri" pitchFamily="34" charset="-120"/>
              </a:rPr>
              <a:t>di fine mandato</a:t>
            </a:r>
            <a:endParaRPr lang="en-US" sz="1300" dirty="0"/>
          </a:p>
        </p:txBody>
      </p:sp>
      <p:sp>
        <p:nvSpPr>
          <p:cNvPr id="21" name="Text 19"/>
          <p:cNvSpPr/>
          <p:nvPr/>
        </p:nvSpPr>
        <p:spPr>
          <a:xfrm>
            <a:off x="6355080" y="3675888"/>
            <a:ext cx="2468880" cy="1033272"/>
          </a:xfrm>
          <a:prstGeom prst="rect">
            <a:avLst/>
          </a:prstGeom>
          <a:noFill/>
          <a:ln/>
        </p:spPr>
        <p:txBody>
          <a:bodyPr wrap="square" lIns="0" tIns="0" rIns="0" bIns="0" rtlCol="0" anchor="ctr"/>
          <a:lstStyle/>
          <a:p>
            <a:pPr indent="0" marL="0">
              <a:buNone/>
            </a:pPr>
            <a:r>
              <a:rPr lang="en-US" sz="1100" dirty="0">
                <a:solidFill>
                  <a:srgbClr val="1A2B3C"/>
                </a:solidFill>
                <a:latin typeface="Calibri" pitchFamily="34" charset="0"/>
                <a:ea typeface="Calibri" pitchFamily="34" charset="-122"/>
                <a:cs typeface="Calibri" pitchFamily="34" charset="-120"/>
              </a:rPr>
              <a:t>Il Sindaco dovrà rendicontare: valore del bene a inizio e fine mandato, interventi effettuati, benefici realizzati vs. promessi, costi lasciati ai successori.</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164592"/>
            <a:ext cx="8138160" cy="777240"/>
          </a:xfrm>
          <a:prstGeom prst="rect">
            <a:avLst/>
          </a:prstGeom>
          <a:noFill/>
          <a:ln/>
        </p:spPr>
        <p:txBody>
          <a:bodyPr wrap="square" lIns="0" tIns="0" rIns="0" bIns="0" rtlCol="0" anchor="ctr"/>
          <a:lstStyle/>
          <a:p>
            <a:pPr indent="0" marL="0">
              <a:buNone/>
            </a:pPr>
            <a:r>
              <a:rPr lang="en-US" sz="2600" b="1" dirty="0">
                <a:solidFill>
                  <a:srgbClr val="1B4B8A"/>
                </a:solidFill>
                <a:latin typeface="Cambria" pitchFamily="34" charset="0"/>
                <a:ea typeface="Cambria" pitchFamily="34" charset="-122"/>
                <a:cs typeface="Cambria" pitchFamily="34" charset="-120"/>
              </a:rPr>
              <a:t>I rischi nascosti: cosa può sorprenderti</a:t>
            </a:r>
            <a:endParaRPr lang="en-US" sz="2600" dirty="0"/>
          </a:p>
        </p:txBody>
      </p:sp>
      <p:sp>
        <p:nvSpPr>
          <p:cNvPr id="3" name="Shape 1"/>
          <p:cNvSpPr/>
          <p:nvPr/>
        </p:nvSpPr>
        <p:spPr>
          <a:xfrm>
            <a:off x="502920" y="960120"/>
            <a:ext cx="8138160" cy="27432"/>
          </a:xfrm>
          <a:prstGeom prst="rect">
            <a:avLst/>
          </a:prstGeom>
          <a:solidFill>
            <a:srgbClr val="EAF1FB"/>
          </a:solidFill>
          <a:ln w="12700">
            <a:solidFill>
              <a:srgbClr val="EAF1FB"/>
            </a:solidFill>
            <a:prstDash val="solid"/>
          </a:ln>
        </p:spPr>
      </p:sp>
      <p:sp>
        <p:nvSpPr>
          <p:cNvPr id="4" name="Text 2"/>
          <p:cNvSpPr/>
          <p:nvPr/>
        </p:nvSpPr>
        <p:spPr>
          <a:xfrm>
            <a:off x="502920" y="978408"/>
            <a:ext cx="8138160" cy="384048"/>
          </a:xfrm>
          <a:prstGeom prst="rect">
            <a:avLst/>
          </a:prstGeom>
          <a:noFill/>
          <a:ln/>
        </p:spPr>
        <p:txBody>
          <a:bodyPr wrap="square" lIns="0" tIns="0" rIns="0" bIns="0" rtlCol="0" anchor="ctr"/>
          <a:lstStyle/>
          <a:p>
            <a:pPr indent="0" marL="0">
              <a:buNone/>
            </a:pPr>
            <a:r>
              <a:rPr lang="en-US" sz="1300" i="1" dirty="0">
                <a:solidFill>
                  <a:srgbClr val="1A2B3C"/>
                </a:solidFill>
                <a:latin typeface="Calibri" pitchFamily="34" charset="0"/>
                <a:ea typeface="Calibri" pitchFamily="34" charset="-122"/>
                <a:cs typeface="Calibri" pitchFamily="34" charset="-120"/>
              </a:rPr>
              <a:t>Il passaggio all'accrual farà emergere rischi che oggi non sono visibili nel bilancio finanziario.</a:t>
            </a:r>
            <a:endParaRPr lang="en-US" sz="1300" dirty="0"/>
          </a:p>
        </p:txBody>
      </p:sp>
      <p:sp>
        <p:nvSpPr>
          <p:cNvPr id="5" name="Shape 3"/>
          <p:cNvSpPr/>
          <p:nvPr/>
        </p:nvSpPr>
        <p:spPr>
          <a:xfrm>
            <a:off x="365760" y="1463040"/>
            <a:ext cx="8366760" cy="749808"/>
          </a:xfrm>
          <a:prstGeom prst="roundRect">
            <a:avLst>
              <a:gd name="adj" fmla="val 8537"/>
            </a:avLst>
          </a:prstGeom>
          <a:solidFill>
            <a:srgbClr val="FFF8ED"/>
          </a:solidFill>
          <a:ln w="12700">
            <a:solidFill>
              <a:srgbClr val="E8D0A0"/>
            </a:solidFill>
            <a:prstDash val="solid"/>
          </a:ln>
        </p:spPr>
      </p:sp>
      <p:sp>
        <p:nvSpPr>
          <p:cNvPr id="6" name="Text 4"/>
          <p:cNvSpPr/>
          <p:nvPr/>
        </p:nvSpPr>
        <p:spPr>
          <a:xfrm>
            <a:off x="502920" y="1609344"/>
            <a:ext cx="457200" cy="457200"/>
          </a:xfrm>
          <a:prstGeom prst="rect">
            <a:avLst/>
          </a:prstGeom>
          <a:noFill/>
          <a:ln/>
        </p:spPr>
        <p:txBody>
          <a:bodyPr wrap="square" lIns="0" tIns="0" rIns="0" bIns="0" rtlCol="0" anchor="ctr"/>
          <a:lstStyle/>
          <a:p>
            <a:pPr indent="0" marL="0">
              <a:buNone/>
            </a:pPr>
            <a:r>
              <a:rPr lang="en-US" sz="2000" dirty="0">
                <a:solidFill>
                  <a:srgbClr val="C8820A"/>
                </a:solidFill>
                <a:latin typeface="Calibri" pitchFamily="34" charset="0"/>
                <a:ea typeface="Calibri" pitchFamily="34" charset="-122"/>
                <a:cs typeface="Calibri" pitchFamily="34" charset="-120"/>
              </a:rPr>
              <a:t>⚠</a:t>
            </a:r>
            <a:endParaRPr lang="en-US" sz="2000" dirty="0"/>
          </a:p>
        </p:txBody>
      </p:sp>
      <p:sp>
        <p:nvSpPr>
          <p:cNvPr id="7" name="Text 5"/>
          <p:cNvSpPr/>
          <p:nvPr/>
        </p:nvSpPr>
        <p:spPr>
          <a:xfrm>
            <a:off x="1005840" y="1536192"/>
            <a:ext cx="2560320" cy="329184"/>
          </a:xfrm>
          <a:prstGeom prst="rect">
            <a:avLst/>
          </a:prstGeom>
          <a:noFill/>
          <a:ln/>
        </p:spPr>
        <p:txBody>
          <a:bodyPr wrap="square" lIns="0" tIns="0" rIns="0" bIns="0" rtlCol="0" anchor="ctr"/>
          <a:lstStyle/>
          <a:p>
            <a:pPr indent="0" marL="0">
              <a:buNone/>
            </a:pPr>
            <a:r>
              <a:rPr lang="en-US" sz="1300" b="1" dirty="0">
                <a:solidFill>
                  <a:srgbClr val="1A2B3C"/>
                </a:solidFill>
                <a:latin typeface="Calibri" pitchFamily="34" charset="0"/>
                <a:ea typeface="Calibri" pitchFamily="34" charset="-122"/>
                <a:cs typeface="Calibri" pitchFamily="34" charset="-120"/>
              </a:rPr>
              <a:t>Beni non inventariati</a:t>
            </a:r>
            <a:endParaRPr lang="en-US" sz="1300" dirty="0"/>
          </a:p>
        </p:txBody>
      </p:sp>
      <p:sp>
        <p:nvSpPr>
          <p:cNvPr id="8" name="Text 6"/>
          <p:cNvSpPr/>
          <p:nvPr/>
        </p:nvSpPr>
        <p:spPr>
          <a:xfrm>
            <a:off x="1005840" y="1865376"/>
            <a:ext cx="7498080" cy="320040"/>
          </a:xfrm>
          <a:prstGeom prst="rect">
            <a:avLst/>
          </a:prstGeom>
          <a:noFill/>
          <a:ln/>
        </p:spPr>
        <p:txBody>
          <a:bodyPr wrap="square" lIns="0" tIns="0" rIns="0" bIns="0" rtlCol="0" anchor="ctr"/>
          <a:lstStyle/>
          <a:p>
            <a:pPr indent="0" marL="0">
              <a:buNone/>
            </a:pPr>
            <a:r>
              <a:rPr lang="en-US" sz="1150" dirty="0">
                <a:solidFill>
                  <a:srgbClr val="5A6A7A"/>
                </a:solidFill>
                <a:latin typeface="Calibri" pitchFamily="34" charset="0"/>
                <a:ea typeface="Calibri" pitchFamily="34" charset="-122"/>
                <a:cs typeface="Calibri" pitchFamily="34" charset="-120"/>
              </a:rPr>
              <a:t>Patrimonio immobiliare, attrezzature, terreni che non compaiono in nessun registro. Quando vengono censiti per la prima volta, possono far emergere valori o svalutazioni imprevisti.</a:t>
            </a:r>
            <a:endParaRPr lang="en-US" sz="1150" dirty="0"/>
          </a:p>
        </p:txBody>
      </p:sp>
      <p:sp>
        <p:nvSpPr>
          <p:cNvPr id="9" name="Shape 7"/>
          <p:cNvSpPr/>
          <p:nvPr/>
        </p:nvSpPr>
        <p:spPr>
          <a:xfrm>
            <a:off x="365760" y="2350008"/>
            <a:ext cx="8366760" cy="749808"/>
          </a:xfrm>
          <a:prstGeom prst="roundRect">
            <a:avLst>
              <a:gd name="adj" fmla="val 8537"/>
            </a:avLst>
          </a:prstGeom>
          <a:solidFill>
            <a:srgbClr val="FFFFFF"/>
          </a:solidFill>
          <a:ln w="12700">
            <a:solidFill>
              <a:srgbClr val="E8D0A0"/>
            </a:solidFill>
            <a:prstDash val="solid"/>
          </a:ln>
        </p:spPr>
      </p:sp>
      <p:sp>
        <p:nvSpPr>
          <p:cNvPr id="10" name="Text 8"/>
          <p:cNvSpPr/>
          <p:nvPr/>
        </p:nvSpPr>
        <p:spPr>
          <a:xfrm>
            <a:off x="502920" y="2496312"/>
            <a:ext cx="457200" cy="457200"/>
          </a:xfrm>
          <a:prstGeom prst="rect">
            <a:avLst/>
          </a:prstGeom>
          <a:noFill/>
          <a:ln/>
        </p:spPr>
        <p:txBody>
          <a:bodyPr wrap="square" lIns="0" tIns="0" rIns="0" bIns="0" rtlCol="0" anchor="ctr"/>
          <a:lstStyle/>
          <a:p>
            <a:pPr indent="0" marL="0">
              <a:buNone/>
            </a:pPr>
            <a:r>
              <a:rPr lang="en-US" sz="2000" dirty="0">
                <a:solidFill>
                  <a:srgbClr val="C8820A"/>
                </a:solidFill>
                <a:latin typeface="Calibri" pitchFamily="34" charset="0"/>
                <a:ea typeface="Calibri" pitchFamily="34" charset="-122"/>
                <a:cs typeface="Calibri" pitchFamily="34" charset="-120"/>
              </a:rPr>
              <a:t>⚠</a:t>
            </a:r>
            <a:endParaRPr lang="en-US" sz="2000" dirty="0"/>
          </a:p>
        </p:txBody>
      </p:sp>
      <p:sp>
        <p:nvSpPr>
          <p:cNvPr id="11" name="Text 9"/>
          <p:cNvSpPr/>
          <p:nvPr/>
        </p:nvSpPr>
        <p:spPr>
          <a:xfrm>
            <a:off x="1005840" y="2423160"/>
            <a:ext cx="2560320" cy="329184"/>
          </a:xfrm>
          <a:prstGeom prst="rect">
            <a:avLst/>
          </a:prstGeom>
          <a:noFill/>
          <a:ln/>
        </p:spPr>
        <p:txBody>
          <a:bodyPr wrap="square" lIns="0" tIns="0" rIns="0" bIns="0" rtlCol="0" anchor="ctr"/>
          <a:lstStyle/>
          <a:p>
            <a:pPr indent="0" marL="0">
              <a:buNone/>
            </a:pPr>
            <a:r>
              <a:rPr lang="en-US" sz="1300" b="1" dirty="0">
                <a:solidFill>
                  <a:srgbClr val="1A2B3C"/>
                </a:solidFill>
                <a:latin typeface="Calibri" pitchFamily="34" charset="0"/>
                <a:ea typeface="Calibri" pitchFamily="34" charset="-122"/>
                <a:cs typeface="Calibri" pitchFamily="34" charset="-120"/>
              </a:rPr>
              <a:t>Debiti fuori bilancio</a:t>
            </a:r>
            <a:endParaRPr lang="en-US" sz="1300" dirty="0"/>
          </a:p>
        </p:txBody>
      </p:sp>
      <p:sp>
        <p:nvSpPr>
          <p:cNvPr id="12" name="Text 10"/>
          <p:cNvSpPr/>
          <p:nvPr/>
        </p:nvSpPr>
        <p:spPr>
          <a:xfrm>
            <a:off x="1005840" y="2752344"/>
            <a:ext cx="7498080" cy="320040"/>
          </a:xfrm>
          <a:prstGeom prst="rect">
            <a:avLst/>
          </a:prstGeom>
          <a:noFill/>
          <a:ln/>
        </p:spPr>
        <p:txBody>
          <a:bodyPr wrap="square" lIns="0" tIns="0" rIns="0" bIns="0" rtlCol="0" anchor="ctr"/>
          <a:lstStyle/>
          <a:p>
            <a:pPr indent="0" marL="0">
              <a:buNone/>
            </a:pPr>
            <a:r>
              <a:rPr lang="en-US" sz="1150" dirty="0">
                <a:solidFill>
                  <a:srgbClr val="5A6A7A"/>
                </a:solidFill>
                <a:latin typeface="Calibri" pitchFamily="34" charset="0"/>
                <a:ea typeface="Calibri" pitchFamily="34" charset="-122"/>
                <a:cs typeface="Calibri" pitchFamily="34" charset="-120"/>
              </a:rPr>
              <a:t>Forniture ricevute ma non ancora formalmente impegnate, sentenze sfavorevoli non ancora passate in giudicato, garanzie prestate che potrebbero essere escusse.</a:t>
            </a:r>
            <a:endParaRPr lang="en-US" sz="1150" dirty="0"/>
          </a:p>
        </p:txBody>
      </p:sp>
      <p:sp>
        <p:nvSpPr>
          <p:cNvPr id="13" name="Shape 11"/>
          <p:cNvSpPr/>
          <p:nvPr/>
        </p:nvSpPr>
        <p:spPr>
          <a:xfrm>
            <a:off x="365760" y="3236976"/>
            <a:ext cx="8366760" cy="749808"/>
          </a:xfrm>
          <a:prstGeom prst="roundRect">
            <a:avLst>
              <a:gd name="adj" fmla="val 8537"/>
            </a:avLst>
          </a:prstGeom>
          <a:solidFill>
            <a:srgbClr val="FFF8ED"/>
          </a:solidFill>
          <a:ln w="12700">
            <a:solidFill>
              <a:srgbClr val="E8D0A0"/>
            </a:solidFill>
            <a:prstDash val="solid"/>
          </a:ln>
        </p:spPr>
      </p:sp>
      <p:sp>
        <p:nvSpPr>
          <p:cNvPr id="14" name="Text 12"/>
          <p:cNvSpPr/>
          <p:nvPr/>
        </p:nvSpPr>
        <p:spPr>
          <a:xfrm>
            <a:off x="502920" y="3383280"/>
            <a:ext cx="457200" cy="457200"/>
          </a:xfrm>
          <a:prstGeom prst="rect">
            <a:avLst/>
          </a:prstGeom>
          <a:noFill/>
          <a:ln/>
        </p:spPr>
        <p:txBody>
          <a:bodyPr wrap="square" lIns="0" tIns="0" rIns="0" bIns="0" rtlCol="0" anchor="ctr"/>
          <a:lstStyle/>
          <a:p>
            <a:pPr indent="0" marL="0">
              <a:buNone/>
            </a:pPr>
            <a:r>
              <a:rPr lang="en-US" sz="2000" dirty="0">
                <a:solidFill>
                  <a:srgbClr val="C8820A"/>
                </a:solidFill>
                <a:latin typeface="Calibri" pitchFamily="34" charset="0"/>
                <a:ea typeface="Calibri" pitchFamily="34" charset="-122"/>
                <a:cs typeface="Calibri" pitchFamily="34" charset="-120"/>
              </a:rPr>
              <a:t>⚠</a:t>
            </a:r>
            <a:endParaRPr lang="en-US" sz="2000" dirty="0"/>
          </a:p>
        </p:txBody>
      </p:sp>
      <p:sp>
        <p:nvSpPr>
          <p:cNvPr id="15" name="Text 13"/>
          <p:cNvSpPr/>
          <p:nvPr/>
        </p:nvSpPr>
        <p:spPr>
          <a:xfrm>
            <a:off x="1005840" y="3310128"/>
            <a:ext cx="2560320" cy="329184"/>
          </a:xfrm>
          <a:prstGeom prst="rect">
            <a:avLst/>
          </a:prstGeom>
          <a:noFill/>
          <a:ln/>
        </p:spPr>
        <p:txBody>
          <a:bodyPr wrap="square" lIns="0" tIns="0" rIns="0" bIns="0" rtlCol="0" anchor="ctr"/>
          <a:lstStyle/>
          <a:p>
            <a:pPr indent="0" marL="0">
              <a:buNone/>
            </a:pPr>
            <a:r>
              <a:rPr lang="en-US" sz="1300" b="1" dirty="0">
                <a:solidFill>
                  <a:srgbClr val="1A2B3C"/>
                </a:solidFill>
                <a:latin typeface="Calibri" pitchFamily="34" charset="0"/>
                <a:ea typeface="Calibri" pitchFamily="34" charset="-122"/>
                <a:cs typeface="Calibri" pitchFamily="34" charset="-120"/>
              </a:rPr>
              <a:t>Beni con valore negativo</a:t>
            </a:r>
            <a:endParaRPr lang="en-US" sz="1300" dirty="0"/>
          </a:p>
        </p:txBody>
      </p:sp>
      <p:sp>
        <p:nvSpPr>
          <p:cNvPr id="16" name="Text 14"/>
          <p:cNvSpPr/>
          <p:nvPr/>
        </p:nvSpPr>
        <p:spPr>
          <a:xfrm>
            <a:off x="1005840" y="3639312"/>
            <a:ext cx="7498080" cy="320040"/>
          </a:xfrm>
          <a:prstGeom prst="rect">
            <a:avLst/>
          </a:prstGeom>
          <a:noFill/>
          <a:ln/>
        </p:spPr>
        <p:txBody>
          <a:bodyPr wrap="square" lIns="0" tIns="0" rIns="0" bIns="0" rtlCol="0" anchor="ctr"/>
          <a:lstStyle/>
          <a:p>
            <a:pPr indent="0" marL="0">
              <a:buNone/>
            </a:pPr>
            <a:r>
              <a:rPr lang="en-US" sz="1150" dirty="0">
                <a:solidFill>
                  <a:srgbClr val="5A6A7A"/>
                </a:solidFill>
                <a:latin typeface="Calibri" pitchFamily="34" charset="0"/>
                <a:ea typeface="Calibri" pitchFamily="34" charset="-122"/>
                <a:cs typeface="Calibri" pitchFamily="34" charset="-120"/>
              </a:rPr>
              <a:t>Immobili dismessi con costi di bonifica o demolizione superiori al loro valore. Con l'accrual, questi oneri diventano passività registrate.</a:t>
            </a:r>
            <a:endParaRPr lang="en-US" sz="1150" dirty="0"/>
          </a:p>
        </p:txBody>
      </p:sp>
      <p:sp>
        <p:nvSpPr>
          <p:cNvPr id="17" name="Shape 15"/>
          <p:cNvSpPr/>
          <p:nvPr/>
        </p:nvSpPr>
        <p:spPr>
          <a:xfrm>
            <a:off x="365760" y="4123944"/>
            <a:ext cx="8366760" cy="749808"/>
          </a:xfrm>
          <a:prstGeom prst="roundRect">
            <a:avLst>
              <a:gd name="adj" fmla="val 8537"/>
            </a:avLst>
          </a:prstGeom>
          <a:solidFill>
            <a:srgbClr val="FFFFFF"/>
          </a:solidFill>
          <a:ln w="12700">
            <a:solidFill>
              <a:srgbClr val="E8D0A0"/>
            </a:solidFill>
            <a:prstDash val="solid"/>
          </a:ln>
        </p:spPr>
      </p:sp>
      <p:sp>
        <p:nvSpPr>
          <p:cNvPr id="18" name="Text 16"/>
          <p:cNvSpPr/>
          <p:nvPr/>
        </p:nvSpPr>
        <p:spPr>
          <a:xfrm>
            <a:off x="502920" y="4270248"/>
            <a:ext cx="457200" cy="457200"/>
          </a:xfrm>
          <a:prstGeom prst="rect">
            <a:avLst/>
          </a:prstGeom>
          <a:noFill/>
          <a:ln/>
        </p:spPr>
        <p:txBody>
          <a:bodyPr wrap="square" lIns="0" tIns="0" rIns="0" bIns="0" rtlCol="0" anchor="ctr"/>
          <a:lstStyle/>
          <a:p>
            <a:pPr indent="0" marL="0">
              <a:buNone/>
            </a:pPr>
            <a:r>
              <a:rPr lang="en-US" sz="2000" dirty="0">
                <a:solidFill>
                  <a:srgbClr val="C8820A"/>
                </a:solidFill>
                <a:latin typeface="Calibri" pitchFamily="34" charset="0"/>
                <a:ea typeface="Calibri" pitchFamily="34" charset="-122"/>
                <a:cs typeface="Calibri" pitchFamily="34" charset="-120"/>
              </a:rPr>
              <a:t>⚠</a:t>
            </a:r>
            <a:endParaRPr lang="en-US" sz="2000" dirty="0"/>
          </a:p>
        </p:txBody>
      </p:sp>
      <p:sp>
        <p:nvSpPr>
          <p:cNvPr id="19" name="Text 17"/>
          <p:cNvSpPr/>
          <p:nvPr/>
        </p:nvSpPr>
        <p:spPr>
          <a:xfrm>
            <a:off x="1005840" y="4197096"/>
            <a:ext cx="2560320" cy="329184"/>
          </a:xfrm>
          <a:prstGeom prst="rect">
            <a:avLst/>
          </a:prstGeom>
          <a:noFill/>
          <a:ln/>
        </p:spPr>
        <p:txBody>
          <a:bodyPr wrap="square" lIns="0" tIns="0" rIns="0" bIns="0" rtlCol="0" anchor="ctr"/>
          <a:lstStyle/>
          <a:p>
            <a:pPr indent="0" marL="0">
              <a:buNone/>
            </a:pPr>
            <a:r>
              <a:rPr lang="en-US" sz="1300" b="1" dirty="0">
                <a:solidFill>
                  <a:srgbClr val="1A2B3C"/>
                </a:solidFill>
                <a:latin typeface="Calibri" pitchFamily="34" charset="0"/>
                <a:ea typeface="Calibri" pitchFamily="34" charset="-122"/>
                <a:cs typeface="Calibri" pitchFamily="34" charset="-120"/>
              </a:rPr>
              <a:t>Partecipazioni societarie</a:t>
            </a:r>
            <a:endParaRPr lang="en-US" sz="1300" dirty="0"/>
          </a:p>
        </p:txBody>
      </p:sp>
      <p:sp>
        <p:nvSpPr>
          <p:cNvPr id="20" name="Text 18"/>
          <p:cNvSpPr/>
          <p:nvPr/>
        </p:nvSpPr>
        <p:spPr>
          <a:xfrm>
            <a:off x="1005840" y="4526280"/>
            <a:ext cx="7498080" cy="320040"/>
          </a:xfrm>
          <a:prstGeom prst="rect">
            <a:avLst/>
          </a:prstGeom>
          <a:noFill/>
          <a:ln/>
        </p:spPr>
        <p:txBody>
          <a:bodyPr wrap="square" lIns="0" tIns="0" rIns="0" bIns="0" rtlCol="0" anchor="ctr"/>
          <a:lstStyle/>
          <a:p>
            <a:pPr indent="0" marL="0">
              <a:buNone/>
            </a:pPr>
            <a:r>
              <a:rPr lang="en-US" sz="1150" dirty="0">
                <a:solidFill>
                  <a:srgbClr val="5A6A7A"/>
                </a:solidFill>
                <a:latin typeface="Calibri" pitchFamily="34" charset="0"/>
                <a:ea typeface="Calibri" pitchFamily="34" charset="-122"/>
                <a:cs typeface="Calibri" pitchFamily="34" charset="-120"/>
              </a:rPr>
              <a:t>Le quote in società partecipate devono essere valorizzate al patrimonio netto. Una partecipata in perdita può abbattere il patrimonio netto del Comune.</a:t>
            </a:r>
            <a:endParaRPr lang="en-US" sz="11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4F7FC"/>
        </a:solidFill>
      </p:bgPr>
    </p:bg>
    <p:spTree>
      <p:nvGrpSpPr>
        <p:cNvPr id="1" name=""/>
        <p:cNvGrpSpPr/>
        <p:nvPr/>
      </p:nvGrpSpPr>
      <p:grpSpPr>
        <a:xfrm>
          <a:off x="0" y="0"/>
          <a:ext cx="0" cy="0"/>
          <a:chOff x="0" y="0"/>
          <a:chExt cx="0" cy="0"/>
        </a:xfrm>
      </p:grpSpPr>
      <p:sp>
        <p:nvSpPr>
          <p:cNvPr id="2" name="Text 0"/>
          <p:cNvSpPr/>
          <p:nvPr/>
        </p:nvSpPr>
        <p:spPr>
          <a:xfrm>
            <a:off x="502920" y="164592"/>
            <a:ext cx="8138160" cy="777240"/>
          </a:xfrm>
          <a:prstGeom prst="rect">
            <a:avLst/>
          </a:prstGeom>
          <a:noFill/>
          <a:ln/>
        </p:spPr>
        <p:txBody>
          <a:bodyPr wrap="square" lIns="0" tIns="0" rIns="0" bIns="0" rtlCol="0" anchor="ctr"/>
          <a:lstStyle/>
          <a:p>
            <a:pPr indent="0" marL="0">
              <a:buNone/>
            </a:pPr>
            <a:r>
              <a:rPr lang="en-US" sz="2600" b="1" dirty="0">
                <a:solidFill>
                  <a:srgbClr val="1B4B8A"/>
                </a:solidFill>
                <a:latin typeface="Cambria" pitchFamily="34" charset="0"/>
                <a:ea typeface="Cambria" pitchFamily="34" charset="-122"/>
                <a:cs typeface="Cambria" pitchFamily="34" charset="-120"/>
              </a:rPr>
              <a:t>Le domande strategiche da fare alla tua struttura</a:t>
            </a:r>
            <a:endParaRPr lang="en-US" sz="2600" dirty="0"/>
          </a:p>
        </p:txBody>
      </p:sp>
      <p:sp>
        <p:nvSpPr>
          <p:cNvPr id="3" name="Shape 1"/>
          <p:cNvSpPr/>
          <p:nvPr/>
        </p:nvSpPr>
        <p:spPr>
          <a:xfrm>
            <a:off x="502920" y="960120"/>
            <a:ext cx="8138160" cy="27432"/>
          </a:xfrm>
          <a:prstGeom prst="rect">
            <a:avLst/>
          </a:prstGeom>
          <a:solidFill>
            <a:srgbClr val="EAF1FB"/>
          </a:solidFill>
          <a:ln w="12700">
            <a:solidFill>
              <a:srgbClr val="EAF1FB"/>
            </a:solidFill>
            <a:prstDash val="solid"/>
          </a:ln>
        </p:spPr>
      </p:sp>
      <p:sp>
        <p:nvSpPr>
          <p:cNvPr id="4" name="Text 2"/>
          <p:cNvSpPr/>
          <p:nvPr/>
        </p:nvSpPr>
        <p:spPr>
          <a:xfrm>
            <a:off x="502920" y="978408"/>
            <a:ext cx="8138160" cy="384048"/>
          </a:xfrm>
          <a:prstGeom prst="rect">
            <a:avLst/>
          </a:prstGeom>
          <a:noFill/>
          <a:ln/>
        </p:spPr>
        <p:txBody>
          <a:bodyPr wrap="square" lIns="0" tIns="0" rIns="0" bIns="0" rtlCol="0" anchor="ctr"/>
          <a:lstStyle/>
          <a:p>
            <a:pPr indent="0" marL="0">
              <a:buNone/>
            </a:pPr>
            <a:r>
              <a:rPr lang="en-US" sz="1300" dirty="0">
                <a:solidFill>
                  <a:srgbClr val="1A2B3C"/>
                </a:solidFill>
                <a:latin typeface="Calibri" pitchFamily="34" charset="0"/>
                <a:ea typeface="Calibri" pitchFamily="34" charset="-122"/>
                <a:cs typeface="Calibri" pitchFamily="34" charset="-120"/>
              </a:rPr>
              <a:t>Come Sindaco, queste sono le cinque domande chiave da porre al Responsabile del Servizio Finanziario:</a:t>
            </a:r>
            <a:endParaRPr lang="en-US" sz="1300" dirty="0"/>
          </a:p>
        </p:txBody>
      </p:sp>
      <p:sp>
        <p:nvSpPr>
          <p:cNvPr id="5" name="Shape 3"/>
          <p:cNvSpPr/>
          <p:nvPr/>
        </p:nvSpPr>
        <p:spPr>
          <a:xfrm>
            <a:off x="365760" y="1572768"/>
            <a:ext cx="384048" cy="384048"/>
          </a:xfrm>
          <a:prstGeom prst="ellipse">
            <a:avLst/>
          </a:prstGeom>
          <a:solidFill>
            <a:srgbClr val="1B4B8A"/>
          </a:solidFill>
          <a:ln w="12700">
            <a:solidFill>
              <a:srgbClr val="1B4B8A"/>
            </a:solidFill>
            <a:prstDash val="solid"/>
          </a:ln>
        </p:spPr>
      </p:sp>
      <p:sp>
        <p:nvSpPr>
          <p:cNvPr id="6" name="Text 4"/>
          <p:cNvSpPr/>
          <p:nvPr/>
        </p:nvSpPr>
        <p:spPr>
          <a:xfrm>
            <a:off x="365760" y="1572768"/>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Text 5"/>
          <p:cNvSpPr/>
          <p:nvPr/>
        </p:nvSpPr>
        <p:spPr>
          <a:xfrm>
            <a:off x="868680" y="1536192"/>
            <a:ext cx="7863840" cy="365760"/>
          </a:xfrm>
          <a:prstGeom prst="rect">
            <a:avLst/>
          </a:prstGeom>
          <a:noFill/>
          <a:ln/>
        </p:spPr>
        <p:txBody>
          <a:bodyPr wrap="square" lIns="0" tIns="0" rIns="0" bIns="0" rtlCol="0" anchor="ctr"/>
          <a:lstStyle/>
          <a:p>
            <a:pPr indent="0" marL="0">
              <a:buNone/>
            </a:pPr>
            <a:r>
              <a:rPr lang="en-US" sz="1300" b="1" dirty="0">
                <a:solidFill>
                  <a:srgbClr val="1A2B3C"/>
                </a:solidFill>
                <a:latin typeface="Calibri" pitchFamily="34" charset="0"/>
                <a:ea typeface="Calibri" pitchFamily="34" charset="-122"/>
                <a:cs typeface="Calibri" pitchFamily="34" charset="-120"/>
              </a:rPr>
              <a:t>Abbiamo un inventario aggiornato di tutti i beni comunali?</a:t>
            </a:r>
            <a:endParaRPr lang="en-US" sz="1300" dirty="0"/>
          </a:p>
        </p:txBody>
      </p:sp>
      <p:sp>
        <p:nvSpPr>
          <p:cNvPr id="8" name="Text 6"/>
          <p:cNvSpPr/>
          <p:nvPr/>
        </p:nvSpPr>
        <p:spPr>
          <a:xfrm>
            <a:off x="868680" y="1883664"/>
            <a:ext cx="7863840" cy="246888"/>
          </a:xfrm>
          <a:prstGeom prst="rect">
            <a:avLst/>
          </a:prstGeom>
          <a:noFill/>
          <a:ln/>
        </p:spPr>
        <p:txBody>
          <a:bodyPr wrap="square" lIns="0" tIns="0" rIns="0" bIns="0" rtlCol="0" anchor="ctr"/>
          <a:lstStyle/>
          <a:p>
            <a:pPr indent="0" marL="0">
              <a:buNone/>
            </a:pPr>
            <a:r>
              <a:rPr lang="en-US" sz="1100" i="1" dirty="0">
                <a:solidFill>
                  <a:srgbClr val="5A6A7A"/>
                </a:solidFill>
                <a:latin typeface="Calibri" pitchFamily="34" charset="0"/>
                <a:ea typeface="Calibri" pitchFamily="34" charset="-122"/>
                <a:cs typeface="Calibri" pitchFamily="34" charset="-120"/>
              </a:rPr>
              <a:t>→  Immobili, attrezzature, strade, reti, partecipazioni.</a:t>
            </a:r>
            <a:endParaRPr lang="en-US" sz="1100" dirty="0"/>
          </a:p>
        </p:txBody>
      </p:sp>
      <p:sp>
        <p:nvSpPr>
          <p:cNvPr id="9" name="Shape 7"/>
          <p:cNvSpPr/>
          <p:nvPr/>
        </p:nvSpPr>
        <p:spPr>
          <a:xfrm>
            <a:off x="365760" y="2286000"/>
            <a:ext cx="384048" cy="384048"/>
          </a:xfrm>
          <a:prstGeom prst="ellipse">
            <a:avLst/>
          </a:prstGeom>
          <a:solidFill>
            <a:srgbClr val="1B4B8A"/>
          </a:solidFill>
          <a:ln w="12700">
            <a:solidFill>
              <a:srgbClr val="1B4B8A"/>
            </a:solidFill>
            <a:prstDash val="solid"/>
          </a:ln>
        </p:spPr>
      </p:sp>
      <p:sp>
        <p:nvSpPr>
          <p:cNvPr id="10" name="Text 8"/>
          <p:cNvSpPr/>
          <p:nvPr/>
        </p:nvSpPr>
        <p:spPr>
          <a:xfrm>
            <a:off x="365760" y="2286000"/>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1" name="Text 9"/>
          <p:cNvSpPr/>
          <p:nvPr/>
        </p:nvSpPr>
        <p:spPr>
          <a:xfrm>
            <a:off x="868680" y="2249424"/>
            <a:ext cx="7863840" cy="365760"/>
          </a:xfrm>
          <a:prstGeom prst="rect">
            <a:avLst/>
          </a:prstGeom>
          <a:noFill/>
          <a:ln/>
        </p:spPr>
        <p:txBody>
          <a:bodyPr wrap="square" lIns="0" tIns="0" rIns="0" bIns="0" rtlCol="0" anchor="ctr"/>
          <a:lstStyle/>
          <a:p>
            <a:pPr indent="0" marL="0">
              <a:buNone/>
            </a:pPr>
            <a:r>
              <a:rPr lang="en-US" sz="1300" b="1" dirty="0">
                <a:solidFill>
                  <a:srgbClr val="1A2B3C"/>
                </a:solidFill>
                <a:latin typeface="Calibri" pitchFamily="34" charset="0"/>
                <a:ea typeface="Calibri" pitchFamily="34" charset="-122"/>
                <a:cs typeface="Calibri" pitchFamily="34" charset="-120"/>
              </a:rPr>
              <a:t>Qual è il valore reale — non quello storico — degli edifici principali?</a:t>
            </a:r>
            <a:endParaRPr lang="en-US" sz="1300" dirty="0"/>
          </a:p>
        </p:txBody>
      </p:sp>
      <p:sp>
        <p:nvSpPr>
          <p:cNvPr id="12" name="Text 10"/>
          <p:cNvSpPr/>
          <p:nvPr/>
        </p:nvSpPr>
        <p:spPr>
          <a:xfrm>
            <a:off x="868680" y="2596896"/>
            <a:ext cx="7863840" cy="246888"/>
          </a:xfrm>
          <a:prstGeom prst="rect">
            <a:avLst/>
          </a:prstGeom>
          <a:noFill/>
          <a:ln/>
        </p:spPr>
        <p:txBody>
          <a:bodyPr wrap="square" lIns="0" tIns="0" rIns="0" bIns="0" rtlCol="0" anchor="ctr"/>
          <a:lstStyle/>
          <a:p>
            <a:pPr indent="0" marL="0">
              <a:buNone/>
            </a:pPr>
            <a:r>
              <a:rPr lang="en-US" sz="1100" i="1" dirty="0">
                <a:solidFill>
                  <a:srgbClr val="5A6A7A"/>
                </a:solidFill>
                <a:latin typeface="Calibri" pitchFamily="34" charset="0"/>
                <a:ea typeface="Calibri" pitchFamily="34" charset="-122"/>
                <a:cs typeface="Calibri" pitchFamily="34" charset="-120"/>
              </a:rPr>
              <a:t>→  Municipio, scuole, asili, centri sportivi.</a:t>
            </a:r>
            <a:endParaRPr lang="en-US" sz="1100" dirty="0"/>
          </a:p>
        </p:txBody>
      </p:sp>
      <p:sp>
        <p:nvSpPr>
          <p:cNvPr id="13" name="Shape 11"/>
          <p:cNvSpPr/>
          <p:nvPr/>
        </p:nvSpPr>
        <p:spPr>
          <a:xfrm>
            <a:off x="365760" y="2999232"/>
            <a:ext cx="384048" cy="384048"/>
          </a:xfrm>
          <a:prstGeom prst="ellipse">
            <a:avLst/>
          </a:prstGeom>
          <a:solidFill>
            <a:srgbClr val="1B4B8A"/>
          </a:solidFill>
          <a:ln w="12700">
            <a:solidFill>
              <a:srgbClr val="1B4B8A"/>
            </a:solidFill>
            <a:prstDash val="solid"/>
          </a:ln>
        </p:spPr>
      </p:sp>
      <p:sp>
        <p:nvSpPr>
          <p:cNvPr id="14" name="Text 12"/>
          <p:cNvSpPr/>
          <p:nvPr/>
        </p:nvSpPr>
        <p:spPr>
          <a:xfrm>
            <a:off x="365760" y="2999232"/>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5" name="Text 13"/>
          <p:cNvSpPr/>
          <p:nvPr/>
        </p:nvSpPr>
        <p:spPr>
          <a:xfrm>
            <a:off x="868680" y="2962656"/>
            <a:ext cx="7863840" cy="365760"/>
          </a:xfrm>
          <a:prstGeom prst="rect">
            <a:avLst/>
          </a:prstGeom>
          <a:noFill/>
          <a:ln/>
        </p:spPr>
        <p:txBody>
          <a:bodyPr wrap="square" lIns="0" tIns="0" rIns="0" bIns="0" rtlCol="0" anchor="ctr"/>
          <a:lstStyle/>
          <a:p>
            <a:pPr indent="0" marL="0">
              <a:buNone/>
            </a:pPr>
            <a:r>
              <a:rPr lang="en-US" sz="1300" b="1" dirty="0">
                <a:solidFill>
                  <a:srgbClr val="1A2B3C"/>
                </a:solidFill>
                <a:latin typeface="Calibri" pitchFamily="34" charset="0"/>
                <a:ea typeface="Calibri" pitchFamily="34" charset="-122"/>
                <a:cs typeface="Calibri" pitchFamily="34" charset="-120"/>
              </a:rPr>
              <a:t>Ci sono debiti o rischi non registrati in bilancio?</a:t>
            </a:r>
            <a:endParaRPr lang="en-US" sz="1300" dirty="0"/>
          </a:p>
        </p:txBody>
      </p:sp>
      <p:sp>
        <p:nvSpPr>
          <p:cNvPr id="16" name="Text 14"/>
          <p:cNvSpPr/>
          <p:nvPr/>
        </p:nvSpPr>
        <p:spPr>
          <a:xfrm>
            <a:off x="868680" y="3310128"/>
            <a:ext cx="7863840" cy="246888"/>
          </a:xfrm>
          <a:prstGeom prst="rect">
            <a:avLst/>
          </a:prstGeom>
          <a:noFill/>
          <a:ln/>
        </p:spPr>
        <p:txBody>
          <a:bodyPr wrap="square" lIns="0" tIns="0" rIns="0" bIns="0" rtlCol="0" anchor="ctr"/>
          <a:lstStyle/>
          <a:p>
            <a:pPr indent="0" marL="0">
              <a:buNone/>
            </a:pPr>
            <a:r>
              <a:rPr lang="en-US" sz="1100" i="1" dirty="0">
                <a:solidFill>
                  <a:srgbClr val="5A6A7A"/>
                </a:solidFill>
                <a:latin typeface="Calibri" pitchFamily="34" charset="0"/>
                <a:ea typeface="Calibri" pitchFamily="34" charset="-122"/>
                <a:cs typeface="Calibri" pitchFamily="34" charset="-120"/>
              </a:rPr>
              <a:t>→  Cause legali, forniture non impegnate, garanzie.</a:t>
            </a:r>
            <a:endParaRPr lang="en-US" sz="1100" dirty="0"/>
          </a:p>
        </p:txBody>
      </p:sp>
      <p:sp>
        <p:nvSpPr>
          <p:cNvPr id="17" name="Shape 15"/>
          <p:cNvSpPr/>
          <p:nvPr/>
        </p:nvSpPr>
        <p:spPr>
          <a:xfrm>
            <a:off x="365760" y="3712464"/>
            <a:ext cx="384048" cy="384048"/>
          </a:xfrm>
          <a:prstGeom prst="ellipse">
            <a:avLst/>
          </a:prstGeom>
          <a:solidFill>
            <a:srgbClr val="1B4B8A"/>
          </a:solidFill>
          <a:ln w="12700">
            <a:solidFill>
              <a:srgbClr val="1B4B8A"/>
            </a:solidFill>
            <a:prstDash val="solid"/>
          </a:ln>
        </p:spPr>
      </p:sp>
      <p:sp>
        <p:nvSpPr>
          <p:cNvPr id="18" name="Text 16"/>
          <p:cNvSpPr/>
          <p:nvPr/>
        </p:nvSpPr>
        <p:spPr>
          <a:xfrm>
            <a:off x="365760" y="3712464"/>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19" name="Text 17"/>
          <p:cNvSpPr/>
          <p:nvPr/>
        </p:nvSpPr>
        <p:spPr>
          <a:xfrm>
            <a:off x="868680" y="3675888"/>
            <a:ext cx="7863840" cy="365760"/>
          </a:xfrm>
          <a:prstGeom prst="rect">
            <a:avLst/>
          </a:prstGeom>
          <a:noFill/>
          <a:ln/>
        </p:spPr>
        <p:txBody>
          <a:bodyPr wrap="square" lIns="0" tIns="0" rIns="0" bIns="0" rtlCol="0" anchor="ctr"/>
          <a:lstStyle/>
          <a:p>
            <a:pPr indent="0" marL="0">
              <a:buNone/>
            </a:pPr>
            <a:r>
              <a:rPr lang="en-US" sz="1300" b="1" dirty="0">
                <a:solidFill>
                  <a:srgbClr val="1A2B3C"/>
                </a:solidFill>
                <a:latin typeface="Calibri" pitchFamily="34" charset="0"/>
                <a:ea typeface="Calibri" pitchFamily="34" charset="-122"/>
                <a:cs typeface="Calibri" pitchFamily="34" charset="-120"/>
              </a:rPr>
              <a:t>Siamo pronti organizzativamente per il 2030?</a:t>
            </a:r>
            <a:endParaRPr lang="en-US" sz="1300" dirty="0"/>
          </a:p>
        </p:txBody>
      </p:sp>
      <p:sp>
        <p:nvSpPr>
          <p:cNvPr id="20" name="Text 18"/>
          <p:cNvSpPr/>
          <p:nvPr/>
        </p:nvSpPr>
        <p:spPr>
          <a:xfrm>
            <a:off x="868680" y="4023360"/>
            <a:ext cx="7863840" cy="246888"/>
          </a:xfrm>
          <a:prstGeom prst="rect">
            <a:avLst/>
          </a:prstGeom>
          <a:noFill/>
          <a:ln/>
        </p:spPr>
        <p:txBody>
          <a:bodyPr wrap="square" lIns="0" tIns="0" rIns="0" bIns="0" rtlCol="0" anchor="ctr"/>
          <a:lstStyle/>
          <a:p>
            <a:pPr indent="0" marL="0">
              <a:buNone/>
            </a:pPr>
            <a:r>
              <a:rPr lang="en-US" sz="1100" i="1" dirty="0">
                <a:solidFill>
                  <a:srgbClr val="5A6A7A"/>
                </a:solidFill>
                <a:latin typeface="Calibri" pitchFamily="34" charset="0"/>
                <a:ea typeface="Calibri" pitchFamily="34" charset="-122"/>
                <a:cs typeface="Calibri" pitchFamily="34" charset="-120"/>
              </a:rPr>
              <a:t>→  C'è un ufficio responsabile? I software sono aggiornati?</a:t>
            </a:r>
            <a:endParaRPr lang="en-US" sz="1100" dirty="0"/>
          </a:p>
        </p:txBody>
      </p:sp>
      <p:sp>
        <p:nvSpPr>
          <p:cNvPr id="21" name="Shape 19"/>
          <p:cNvSpPr/>
          <p:nvPr/>
        </p:nvSpPr>
        <p:spPr>
          <a:xfrm>
            <a:off x="365760" y="4425696"/>
            <a:ext cx="384048" cy="384048"/>
          </a:xfrm>
          <a:prstGeom prst="ellipse">
            <a:avLst/>
          </a:prstGeom>
          <a:solidFill>
            <a:srgbClr val="1B4B8A"/>
          </a:solidFill>
          <a:ln w="12700">
            <a:solidFill>
              <a:srgbClr val="1B4B8A"/>
            </a:solidFill>
            <a:prstDash val="solid"/>
          </a:ln>
        </p:spPr>
      </p:sp>
      <p:sp>
        <p:nvSpPr>
          <p:cNvPr id="22" name="Text 20"/>
          <p:cNvSpPr/>
          <p:nvPr/>
        </p:nvSpPr>
        <p:spPr>
          <a:xfrm>
            <a:off x="365760" y="4425696"/>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23" name="Text 21"/>
          <p:cNvSpPr/>
          <p:nvPr/>
        </p:nvSpPr>
        <p:spPr>
          <a:xfrm>
            <a:off x="868680" y="4389120"/>
            <a:ext cx="7863840" cy="365760"/>
          </a:xfrm>
          <a:prstGeom prst="rect">
            <a:avLst/>
          </a:prstGeom>
          <a:noFill/>
          <a:ln/>
        </p:spPr>
        <p:txBody>
          <a:bodyPr wrap="square" lIns="0" tIns="0" rIns="0" bIns="0" rtlCol="0" anchor="ctr"/>
          <a:lstStyle/>
          <a:p>
            <a:pPr indent="0" marL="0">
              <a:buNone/>
            </a:pPr>
            <a:r>
              <a:rPr lang="en-US" sz="1300" b="1" dirty="0">
                <a:solidFill>
                  <a:srgbClr val="1A2B3C"/>
                </a:solidFill>
                <a:latin typeface="Calibri" pitchFamily="34" charset="0"/>
                <a:ea typeface="Calibri" pitchFamily="34" charset="-122"/>
                <a:cs typeface="Calibri" pitchFamily="34" charset="-120"/>
              </a:rPr>
              <a:t>Come misuriamo il valore pubblico prodotto dal nostro patrimonio culturale?</a:t>
            </a:r>
            <a:endParaRPr lang="en-US" sz="1300" dirty="0"/>
          </a:p>
        </p:txBody>
      </p:sp>
      <p:sp>
        <p:nvSpPr>
          <p:cNvPr id="24" name="Text 22"/>
          <p:cNvSpPr/>
          <p:nvPr/>
        </p:nvSpPr>
        <p:spPr>
          <a:xfrm>
            <a:off x="868680" y="4736592"/>
            <a:ext cx="7863840" cy="246888"/>
          </a:xfrm>
          <a:prstGeom prst="rect">
            <a:avLst/>
          </a:prstGeom>
          <a:noFill/>
          <a:ln/>
        </p:spPr>
        <p:txBody>
          <a:bodyPr wrap="square" lIns="0" tIns="0" rIns="0" bIns="0" rtlCol="0" anchor="ctr"/>
          <a:lstStyle/>
          <a:p>
            <a:pPr indent="0" marL="0">
              <a:buNone/>
            </a:pPr>
            <a:r>
              <a:rPr lang="en-US" sz="1100" i="1" dirty="0">
                <a:solidFill>
                  <a:srgbClr val="5A6A7A"/>
                </a:solidFill>
                <a:latin typeface="Calibri" pitchFamily="34" charset="0"/>
                <a:ea typeface="Calibri" pitchFamily="34" charset="-122"/>
                <a:cs typeface="Calibri" pitchFamily="34" charset="-120"/>
              </a:rPr>
              <a:t>→  Visitatori, ricadute economiche, sostenibilità della gestione.</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F2B4C"/>
        </a:solidFill>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8820A"/>
          </a:solidFill>
          <a:ln w="12700">
            <a:solidFill>
              <a:srgbClr val="C8820A"/>
            </a:solidFill>
            <a:prstDash val="solid"/>
          </a:ln>
        </p:spPr>
      </p:sp>
      <p:sp>
        <p:nvSpPr>
          <p:cNvPr id="3" name="Text 1"/>
          <p:cNvSpPr/>
          <p:nvPr/>
        </p:nvSpPr>
        <p:spPr>
          <a:xfrm>
            <a:off x="640080" y="822960"/>
            <a:ext cx="7863840" cy="914400"/>
          </a:xfrm>
          <a:prstGeom prst="rect">
            <a:avLst/>
          </a:prstGeom>
          <a:noFill/>
          <a:ln/>
        </p:spPr>
        <p:txBody>
          <a:bodyPr wrap="square" lIns="0" tIns="0" rIns="0" bIns="0" rtlCol="0" anchor="ctr"/>
          <a:lstStyle/>
          <a:p>
            <a:pPr indent="0" marL="0">
              <a:buNone/>
            </a:pPr>
            <a:r>
              <a:rPr lang="en-US" sz="4200" b="1" dirty="0">
                <a:solidFill>
                  <a:srgbClr val="FFFFFF"/>
                </a:solidFill>
                <a:latin typeface="Cambria" pitchFamily="34" charset="0"/>
                <a:ea typeface="Cambria" pitchFamily="34" charset="-122"/>
                <a:cs typeface="Cambria" pitchFamily="34" charset="-120"/>
              </a:rPr>
              <a:t>Il patrimonio è il futuro</a:t>
            </a:r>
            <a:endParaRPr lang="en-US" sz="4200" dirty="0"/>
          </a:p>
        </p:txBody>
      </p:sp>
      <p:sp>
        <p:nvSpPr>
          <p:cNvPr id="4" name="Shape 2"/>
          <p:cNvSpPr/>
          <p:nvPr/>
        </p:nvSpPr>
        <p:spPr>
          <a:xfrm>
            <a:off x="640080" y="1828800"/>
            <a:ext cx="1371600" cy="45720"/>
          </a:xfrm>
          <a:prstGeom prst="rect">
            <a:avLst/>
          </a:prstGeom>
          <a:solidFill>
            <a:srgbClr val="C8820A"/>
          </a:solidFill>
          <a:ln w="12700">
            <a:solidFill>
              <a:srgbClr val="C8820A"/>
            </a:solidFill>
            <a:prstDash val="solid"/>
          </a:ln>
        </p:spPr>
      </p:sp>
      <p:sp>
        <p:nvSpPr>
          <p:cNvPr id="5" name="Text 3"/>
          <p:cNvSpPr/>
          <p:nvPr/>
        </p:nvSpPr>
        <p:spPr>
          <a:xfrm>
            <a:off x="640080" y="2011680"/>
            <a:ext cx="7863840" cy="1005840"/>
          </a:xfrm>
          <a:prstGeom prst="rect">
            <a:avLst/>
          </a:prstGeom>
          <a:noFill/>
          <a:ln/>
        </p:spPr>
        <p:txBody>
          <a:bodyPr wrap="square" lIns="0" tIns="0" rIns="0" bIns="0" rtlCol="0" anchor="ctr"/>
          <a:lstStyle/>
          <a:p>
            <a:pPr indent="0" marL="0">
              <a:buNone/>
            </a:pPr>
            <a:r>
              <a:rPr lang="en-US" sz="1800" dirty="0">
                <a:solidFill>
                  <a:srgbClr val="C8DCEF"/>
                </a:solidFill>
                <a:latin typeface="Calibri" pitchFamily="34" charset="0"/>
                <a:ea typeface="Calibri" pitchFamily="34" charset="-122"/>
                <a:cs typeface="Calibri" pitchFamily="34" charset="-120"/>
              </a:rPr>
              <a:t>La riforma accrual non è un adempimento tecnico.</a:t>
            </a:r>
            <a:endParaRPr lang="en-US" sz="1800" dirty="0"/>
          </a:p>
          <a:p>
            <a:pPr indent="0" marL="0">
              <a:buNone/>
            </a:pPr>
            <a:r>
              <a:rPr lang="en-US" sz="1800" dirty="0">
                <a:solidFill>
                  <a:srgbClr val="C8DCEF"/>
                </a:solidFill>
                <a:latin typeface="Calibri" pitchFamily="34" charset="0"/>
                <a:ea typeface="Calibri" pitchFamily="34" charset="-122"/>
                <a:cs typeface="Calibri" pitchFamily="34" charset="-120"/>
              </a:rPr>
              <a:t>È uno strumento di governo: chi conosce il patrimonio, conosce il futuro del proprio Comune.</a:t>
            </a:r>
            <a:endParaRPr lang="en-US" sz="1800" dirty="0"/>
          </a:p>
        </p:txBody>
      </p:sp>
      <p:sp>
        <p:nvSpPr>
          <p:cNvPr id="6" name="Shape 4"/>
          <p:cNvSpPr/>
          <p:nvPr/>
        </p:nvSpPr>
        <p:spPr>
          <a:xfrm>
            <a:off x="640080" y="3154680"/>
            <a:ext cx="7863840" cy="621792"/>
          </a:xfrm>
          <a:prstGeom prst="roundRect">
            <a:avLst>
              <a:gd name="adj" fmla="val 8824"/>
            </a:avLst>
          </a:prstGeom>
          <a:solidFill>
            <a:srgbClr val="FFFFFF">
              <a:alpha val="15000"/>
            </a:srgbClr>
          </a:solidFill>
          <a:ln w="12700">
            <a:solidFill>
              <a:srgbClr val="5080A8"/>
            </a:solidFill>
            <a:prstDash val="solid"/>
          </a:ln>
        </p:spPr>
      </p:sp>
      <p:sp>
        <p:nvSpPr>
          <p:cNvPr id="7" name="Text 5"/>
          <p:cNvSpPr/>
          <p:nvPr/>
        </p:nvSpPr>
        <p:spPr>
          <a:xfrm>
            <a:off x="777240" y="3218688"/>
            <a:ext cx="7543800" cy="475488"/>
          </a:xfrm>
          <a:prstGeom prst="rect">
            <a:avLst/>
          </a:prstGeom>
          <a:noFill/>
          <a:ln/>
        </p:spPr>
        <p:txBody>
          <a:bodyPr wrap="square" lIns="0" tIns="0" rIns="0" bIns="0" rtlCol="0" anchor="ctr"/>
          <a:lstStyle/>
          <a:p>
            <a:pPr indent="0" marL="0">
              <a:buNone/>
            </a:pPr>
            <a:r>
              <a:rPr lang="en-US" sz="1300" b="1" dirty="0">
                <a:solidFill>
                  <a:srgbClr val="C8820A"/>
                </a:solidFill>
                <a:latin typeface="Calibri" pitchFamily="34" charset="0"/>
                <a:ea typeface="Calibri" pitchFamily="34" charset="-122"/>
                <a:cs typeface="Calibri" pitchFamily="34" charset="-120"/>
              </a:rPr>
              <a:t>→  </a:t>
            </a:r>
            <a:pPr indent="0" marL="0">
              <a:buNone/>
            </a:pPr>
            <a:r>
              <a:rPr lang="en-US" sz="1300" dirty="0">
                <a:solidFill>
                  <a:srgbClr val="FFFFFF"/>
                </a:solidFill>
                <a:latin typeface="Calibri" pitchFamily="34" charset="0"/>
                <a:ea typeface="Calibri" pitchFamily="34" charset="-122"/>
                <a:cs typeface="Calibri" pitchFamily="34" charset="-120"/>
              </a:rPr>
              <a:t>Con l'accrual, il bilancio smette di misurare solo i flussi di cassa e inizia a misurare il valore creato (o distrutto).</a:t>
            </a:r>
            <a:endParaRPr lang="en-US" sz="1300" dirty="0"/>
          </a:p>
        </p:txBody>
      </p:sp>
      <p:sp>
        <p:nvSpPr>
          <p:cNvPr id="8" name="Shape 6"/>
          <p:cNvSpPr/>
          <p:nvPr/>
        </p:nvSpPr>
        <p:spPr>
          <a:xfrm>
            <a:off x="640080" y="3904488"/>
            <a:ext cx="7863840" cy="621792"/>
          </a:xfrm>
          <a:prstGeom prst="roundRect">
            <a:avLst>
              <a:gd name="adj" fmla="val 8824"/>
            </a:avLst>
          </a:prstGeom>
          <a:solidFill>
            <a:srgbClr val="FFFFFF">
              <a:alpha val="15000"/>
            </a:srgbClr>
          </a:solidFill>
          <a:ln w="12700">
            <a:solidFill>
              <a:srgbClr val="5080A8"/>
            </a:solidFill>
            <a:prstDash val="solid"/>
          </a:ln>
        </p:spPr>
      </p:sp>
      <p:sp>
        <p:nvSpPr>
          <p:cNvPr id="9" name="Text 7"/>
          <p:cNvSpPr/>
          <p:nvPr/>
        </p:nvSpPr>
        <p:spPr>
          <a:xfrm>
            <a:off x="777240" y="3968496"/>
            <a:ext cx="7543800" cy="475488"/>
          </a:xfrm>
          <a:prstGeom prst="rect">
            <a:avLst/>
          </a:prstGeom>
          <a:noFill/>
          <a:ln/>
        </p:spPr>
        <p:txBody>
          <a:bodyPr wrap="square" lIns="0" tIns="0" rIns="0" bIns="0" rtlCol="0" anchor="ctr"/>
          <a:lstStyle/>
          <a:p>
            <a:pPr indent="0" marL="0">
              <a:buNone/>
            </a:pPr>
            <a:r>
              <a:rPr lang="en-US" sz="1300" b="1" dirty="0">
                <a:solidFill>
                  <a:srgbClr val="C8820A"/>
                </a:solidFill>
                <a:latin typeface="Calibri" pitchFamily="34" charset="0"/>
                <a:ea typeface="Calibri" pitchFamily="34" charset="-122"/>
                <a:cs typeface="Calibri" pitchFamily="34" charset="-120"/>
              </a:rPr>
              <a:t>→  </a:t>
            </a:r>
            <a:pPr indent="0" marL="0">
              <a:buNone/>
            </a:pPr>
            <a:r>
              <a:rPr lang="en-US" sz="1300" dirty="0">
                <a:solidFill>
                  <a:srgbClr val="FFFFFF"/>
                </a:solidFill>
                <a:latin typeface="Calibri" pitchFamily="34" charset="0"/>
                <a:ea typeface="Calibri" pitchFamily="34" charset="-122"/>
                <a:cs typeface="Calibri" pitchFamily="34" charset="-120"/>
              </a:rPr>
              <a:t>Il percorso al 2030 inizia oggi: inventari, valutazioni, strutture responsabili. Non è troppo presto.</a:t>
            </a:r>
            <a:endParaRPr lang="en-US" sz="1300" dirty="0"/>
          </a:p>
        </p:txBody>
      </p:sp>
      <p:sp>
        <p:nvSpPr>
          <p:cNvPr id="10" name="Text 8"/>
          <p:cNvSpPr/>
          <p:nvPr/>
        </p:nvSpPr>
        <p:spPr>
          <a:xfrm>
            <a:off x="640080" y="4754880"/>
            <a:ext cx="7863840" cy="274320"/>
          </a:xfrm>
          <a:prstGeom prst="rect">
            <a:avLst/>
          </a:prstGeom>
          <a:noFill/>
          <a:ln/>
        </p:spPr>
        <p:txBody>
          <a:bodyPr wrap="square" lIns="0" tIns="0" rIns="0" bIns="0" rtlCol="0" anchor="ctr"/>
          <a:lstStyle/>
          <a:p>
            <a:pPr indent="0" marL="0">
              <a:buNone/>
            </a:pPr>
            <a:r>
              <a:rPr lang="en-US" sz="1100" i="1" dirty="0">
                <a:solidFill>
                  <a:srgbClr val="7A9EC0"/>
                </a:solidFill>
                <a:latin typeface="Calibri" pitchFamily="34" charset="0"/>
                <a:ea typeface="Calibri" pitchFamily="34" charset="-122"/>
                <a:cs typeface="Calibri" pitchFamily="34" charset="-120"/>
              </a:rPr>
              <a:t>Prof. Andrea Ziruolo  ·  Università G. d'Annunzio  ·  Componente ARCONET</a:t>
            </a:r>
            <a:endParaRPr lang="en-US" sz="1100" dirty="0"/>
          </a:p>
        </p:txBody>
      </p:sp>
      <p:sp>
        <p:nvSpPr>
          <p:cNvPr id="11" name="Shape 9"/>
          <p:cNvSpPr/>
          <p:nvPr/>
        </p:nvSpPr>
        <p:spPr>
          <a:xfrm>
            <a:off x="0" y="5029200"/>
            <a:ext cx="9144000" cy="114300"/>
          </a:xfrm>
          <a:prstGeom prst="rect">
            <a:avLst/>
          </a:prstGeom>
          <a:solidFill>
            <a:srgbClr val="1B4B8A"/>
          </a:solidFill>
          <a:ln w="12700">
            <a:solidFill>
              <a:srgbClr val="1B4B8A"/>
            </a:solidFill>
            <a:prstDash val="solid"/>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F2B4C"/>
        </a:solidFill>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8820A"/>
          </a:solidFill>
          <a:ln w="12700">
            <a:solidFill>
              <a:srgbClr val="C8820A"/>
            </a:solidFill>
            <a:prstDash val="solid"/>
          </a:ln>
        </p:spPr>
      </p:sp>
      <p:sp>
        <p:nvSpPr>
          <p:cNvPr id="3" name="Text 1"/>
          <p:cNvSpPr/>
          <p:nvPr/>
        </p:nvSpPr>
        <p:spPr>
          <a:xfrm>
            <a:off x="640080" y="1097280"/>
            <a:ext cx="7863840" cy="502920"/>
          </a:xfrm>
          <a:prstGeom prst="rect">
            <a:avLst/>
          </a:prstGeom>
          <a:noFill/>
          <a:ln/>
        </p:spPr>
        <p:txBody>
          <a:bodyPr wrap="square" lIns="0" tIns="0" rIns="0" bIns="0" rtlCol="0" anchor="ctr"/>
          <a:lstStyle/>
          <a:p>
            <a:pPr indent="0" marL="0">
              <a:buNone/>
            </a:pPr>
            <a:r>
              <a:rPr lang="en-US" sz="1600" b="1" spc="400" kern="0" dirty="0">
                <a:solidFill>
                  <a:srgbClr val="C8820A"/>
                </a:solidFill>
                <a:latin typeface="Calibri" pitchFamily="34" charset="0"/>
                <a:ea typeface="Calibri" pitchFamily="34" charset="-122"/>
                <a:cs typeface="Calibri" pitchFamily="34" charset="-120"/>
              </a:rPr>
              <a:t>MODULO 1</a:t>
            </a:r>
            <a:endParaRPr lang="en-US" sz="1600" dirty="0"/>
          </a:p>
        </p:txBody>
      </p:sp>
      <p:sp>
        <p:nvSpPr>
          <p:cNvPr id="4" name="Text 2"/>
          <p:cNvSpPr/>
          <p:nvPr/>
        </p:nvSpPr>
        <p:spPr>
          <a:xfrm>
            <a:off x="640080" y="1691640"/>
            <a:ext cx="7863840" cy="1371600"/>
          </a:xfrm>
          <a:prstGeom prst="rect">
            <a:avLst/>
          </a:prstGeom>
          <a:noFill/>
          <a:ln/>
        </p:spPr>
        <p:txBody>
          <a:bodyPr wrap="square" lIns="0" tIns="0" rIns="0" bIns="0" rtlCol="0" anchor="ctr"/>
          <a:lstStyle/>
          <a:p>
            <a:pPr indent="0" marL="0">
              <a:buNone/>
            </a:pPr>
            <a:r>
              <a:rPr lang="en-US" sz="3600" b="1" dirty="0">
                <a:solidFill>
                  <a:srgbClr val="FFFFFF"/>
                </a:solidFill>
                <a:latin typeface="Cambria" pitchFamily="34" charset="0"/>
                <a:ea typeface="Cambria" pitchFamily="34" charset="-122"/>
                <a:cs typeface="Cambria" pitchFamily="34" charset="-120"/>
              </a:rPr>
              <a:t>Cash vs Accrual:</a:t>
            </a:r>
            <a:endParaRPr lang="en-US" sz="3600" dirty="0"/>
          </a:p>
          <a:p>
            <a:pPr indent="0" marL="0">
              <a:buNone/>
            </a:pPr>
            <a:r>
              <a:rPr lang="en-US" sz="3600" b="1" dirty="0">
                <a:solidFill>
                  <a:srgbClr val="FFFFFF"/>
                </a:solidFill>
                <a:latin typeface="Cambria" pitchFamily="34" charset="0"/>
                <a:ea typeface="Cambria" pitchFamily="34" charset="-122"/>
                <a:cs typeface="Cambria" pitchFamily="34" charset="-120"/>
              </a:rPr>
              <a:t>cosa vedi davvero nel bilancio</a:t>
            </a:r>
            <a:endParaRPr lang="en-US" sz="3600" dirty="0"/>
          </a:p>
        </p:txBody>
      </p:sp>
      <p:sp>
        <p:nvSpPr>
          <p:cNvPr id="5" name="Shape 3"/>
          <p:cNvSpPr/>
          <p:nvPr/>
        </p:nvSpPr>
        <p:spPr>
          <a:xfrm>
            <a:off x="640080" y="3200400"/>
            <a:ext cx="1097280" cy="45720"/>
          </a:xfrm>
          <a:prstGeom prst="rect">
            <a:avLst/>
          </a:prstGeom>
          <a:solidFill>
            <a:srgbClr val="C8820A"/>
          </a:solidFill>
          <a:ln w="12700">
            <a:solidFill>
              <a:srgbClr val="C8820A"/>
            </a:solidFill>
            <a:prstDash val="solid"/>
          </a:ln>
        </p:spPr>
      </p:sp>
      <p:sp>
        <p:nvSpPr>
          <p:cNvPr id="6" name="Text 4"/>
          <p:cNvSpPr/>
          <p:nvPr/>
        </p:nvSpPr>
        <p:spPr>
          <a:xfrm>
            <a:off x="640080" y="3383280"/>
            <a:ext cx="4572000" cy="365760"/>
          </a:xfrm>
          <a:prstGeom prst="rect">
            <a:avLst/>
          </a:prstGeom>
          <a:noFill/>
          <a:ln/>
        </p:spPr>
        <p:txBody>
          <a:bodyPr wrap="square" lIns="0" tIns="0" rIns="0" bIns="0" rtlCol="0" anchor="ctr"/>
          <a:lstStyle/>
          <a:p>
            <a:pPr indent="0" marL="0">
              <a:buNone/>
            </a:pPr>
            <a:r>
              <a:rPr lang="en-US" sz="1400" i="1" dirty="0">
                <a:solidFill>
                  <a:srgbClr val="A8C4E0"/>
                </a:solidFill>
                <a:latin typeface="Calibri" pitchFamily="34" charset="0"/>
                <a:ea typeface="Calibri" pitchFamily="34" charset="-122"/>
                <a:cs typeface="Calibri" pitchFamily="34" charset="-120"/>
              </a:rPr>
              <a:t>Durata: 15 minuti</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164592"/>
            <a:ext cx="8138160" cy="777240"/>
          </a:xfrm>
          <a:prstGeom prst="rect">
            <a:avLst/>
          </a:prstGeom>
          <a:noFill/>
          <a:ln/>
        </p:spPr>
        <p:txBody>
          <a:bodyPr wrap="square" lIns="0" tIns="0" rIns="0" bIns="0" rtlCol="0" anchor="ctr"/>
          <a:lstStyle/>
          <a:p>
            <a:pPr indent="0" marL="0">
              <a:buNone/>
            </a:pPr>
            <a:r>
              <a:rPr lang="en-US" sz="2600" b="1" dirty="0">
                <a:solidFill>
                  <a:srgbClr val="1B4B8A"/>
                </a:solidFill>
                <a:latin typeface="Cambria" pitchFamily="34" charset="0"/>
                <a:ea typeface="Cambria" pitchFamily="34" charset="-122"/>
                <a:cs typeface="Cambria" pitchFamily="34" charset="-120"/>
              </a:rPr>
              <a:t>Il bilancio del Comune oggi: cosa ci dice?</a:t>
            </a:r>
            <a:endParaRPr lang="en-US" sz="2600" dirty="0"/>
          </a:p>
        </p:txBody>
      </p:sp>
      <p:sp>
        <p:nvSpPr>
          <p:cNvPr id="3" name="Shape 1"/>
          <p:cNvSpPr/>
          <p:nvPr/>
        </p:nvSpPr>
        <p:spPr>
          <a:xfrm>
            <a:off x="502920" y="960120"/>
            <a:ext cx="8138160" cy="27432"/>
          </a:xfrm>
          <a:prstGeom prst="rect">
            <a:avLst/>
          </a:prstGeom>
          <a:solidFill>
            <a:srgbClr val="EAF1FB"/>
          </a:solidFill>
          <a:ln w="12700">
            <a:solidFill>
              <a:srgbClr val="EAF1FB"/>
            </a:solidFill>
            <a:prstDash val="solid"/>
          </a:ln>
        </p:spPr>
      </p:sp>
      <p:sp>
        <p:nvSpPr>
          <p:cNvPr id="4" name="Text 2"/>
          <p:cNvSpPr/>
          <p:nvPr/>
        </p:nvSpPr>
        <p:spPr>
          <a:xfrm>
            <a:off x="502920" y="1005840"/>
            <a:ext cx="8138160" cy="457200"/>
          </a:xfrm>
          <a:prstGeom prst="rect">
            <a:avLst/>
          </a:prstGeom>
          <a:noFill/>
          <a:ln/>
        </p:spPr>
        <p:txBody>
          <a:bodyPr wrap="square" lIns="0" tIns="0" rIns="0" bIns="0" rtlCol="0" anchor="ctr"/>
          <a:lstStyle/>
          <a:p>
            <a:pPr indent="0" marL="0">
              <a:buNone/>
            </a:pPr>
            <a:r>
              <a:rPr lang="en-US" sz="1400" dirty="0">
                <a:solidFill>
                  <a:srgbClr val="1A2B3C"/>
                </a:solidFill>
                <a:latin typeface="Calibri" pitchFamily="34" charset="0"/>
                <a:ea typeface="Calibri" pitchFamily="34" charset="-122"/>
                <a:cs typeface="Calibri" pitchFamily="34" charset="-120"/>
              </a:rPr>
              <a:t>La contabilità finanziaria — quella usata oggi da tutti i Comuni — risponde a tre domande:</a:t>
            </a:r>
            <a:endParaRPr lang="en-US" sz="1400" dirty="0"/>
          </a:p>
        </p:txBody>
      </p:sp>
      <p:sp>
        <p:nvSpPr>
          <p:cNvPr id="5" name="Shape 3"/>
          <p:cNvSpPr/>
          <p:nvPr/>
        </p:nvSpPr>
        <p:spPr>
          <a:xfrm>
            <a:off x="502920" y="1600200"/>
            <a:ext cx="2606040" cy="2103120"/>
          </a:xfrm>
          <a:prstGeom prst="roundRect">
            <a:avLst>
              <a:gd name="adj" fmla="val 3478"/>
            </a:avLst>
          </a:prstGeom>
          <a:solidFill>
            <a:srgbClr val="EAF1FB"/>
          </a:solidFill>
          <a:ln w="12700">
            <a:solidFill>
              <a:srgbClr val="D0DFF0"/>
            </a:solidFill>
            <a:prstDash val="solid"/>
          </a:ln>
          <a:effectLst>
            <a:outerShdw sx="100000" sy="100000" kx="0" ky="0" algn="bl" rotWithShape="0" blurRad="63500" dist="25400" dir="2700000">
              <a:srgbClr val="000000">
                <a:alpha val="10000"/>
              </a:srgbClr>
            </a:outerShdw>
          </a:effectLst>
        </p:spPr>
      </p:sp>
      <p:sp>
        <p:nvSpPr>
          <p:cNvPr id="6" name="Text 4"/>
          <p:cNvSpPr/>
          <p:nvPr/>
        </p:nvSpPr>
        <p:spPr>
          <a:xfrm>
            <a:off x="594360" y="1691640"/>
            <a:ext cx="2423160" cy="502920"/>
          </a:xfrm>
          <a:prstGeom prst="rect">
            <a:avLst/>
          </a:prstGeom>
          <a:noFill/>
          <a:ln/>
        </p:spPr>
        <p:txBody>
          <a:bodyPr wrap="square" lIns="0" tIns="0" rIns="0" bIns="0" rtlCol="0" anchor="ctr"/>
          <a:lstStyle/>
          <a:p>
            <a:pPr algn="ctr" indent="0" marL="0">
              <a:buNone/>
            </a:pPr>
            <a:r>
              <a:rPr lang="en-US" sz="2800" b="1" dirty="0">
                <a:solidFill>
                  <a:srgbClr val="1B4B8A"/>
                </a:solidFill>
                <a:latin typeface="Calibri" pitchFamily="34" charset="0"/>
                <a:ea typeface="Calibri" pitchFamily="34" charset="-122"/>
                <a:cs typeface="Calibri" pitchFamily="34" charset="-120"/>
              </a:rPr>
              <a:t>€</a:t>
            </a:r>
            <a:endParaRPr lang="en-US" sz="2800" dirty="0"/>
          </a:p>
        </p:txBody>
      </p:sp>
      <p:sp>
        <p:nvSpPr>
          <p:cNvPr id="7" name="Text 5"/>
          <p:cNvSpPr/>
          <p:nvPr/>
        </p:nvSpPr>
        <p:spPr>
          <a:xfrm>
            <a:off x="594360" y="2240280"/>
            <a:ext cx="2423160" cy="777240"/>
          </a:xfrm>
          <a:prstGeom prst="rect">
            <a:avLst/>
          </a:prstGeom>
          <a:noFill/>
          <a:ln/>
        </p:spPr>
        <p:txBody>
          <a:bodyPr wrap="square" lIns="0" tIns="0" rIns="0" bIns="0" rtlCol="0" anchor="ctr"/>
          <a:lstStyle/>
          <a:p>
            <a:pPr algn="ctr" indent="0" marL="0">
              <a:buNone/>
            </a:pPr>
            <a:r>
              <a:rPr lang="en-US" sz="1500" b="1" dirty="0">
                <a:solidFill>
                  <a:srgbClr val="1A2B3C"/>
                </a:solidFill>
                <a:latin typeface="Calibri" pitchFamily="34" charset="0"/>
                <a:ea typeface="Calibri" pitchFamily="34" charset="-122"/>
                <a:cs typeface="Calibri" pitchFamily="34" charset="-120"/>
              </a:rPr>
              <a:t>Quanto abbiamo</a:t>
            </a:r>
            <a:endParaRPr lang="en-US" sz="1500" dirty="0"/>
          </a:p>
          <a:p>
            <a:pPr algn="ctr" indent="0" marL="0">
              <a:buNone/>
            </a:pPr>
            <a:r>
              <a:rPr lang="en-US" sz="1500" b="1" dirty="0">
                <a:solidFill>
                  <a:srgbClr val="1A2B3C"/>
                </a:solidFill>
                <a:latin typeface="Calibri" pitchFamily="34" charset="0"/>
                <a:ea typeface="Calibri" pitchFamily="34" charset="-122"/>
                <a:cs typeface="Calibri" pitchFamily="34" charset="-120"/>
              </a:rPr>
              <a:t>approvato di spendere?</a:t>
            </a:r>
            <a:endParaRPr lang="en-US" sz="1500" dirty="0"/>
          </a:p>
        </p:txBody>
      </p:sp>
      <p:sp>
        <p:nvSpPr>
          <p:cNvPr id="8" name="Text 6"/>
          <p:cNvSpPr/>
          <p:nvPr/>
        </p:nvSpPr>
        <p:spPr>
          <a:xfrm>
            <a:off x="594360" y="3063240"/>
            <a:ext cx="2423160" cy="411480"/>
          </a:xfrm>
          <a:prstGeom prst="rect">
            <a:avLst/>
          </a:prstGeom>
          <a:noFill/>
          <a:ln/>
        </p:spPr>
        <p:txBody>
          <a:bodyPr wrap="square" lIns="0" tIns="0" rIns="0" bIns="0" rtlCol="0" anchor="ctr"/>
          <a:lstStyle/>
          <a:p>
            <a:pPr algn="ctr" indent="0" marL="0">
              <a:buNone/>
            </a:pPr>
            <a:r>
              <a:rPr lang="en-US" sz="1100" i="1" dirty="0">
                <a:solidFill>
                  <a:srgbClr val="5A6A7A"/>
                </a:solidFill>
                <a:latin typeface="Calibri" pitchFamily="34" charset="0"/>
                <a:ea typeface="Calibri" pitchFamily="34" charset="-122"/>
                <a:cs typeface="Calibri" pitchFamily="34" charset="-120"/>
              </a:rPr>
              <a:t>Impegni e stanziamenti</a:t>
            </a:r>
            <a:endParaRPr lang="en-US" sz="1100" dirty="0"/>
          </a:p>
        </p:txBody>
      </p:sp>
      <p:sp>
        <p:nvSpPr>
          <p:cNvPr id="9" name="Shape 7"/>
          <p:cNvSpPr/>
          <p:nvPr/>
        </p:nvSpPr>
        <p:spPr>
          <a:xfrm>
            <a:off x="3337560" y="1600200"/>
            <a:ext cx="2606040" cy="2103120"/>
          </a:xfrm>
          <a:prstGeom prst="roundRect">
            <a:avLst>
              <a:gd name="adj" fmla="val 3478"/>
            </a:avLst>
          </a:prstGeom>
          <a:solidFill>
            <a:srgbClr val="EAF1FB"/>
          </a:solidFill>
          <a:ln w="12700">
            <a:solidFill>
              <a:srgbClr val="D0DFF0"/>
            </a:solidFill>
            <a:prstDash val="solid"/>
          </a:ln>
          <a:effectLst>
            <a:outerShdw sx="100000" sy="100000" kx="0" ky="0" algn="bl" rotWithShape="0" blurRad="63500" dist="25400" dir="2700000">
              <a:srgbClr val="000000">
                <a:alpha val="10000"/>
              </a:srgbClr>
            </a:outerShdw>
          </a:effectLst>
        </p:spPr>
      </p:sp>
      <p:sp>
        <p:nvSpPr>
          <p:cNvPr id="10" name="Text 8"/>
          <p:cNvSpPr/>
          <p:nvPr/>
        </p:nvSpPr>
        <p:spPr>
          <a:xfrm>
            <a:off x="3429000" y="1691640"/>
            <a:ext cx="2423160" cy="502920"/>
          </a:xfrm>
          <a:prstGeom prst="rect">
            <a:avLst/>
          </a:prstGeom>
          <a:noFill/>
          <a:ln/>
        </p:spPr>
        <p:txBody>
          <a:bodyPr wrap="square" lIns="0" tIns="0" rIns="0" bIns="0" rtlCol="0" anchor="ctr"/>
          <a:lstStyle/>
          <a:p>
            <a:pPr algn="ctr" indent="0" marL="0">
              <a:buNone/>
            </a:pPr>
            <a:r>
              <a:rPr lang="en-US" sz="2800" b="1" dirty="0">
                <a:solidFill>
                  <a:srgbClr val="1B4B8A"/>
                </a:solidFill>
                <a:latin typeface="Calibri" pitchFamily="34" charset="0"/>
                <a:ea typeface="Calibri" pitchFamily="34" charset="-122"/>
                <a:cs typeface="Calibri" pitchFamily="34" charset="-120"/>
              </a:rPr>
              <a:t>↓</a:t>
            </a:r>
            <a:endParaRPr lang="en-US" sz="2800" dirty="0"/>
          </a:p>
        </p:txBody>
      </p:sp>
      <p:sp>
        <p:nvSpPr>
          <p:cNvPr id="11" name="Text 9"/>
          <p:cNvSpPr/>
          <p:nvPr/>
        </p:nvSpPr>
        <p:spPr>
          <a:xfrm>
            <a:off x="3429000" y="2240280"/>
            <a:ext cx="2423160" cy="777240"/>
          </a:xfrm>
          <a:prstGeom prst="rect">
            <a:avLst/>
          </a:prstGeom>
          <a:noFill/>
          <a:ln/>
        </p:spPr>
        <p:txBody>
          <a:bodyPr wrap="square" lIns="0" tIns="0" rIns="0" bIns="0" rtlCol="0" anchor="ctr"/>
          <a:lstStyle/>
          <a:p>
            <a:pPr algn="ctr" indent="0" marL="0">
              <a:buNone/>
            </a:pPr>
            <a:r>
              <a:rPr lang="en-US" sz="1500" b="1" dirty="0">
                <a:solidFill>
                  <a:srgbClr val="1A2B3C"/>
                </a:solidFill>
                <a:latin typeface="Calibri" pitchFamily="34" charset="0"/>
                <a:ea typeface="Calibri" pitchFamily="34" charset="-122"/>
                <a:cs typeface="Calibri" pitchFamily="34" charset="-120"/>
              </a:rPr>
              <a:t>Quanto abbiamo</a:t>
            </a:r>
            <a:endParaRPr lang="en-US" sz="1500" dirty="0"/>
          </a:p>
          <a:p>
            <a:pPr algn="ctr" indent="0" marL="0">
              <a:buNone/>
            </a:pPr>
            <a:r>
              <a:rPr lang="en-US" sz="1500" b="1" dirty="0">
                <a:solidFill>
                  <a:srgbClr val="1A2B3C"/>
                </a:solidFill>
                <a:latin typeface="Calibri" pitchFamily="34" charset="0"/>
                <a:ea typeface="Calibri" pitchFamily="34" charset="-122"/>
                <a:cs typeface="Calibri" pitchFamily="34" charset="-120"/>
              </a:rPr>
              <a:t>collezionato di entrate?</a:t>
            </a:r>
            <a:endParaRPr lang="en-US" sz="1500" dirty="0"/>
          </a:p>
        </p:txBody>
      </p:sp>
      <p:sp>
        <p:nvSpPr>
          <p:cNvPr id="12" name="Text 10"/>
          <p:cNvSpPr/>
          <p:nvPr/>
        </p:nvSpPr>
        <p:spPr>
          <a:xfrm>
            <a:off x="3429000" y="3063240"/>
            <a:ext cx="2423160" cy="411480"/>
          </a:xfrm>
          <a:prstGeom prst="rect">
            <a:avLst/>
          </a:prstGeom>
          <a:noFill/>
          <a:ln/>
        </p:spPr>
        <p:txBody>
          <a:bodyPr wrap="square" lIns="0" tIns="0" rIns="0" bIns="0" rtlCol="0" anchor="ctr"/>
          <a:lstStyle/>
          <a:p>
            <a:pPr algn="ctr" indent="0" marL="0">
              <a:buNone/>
            </a:pPr>
            <a:r>
              <a:rPr lang="en-US" sz="1100" i="1" dirty="0">
                <a:solidFill>
                  <a:srgbClr val="5A6A7A"/>
                </a:solidFill>
                <a:latin typeface="Calibri" pitchFamily="34" charset="0"/>
                <a:ea typeface="Calibri" pitchFamily="34" charset="-122"/>
                <a:cs typeface="Calibri" pitchFamily="34" charset="-120"/>
              </a:rPr>
              <a:t>Accertamenti</a:t>
            </a:r>
            <a:endParaRPr lang="en-US" sz="1100" dirty="0"/>
          </a:p>
        </p:txBody>
      </p:sp>
      <p:sp>
        <p:nvSpPr>
          <p:cNvPr id="13" name="Shape 11"/>
          <p:cNvSpPr/>
          <p:nvPr/>
        </p:nvSpPr>
        <p:spPr>
          <a:xfrm>
            <a:off x="6172200" y="1600200"/>
            <a:ext cx="2606040" cy="2103120"/>
          </a:xfrm>
          <a:prstGeom prst="roundRect">
            <a:avLst>
              <a:gd name="adj" fmla="val 3478"/>
            </a:avLst>
          </a:prstGeom>
          <a:solidFill>
            <a:srgbClr val="EAF1FB"/>
          </a:solidFill>
          <a:ln w="12700">
            <a:solidFill>
              <a:srgbClr val="D0DFF0"/>
            </a:solidFill>
            <a:prstDash val="solid"/>
          </a:ln>
          <a:effectLst>
            <a:outerShdw sx="100000" sy="100000" kx="0" ky="0" algn="bl" rotWithShape="0" blurRad="63500" dist="25400" dir="2700000">
              <a:srgbClr val="000000">
                <a:alpha val="10000"/>
              </a:srgbClr>
            </a:outerShdw>
          </a:effectLst>
        </p:spPr>
      </p:sp>
      <p:sp>
        <p:nvSpPr>
          <p:cNvPr id="14" name="Text 12"/>
          <p:cNvSpPr/>
          <p:nvPr/>
        </p:nvSpPr>
        <p:spPr>
          <a:xfrm>
            <a:off x="6263640" y="1691640"/>
            <a:ext cx="2423160" cy="502920"/>
          </a:xfrm>
          <a:prstGeom prst="rect">
            <a:avLst/>
          </a:prstGeom>
          <a:noFill/>
          <a:ln/>
        </p:spPr>
        <p:txBody>
          <a:bodyPr wrap="square" lIns="0" tIns="0" rIns="0" bIns="0" rtlCol="0" anchor="ctr"/>
          <a:lstStyle/>
          <a:p>
            <a:pPr algn="ctr" indent="0" marL="0">
              <a:buNone/>
            </a:pPr>
            <a:r>
              <a:rPr lang="en-US" sz="2800" b="1" dirty="0">
                <a:solidFill>
                  <a:srgbClr val="1B4B8A"/>
                </a:solidFill>
                <a:latin typeface="Calibri" pitchFamily="34" charset="0"/>
                <a:ea typeface="Calibri" pitchFamily="34" charset="-122"/>
                <a:cs typeface="Calibri" pitchFamily="34" charset="-120"/>
              </a:rPr>
              <a:t>✓</a:t>
            </a:r>
            <a:endParaRPr lang="en-US" sz="2800" dirty="0"/>
          </a:p>
        </p:txBody>
      </p:sp>
      <p:sp>
        <p:nvSpPr>
          <p:cNvPr id="15" name="Text 13"/>
          <p:cNvSpPr/>
          <p:nvPr/>
        </p:nvSpPr>
        <p:spPr>
          <a:xfrm>
            <a:off x="6263640" y="2240280"/>
            <a:ext cx="2423160" cy="777240"/>
          </a:xfrm>
          <a:prstGeom prst="rect">
            <a:avLst/>
          </a:prstGeom>
          <a:noFill/>
          <a:ln/>
        </p:spPr>
        <p:txBody>
          <a:bodyPr wrap="square" lIns="0" tIns="0" rIns="0" bIns="0" rtlCol="0" anchor="ctr"/>
          <a:lstStyle/>
          <a:p>
            <a:pPr algn="ctr" indent="0" marL="0">
              <a:buNone/>
            </a:pPr>
            <a:r>
              <a:rPr lang="en-US" sz="1500" b="1" dirty="0">
                <a:solidFill>
                  <a:srgbClr val="1A2B3C"/>
                </a:solidFill>
                <a:latin typeface="Calibri" pitchFamily="34" charset="0"/>
                <a:ea typeface="Calibri" pitchFamily="34" charset="-122"/>
                <a:cs typeface="Calibri" pitchFamily="34" charset="-120"/>
              </a:rPr>
              <a:t>Quanto abbiamo</a:t>
            </a:r>
            <a:endParaRPr lang="en-US" sz="1500" dirty="0"/>
          </a:p>
          <a:p>
            <a:pPr algn="ctr" indent="0" marL="0">
              <a:buNone/>
            </a:pPr>
            <a:r>
              <a:rPr lang="en-US" sz="1500" b="1" dirty="0">
                <a:solidFill>
                  <a:srgbClr val="1A2B3C"/>
                </a:solidFill>
                <a:latin typeface="Calibri" pitchFamily="34" charset="0"/>
                <a:ea typeface="Calibri" pitchFamily="34" charset="-122"/>
                <a:cs typeface="Calibri" pitchFamily="34" charset="-120"/>
              </a:rPr>
              <a:t>effettivamente pagato?</a:t>
            </a:r>
            <a:endParaRPr lang="en-US" sz="1500" dirty="0"/>
          </a:p>
        </p:txBody>
      </p:sp>
      <p:sp>
        <p:nvSpPr>
          <p:cNvPr id="16" name="Text 14"/>
          <p:cNvSpPr/>
          <p:nvPr/>
        </p:nvSpPr>
        <p:spPr>
          <a:xfrm>
            <a:off x="6263640" y="3063240"/>
            <a:ext cx="2423160" cy="411480"/>
          </a:xfrm>
          <a:prstGeom prst="rect">
            <a:avLst/>
          </a:prstGeom>
          <a:noFill/>
          <a:ln/>
        </p:spPr>
        <p:txBody>
          <a:bodyPr wrap="square" lIns="0" tIns="0" rIns="0" bIns="0" rtlCol="0" anchor="ctr"/>
          <a:lstStyle/>
          <a:p>
            <a:pPr algn="ctr" indent="0" marL="0">
              <a:buNone/>
            </a:pPr>
            <a:r>
              <a:rPr lang="en-US" sz="1100" i="1" dirty="0">
                <a:solidFill>
                  <a:srgbClr val="5A6A7A"/>
                </a:solidFill>
                <a:latin typeface="Calibri" pitchFamily="34" charset="0"/>
                <a:ea typeface="Calibri" pitchFamily="34" charset="-122"/>
                <a:cs typeface="Calibri" pitchFamily="34" charset="-120"/>
              </a:rPr>
              <a:t>Mandati e pagamenti</a:t>
            </a:r>
            <a:endParaRPr lang="en-US" sz="1100" dirty="0"/>
          </a:p>
        </p:txBody>
      </p:sp>
      <p:sp>
        <p:nvSpPr>
          <p:cNvPr id="17" name="Shape 15"/>
          <p:cNvSpPr/>
          <p:nvPr/>
        </p:nvSpPr>
        <p:spPr>
          <a:xfrm>
            <a:off x="502920" y="3886200"/>
            <a:ext cx="8138160" cy="822960"/>
          </a:xfrm>
          <a:prstGeom prst="roundRect">
            <a:avLst>
              <a:gd name="adj" fmla="val 6667"/>
            </a:avLst>
          </a:prstGeom>
          <a:solidFill>
            <a:srgbClr val="FEF3DC"/>
          </a:solidFill>
          <a:ln w="12700">
            <a:solidFill>
              <a:srgbClr val="C8820A"/>
            </a:solidFill>
            <a:prstDash val="solid"/>
          </a:ln>
        </p:spPr>
      </p:sp>
      <p:sp>
        <p:nvSpPr>
          <p:cNvPr id="18" name="Text 16"/>
          <p:cNvSpPr/>
          <p:nvPr/>
        </p:nvSpPr>
        <p:spPr>
          <a:xfrm>
            <a:off x="685800" y="3977640"/>
            <a:ext cx="7772400" cy="640080"/>
          </a:xfrm>
          <a:prstGeom prst="rect">
            <a:avLst/>
          </a:prstGeom>
          <a:noFill/>
          <a:ln/>
        </p:spPr>
        <p:txBody>
          <a:bodyPr wrap="square" lIns="0" tIns="0" rIns="0" bIns="0" rtlCol="0" anchor="ctr"/>
          <a:lstStyle/>
          <a:p>
            <a:pPr indent="0" marL="0">
              <a:buNone/>
            </a:pPr>
            <a:r>
              <a:rPr lang="en-US" sz="1300" b="1" dirty="0">
                <a:solidFill>
                  <a:srgbClr val="C8820A"/>
                </a:solidFill>
                <a:latin typeface="Calibri" pitchFamily="34" charset="0"/>
                <a:ea typeface="Calibri" pitchFamily="34" charset="-122"/>
                <a:cs typeface="Calibri" pitchFamily="34" charset="-120"/>
              </a:rPr>
              <a:t>⚠  Attenzione: </a:t>
            </a:r>
            <a:pPr indent="0" marL="0">
              <a:buNone/>
            </a:pPr>
            <a:r>
              <a:rPr lang="en-US" sz="1300" dirty="0">
                <a:solidFill>
                  <a:srgbClr val="1A2B3C"/>
                </a:solidFill>
                <a:latin typeface="Calibri" pitchFamily="34" charset="0"/>
                <a:ea typeface="Calibri" pitchFamily="34" charset="-122"/>
                <a:cs typeface="Calibri" pitchFamily="34" charset="-120"/>
              </a:rPr>
              <a:t>la contabilità finanziaria risponde a «quanti soldi sono entrati/usciti», non a «quanto costa davvero gestire il Comune».</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164592"/>
            <a:ext cx="8138160" cy="777240"/>
          </a:xfrm>
          <a:prstGeom prst="rect">
            <a:avLst/>
          </a:prstGeom>
          <a:noFill/>
          <a:ln/>
        </p:spPr>
        <p:txBody>
          <a:bodyPr wrap="square" lIns="0" tIns="0" rIns="0" bIns="0" rtlCol="0" anchor="ctr"/>
          <a:lstStyle/>
          <a:p>
            <a:pPr indent="0" marL="0">
              <a:buNone/>
            </a:pPr>
            <a:r>
              <a:rPr lang="en-US" sz="2600" b="1" dirty="0">
                <a:solidFill>
                  <a:srgbClr val="1B4B8A"/>
                </a:solidFill>
                <a:latin typeface="Cambria" pitchFamily="34" charset="0"/>
                <a:ea typeface="Cambria" pitchFamily="34" charset="-122"/>
                <a:cs typeface="Cambria" pitchFamily="34" charset="-120"/>
              </a:rPr>
              <a:t>Cosa NON vede la contabilità finanziaria</a:t>
            </a:r>
            <a:endParaRPr lang="en-US" sz="2600" dirty="0"/>
          </a:p>
        </p:txBody>
      </p:sp>
      <p:sp>
        <p:nvSpPr>
          <p:cNvPr id="3" name="Shape 1"/>
          <p:cNvSpPr/>
          <p:nvPr/>
        </p:nvSpPr>
        <p:spPr>
          <a:xfrm>
            <a:off x="502920" y="960120"/>
            <a:ext cx="8138160" cy="27432"/>
          </a:xfrm>
          <a:prstGeom prst="rect">
            <a:avLst/>
          </a:prstGeom>
          <a:solidFill>
            <a:srgbClr val="EAF1FB"/>
          </a:solidFill>
          <a:ln w="12700">
            <a:solidFill>
              <a:srgbClr val="EAF1FB"/>
            </a:solidFill>
            <a:prstDash val="solid"/>
          </a:ln>
        </p:spPr>
      </p:sp>
      <p:sp>
        <p:nvSpPr>
          <p:cNvPr id="4" name="Shape 2"/>
          <p:cNvSpPr/>
          <p:nvPr/>
        </p:nvSpPr>
        <p:spPr>
          <a:xfrm>
            <a:off x="502920" y="1005840"/>
            <a:ext cx="4023360" cy="1737360"/>
          </a:xfrm>
          <a:prstGeom prst="roundRect">
            <a:avLst>
              <a:gd name="adj" fmla="val 4211"/>
            </a:avLst>
          </a:prstGeom>
          <a:solidFill>
            <a:srgbClr val="FEF3DC"/>
          </a:solidFill>
          <a:ln w="12700">
            <a:solidFill>
              <a:srgbClr val="E8C870"/>
            </a:solidFill>
            <a:prstDash val="solid"/>
          </a:ln>
          <a:effectLst>
            <a:outerShdw sx="100000" sy="100000" kx="0" ky="0" algn="bl" rotWithShape="0" blurRad="63500" dist="25400" dir="2700000">
              <a:srgbClr val="000000">
                <a:alpha val="10000"/>
              </a:srgbClr>
            </a:outerShdw>
          </a:effectLst>
        </p:spPr>
      </p:sp>
      <p:sp>
        <p:nvSpPr>
          <p:cNvPr id="5" name="Text 3"/>
          <p:cNvSpPr/>
          <p:nvPr/>
        </p:nvSpPr>
        <p:spPr>
          <a:xfrm>
            <a:off x="612648" y="1115568"/>
            <a:ext cx="347472" cy="347472"/>
          </a:xfrm>
          <a:prstGeom prst="rect">
            <a:avLst/>
          </a:prstGeom>
          <a:solidFill>
            <a:srgbClr val="1B4B8A"/>
          </a:solid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6" name="Text 4"/>
          <p:cNvSpPr/>
          <p:nvPr/>
        </p:nvSpPr>
        <p:spPr>
          <a:xfrm>
            <a:off x="1051560" y="1097280"/>
            <a:ext cx="3337560" cy="365760"/>
          </a:xfrm>
          <a:prstGeom prst="rect">
            <a:avLst/>
          </a:prstGeom>
          <a:noFill/>
          <a:ln/>
        </p:spPr>
        <p:txBody>
          <a:bodyPr wrap="square" lIns="0" tIns="0" rIns="0" bIns="0" rtlCol="0" anchor="ctr"/>
          <a:lstStyle/>
          <a:p>
            <a:pPr indent="0" marL="0">
              <a:buNone/>
            </a:pPr>
            <a:r>
              <a:rPr lang="en-US" sz="1400" b="1" dirty="0">
                <a:solidFill>
                  <a:srgbClr val="1A2B3C"/>
                </a:solidFill>
                <a:latin typeface="Calibri" pitchFamily="34" charset="0"/>
                <a:ea typeface="Calibri" pitchFamily="34" charset="-122"/>
                <a:cs typeface="Calibri" pitchFamily="34" charset="-120"/>
              </a:rPr>
              <a:t>Il degrado degli edifici</a:t>
            </a:r>
            <a:endParaRPr lang="en-US" sz="1400" dirty="0"/>
          </a:p>
        </p:txBody>
      </p:sp>
      <p:sp>
        <p:nvSpPr>
          <p:cNvPr id="7" name="Text 5"/>
          <p:cNvSpPr/>
          <p:nvPr/>
        </p:nvSpPr>
        <p:spPr>
          <a:xfrm>
            <a:off x="640080" y="1508760"/>
            <a:ext cx="3749040" cy="1097280"/>
          </a:xfrm>
          <a:prstGeom prst="rect">
            <a:avLst/>
          </a:prstGeom>
          <a:noFill/>
          <a:ln/>
        </p:spPr>
        <p:txBody>
          <a:bodyPr wrap="square" lIns="0" tIns="0" rIns="0" bIns="0" rtlCol="0" anchor="ctr"/>
          <a:lstStyle/>
          <a:p>
            <a:pPr indent="0" marL="0">
              <a:buNone/>
            </a:pPr>
            <a:r>
              <a:rPr lang="en-US" sz="1200" dirty="0">
                <a:solidFill>
                  <a:srgbClr val="1A2B3C"/>
                </a:solidFill>
                <a:latin typeface="Calibri" pitchFamily="34" charset="0"/>
                <a:ea typeface="Calibri" pitchFamily="34" charset="-122"/>
                <a:cs typeface="Calibri" pitchFamily="34" charset="-120"/>
              </a:rPr>
              <a:t>Il Municipio costruito nel 1975 ha un valore pari a zero (o quasi) nel bilancio finanziario, anche se varrebbe milioni se venduto oggi. Nessun "costo di deprezzamento" appare.</a:t>
            </a:r>
            <a:endParaRPr lang="en-US" sz="1200" dirty="0"/>
          </a:p>
        </p:txBody>
      </p:sp>
      <p:sp>
        <p:nvSpPr>
          <p:cNvPr id="8" name="Shape 6"/>
          <p:cNvSpPr/>
          <p:nvPr/>
        </p:nvSpPr>
        <p:spPr>
          <a:xfrm>
            <a:off x="4800600" y="1005840"/>
            <a:ext cx="4023360" cy="1737360"/>
          </a:xfrm>
          <a:prstGeom prst="roundRect">
            <a:avLst>
              <a:gd name="adj" fmla="val 4211"/>
            </a:avLst>
          </a:prstGeom>
          <a:solidFill>
            <a:srgbClr val="FEF3DC"/>
          </a:solidFill>
          <a:ln w="12700">
            <a:solidFill>
              <a:srgbClr val="E8C870"/>
            </a:solidFill>
            <a:prstDash val="solid"/>
          </a:ln>
          <a:effectLst>
            <a:outerShdw sx="100000" sy="100000" kx="0" ky="0" algn="bl" rotWithShape="0" blurRad="63500" dist="25400" dir="2700000">
              <a:srgbClr val="000000">
                <a:alpha val="10000"/>
              </a:srgbClr>
            </a:outerShdw>
          </a:effectLst>
        </p:spPr>
      </p:sp>
      <p:sp>
        <p:nvSpPr>
          <p:cNvPr id="9" name="Text 7"/>
          <p:cNvSpPr/>
          <p:nvPr/>
        </p:nvSpPr>
        <p:spPr>
          <a:xfrm>
            <a:off x="4910328" y="1115568"/>
            <a:ext cx="347472" cy="347472"/>
          </a:xfrm>
          <a:prstGeom prst="rect">
            <a:avLst/>
          </a:prstGeom>
          <a:solidFill>
            <a:srgbClr val="1B4B8A"/>
          </a:solid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10" name="Text 8"/>
          <p:cNvSpPr/>
          <p:nvPr/>
        </p:nvSpPr>
        <p:spPr>
          <a:xfrm>
            <a:off x="5349240" y="1097280"/>
            <a:ext cx="3337560" cy="365760"/>
          </a:xfrm>
          <a:prstGeom prst="rect">
            <a:avLst/>
          </a:prstGeom>
          <a:noFill/>
          <a:ln/>
        </p:spPr>
        <p:txBody>
          <a:bodyPr wrap="square" lIns="0" tIns="0" rIns="0" bIns="0" rtlCol="0" anchor="ctr"/>
          <a:lstStyle/>
          <a:p>
            <a:pPr indent="0" marL="0">
              <a:buNone/>
            </a:pPr>
            <a:r>
              <a:rPr lang="en-US" sz="1400" b="1" dirty="0">
                <a:solidFill>
                  <a:srgbClr val="1A2B3C"/>
                </a:solidFill>
                <a:latin typeface="Calibri" pitchFamily="34" charset="0"/>
                <a:ea typeface="Calibri" pitchFamily="34" charset="-122"/>
                <a:cs typeface="Calibri" pitchFamily="34" charset="-120"/>
              </a:rPr>
              <a:t>Il costo reale dei servizi</a:t>
            </a:r>
            <a:endParaRPr lang="en-US" sz="1400" dirty="0"/>
          </a:p>
        </p:txBody>
      </p:sp>
      <p:sp>
        <p:nvSpPr>
          <p:cNvPr id="11" name="Text 9"/>
          <p:cNvSpPr/>
          <p:nvPr/>
        </p:nvSpPr>
        <p:spPr>
          <a:xfrm>
            <a:off x="4937760" y="1508760"/>
            <a:ext cx="3749040" cy="1097280"/>
          </a:xfrm>
          <a:prstGeom prst="rect">
            <a:avLst/>
          </a:prstGeom>
          <a:noFill/>
          <a:ln/>
        </p:spPr>
        <p:txBody>
          <a:bodyPr wrap="square" lIns="0" tIns="0" rIns="0" bIns="0" rtlCol="0" anchor="ctr"/>
          <a:lstStyle/>
          <a:p>
            <a:pPr indent="0" marL="0">
              <a:buNone/>
            </a:pPr>
            <a:r>
              <a:rPr lang="en-US" sz="1200" dirty="0">
                <a:solidFill>
                  <a:srgbClr val="1A2B3C"/>
                </a:solidFill>
                <a:latin typeface="Calibri" pitchFamily="34" charset="0"/>
                <a:ea typeface="Calibri" pitchFamily="34" charset="-122"/>
                <a:cs typeface="Calibri" pitchFamily="34" charset="-120"/>
              </a:rPr>
              <a:t>Fare la manutenzione stradale costa manodopera e materiali, ma non include l'usura delle attrezzature comunali. Il bilancio finanziario non lo registra.</a:t>
            </a:r>
            <a:endParaRPr lang="en-US" sz="1200" dirty="0"/>
          </a:p>
        </p:txBody>
      </p:sp>
      <p:sp>
        <p:nvSpPr>
          <p:cNvPr id="12" name="Shape 10"/>
          <p:cNvSpPr/>
          <p:nvPr/>
        </p:nvSpPr>
        <p:spPr>
          <a:xfrm>
            <a:off x="502920" y="2926080"/>
            <a:ext cx="4023360" cy="1737360"/>
          </a:xfrm>
          <a:prstGeom prst="roundRect">
            <a:avLst>
              <a:gd name="adj" fmla="val 4211"/>
            </a:avLst>
          </a:prstGeom>
          <a:solidFill>
            <a:srgbClr val="EAF1FB"/>
          </a:solidFill>
          <a:ln w="12700">
            <a:solidFill>
              <a:srgbClr val="D0DFF0"/>
            </a:solidFill>
            <a:prstDash val="solid"/>
          </a:ln>
          <a:effectLst>
            <a:outerShdw sx="100000" sy="100000" kx="0" ky="0" algn="bl" rotWithShape="0" blurRad="63500" dist="25400" dir="2700000">
              <a:srgbClr val="000000">
                <a:alpha val="10000"/>
              </a:srgbClr>
            </a:outerShdw>
          </a:effectLst>
        </p:spPr>
      </p:sp>
      <p:sp>
        <p:nvSpPr>
          <p:cNvPr id="13" name="Text 11"/>
          <p:cNvSpPr/>
          <p:nvPr/>
        </p:nvSpPr>
        <p:spPr>
          <a:xfrm>
            <a:off x="612648" y="3035808"/>
            <a:ext cx="347472" cy="347472"/>
          </a:xfrm>
          <a:prstGeom prst="rect">
            <a:avLst/>
          </a:prstGeom>
          <a:solidFill>
            <a:srgbClr val="1B4B8A"/>
          </a:solid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3</a:t>
            </a:r>
            <a:endParaRPr lang="en-US" sz="1600" dirty="0"/>
          </a:p>
        </p:txBody>
      </p:sp>
      <p:sp>
        <p:nvSpPr>
          <p:cNvPr id="14" name="Text 12"/>
          <p:cNvSpPr/>
          <p:nvPr/>
        </p:nvSpPr>
        <p:spPr>
          <a:xfrm>
            <a:off x="1051560" y="3017520"/>
            <a:ext cx="3337560" cy="365760"/>
          </a:xfrm>
          <a:prstGeom prst="rect">
            <a:avLst/>
          </a:prstGeom>
          <a:noFill/>
          <a:ln/>
        </p:spPr>
        <p:txBody>
          <a:bodyPr wrap="square" lIns="0" tIns="0" rIns="0" bIns="0" rtlCol="0" anchor="ctr"/>
          <a:lstStyle/>
          <a:p>
            <a:pPr indent="0" marL="0">
              <a:buNone/>
            </a:pPr>
            <a:r>
              <a:rPr lang="en-US" sz="1400" b="1" dirty="0">
                <a:solidFill>
                  <a:srgbClr val="1A2B3C"/>
                </a:solidFill>
                <a:latin typeface="Calibri" pitchFamily="34" charset="0"/>
                <a:ea typeface="Calibri" pitchFamily="34" charset="-122"/>
                <a:cs typeface="Calibri" pitchFamily="34" charset="-120"/>
              </a:rPr>
              <a:t>I debiti nascosti</a:t>
            </a:r>
            <a:endParaRPr lang="en-US" sz="1400" dirty="0"/>
          </a:p>
        </p:txBody>
      </p:sp>
      <p:sp>
        <p:nvSpPr>
          <p:cNvPr id="15" name="Text 13"/>
          <p:cNvSpPr/>
          <p:nvPr/>
        </p:nvSpPr>
        <p:spPr>
          <a:xfrm>
            <a:off x="640080" y="3429000"/>
            <a:ext cx="3749040" cy="1097280"/>
          </a:xfrm>
          <a:prstGeom prst="rect">
            <a:avLst/>
          </a:prstGeom>
          <a:noFill/>
          <a:ln/>
        </p:spPr>
        <p:txBody>
          <a:bodyPr wrap="square" lIns="0" tIns="0" rIns="0" bIns="0" rtlCol="0" anchor="ctr"/>
          <a:lstStyle/>
          <a:p>
            <a:pPr indent="0" marL="0">
              <a:buNone/>
            </a:pPr>
            <a:r>
              <a:rPr lang="en-US" sz="1200" dirty="0">
                <a:solidFill>
                  <a:srgbClr val="1A2B3C"/>
                </a:solidFill>
                <a:latin typeface="Calibri" pitchFamily="34" charset="0"/>
                <a:ea typeface="Calibri" pitchFamily="34" charset="-122"/>
                <a:cs typeface="Calibri" pitchFamily="34" charset="-120"/>
              </a:rPr>
              <a:t>Forniture non ancora pagate, cause legali pendenti, garanzie prestate: non appaiono come passività nel bilancio finanziario fino al momento del pagamento.</a:t>
            </a:r>
            <a:endParaRPr lang="en-US" sz="1200" dirty="0"/>
          </a:p>
        </p:txBody>
      </p:sp>
      <p:sp>
        <p:nvSpPr>
          <p:cNvPr id="16" name="Shape 14"/>
          <p:cNvSpPr/>
          <p:nvPr/>
        </p:nvSpPr>
        <p:spPr>
          <a:xfrm>
            <a:off x="4800600" y="2926080"/>
            <a:ext cx="4023360" cy="1737360"/>
          </a:xfrm>
          <a:prstGeom prst="roundRect">
            <a:avLst>
              <a:gd name="adj" fmla="val 4211"/>
            </a:avLst>
          </a:prstGeom>
          <a:solidFill>
            <a:srgbClr val="EAF1FB"/>
          </a:solidFill>
          <a:ln w="12700">
            <a:solidFill>
              <a:srgbClr val="D0DFF0"/>
            </a:solidFill>
            <a:prstDash val="solid"/>
          </a:ln>
          <a:effectLst>
            <a:outerShdw sx="100000" sy="100000" kx="0" ky="0" algn="bl" rotWithShape="0" blurRad="63500" dist="25400" dir="2700000">
              <a:srgbClr val="000000">
                <a:alpha val="10000"/>
              </a:srgbClr>
            </a:outerShdw>
          </a:effectLst>
        </p:spPr>
      </p:sp>
      <p:sp>
        <p:nvSpPr>
          <p:cNvPr id="17" name="Text 15"/>
          <p:cNvSpPr/>
          <p:nvPr/>
        </p:nvSpPr>
        <p:spPr>
          <a:xfrm>
            <a:off x="4910328" y="3035808"/>
            <a:ext cx="347472" cy="347472"/>
          </a:xfrm>
          <a:prstGeom prst="rect">
            <a:avLst/>
          </a:prstGeom>
          <a:solidFill>
            <a:srgbClr val="1B4B8A"/>
          </a:solid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4</a:t>
            </a:r>
            <a:endParaRPr lang="en-US" sz="1600" dirty="0"/>
          </a:p>
        </p:txBody>
      </p:sp>
      <p:sp>
        <p:nvSpPr>
          <p:cNvPr id="18" name="Text 16"/>
          <p:cNvSpPr/>
          <p:nvPr/>
        </p:nvSpPr>
        <p:spPr>
          <a:xfrm>
            <a:off x="5349240" y="3017520"/>
            <a:ext cx="3337560" cy="365760"/>
          </a:xfrm>
          <a:prstGeom prst="rect">
            <a:avLst/>
          </a:prstGeom>
          <a:noFill/>
          <a:ln/>
        </p:spPr>
        <p:txBody>
          <a:bodyPr wrap="square" lIns="0" tIns="0" rIns="0" bIns="0" rtlCol="0" anchor="ctr"/>
          <a:lstStyle/>
          <a:p>
            <a:pPr indent="0" marL="0">
              <a:buNone/>
            </a:pPr>
            <a:r>
              <a:rPr lang="en-US" sz="1400" b="1" dirty="0">
                <a:solidFill>
                  <a:srgbClr val="1A2B3C"/>
                </a:solidFill>
                <a:latin typeface="Calibri" pitchFamily="34" charset="0"/>
                <a:ea typeface="Calibri" pitchFamily="34" charset="-122"/>
                <a:cs typeface="Calibri" pitchFamily="34" charset="-120"/>
              </a:rPr>
              <a:t>Il patrimonio reale</a:t>
            </a:r>
            <a:endParaRPr lang="en-US" sz="1400" dirty="0"/>
          </a:p>
        </p:txBody>
      </p:sp>
      <p:sp>
        <p:nvSpPr>
          <p:cNvPr id="19" name="Text 17"/>
          <p:cNvSpPr/>
          <p:nvPr/>
        </p:nvSpPr>
        <p:spPr>
          <a:xfrm>
            <a:off x="4937760" y="3429000"/>
            <a:ext cx="3749040" cy="1097280"/>
          </a:xfrm>
          <a:prstGeom prst="rect">
            <a:avLst/>
          </a:prstGeom>
          <a:noFill/>
          <a:ln/>
        </p:spPr>
        <p:txBody>
          <a:bodyPr wrap="square" lIns="0" tIns="0" rIns="0" bIns="0" rtlCol="0" anchor="ctr"/>
          <a:lstStyle/>
          <a:p>
            <a:pPr indent="0" marL="0">
              <a:buNone/>
            </a:pPr>
            <a:r>
              <a:rPr lang="en-US" sz="1200" dirty="0">
                <a:solidFill>
                  <a:srgbClr val="1A2B3C"/>
                </a:solidFill>
                <a:latin typeface="Calibri" pitchFamily="34" charset="0"/>
                <a:ea typeface="Calibri" pitchFamily="34" charset="-122"/>
                <a:cs typeface="Calibri" pitchFamily="34" charset="-120"/>
              </a:rPr>
              <a:t>Scuole, strade, parchi, beni culturali: nel bilancio finanziario hanno spesso un valore simbolico di 1 euro, oppure il costo di costruzione di decenni fa.</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164592"/>
            <a:ext cx="8138160" cy="777240"/>
          </a:xfrm>
          <a:prstGeom prst="rect">
            <a:avLst/>
          </a:prstGeom>
          <a:noFill/>
          <a:ln/>
        </p:spPr>
        <p:txBody>
          <a:bodyPr wrap="square" lIns="0" tIns="0" rIns="0" bIns="0" rtlCol="0" anchor="ctr"/>
          <a:lstStyle/>
          <a:p>
            <a:pPr indent="0" marL="0">
              <a:buNone/>
            </a:pPr>
            <a:r>
              <a:rPr lang="en-US" sz="2600" b="1" dirty="0">
                <a:solidFill>
                  <a:srgbClr val="1B4B8A"/>
                </a:solidFill>
                <a:latin typeface="Cambria" pitchFamily="34" charset="0"/>
                <a:ea typeface="Cambria" pitchFamily="34" charset="-122"/>
                <a:cs typeface="Cambria" pitchFamily="34" charset="-120"/>
              </a:rPr>
              <a:t>L'obiettivo informativo dell'accrual</a:t>
            </a:r>
            <a:endParaRPr lang="en-US" sz="2600" dirty="0"/>
          </a:p>
        </p:txBody>
      </p:sp>
      <p:sp>
        <p:nvSpPr>
          <p:cNvPr id="3" name="Shape 1"/>
          <p:cNvSpPr/>
          <p:nvPr/>
        </p:nvSpPr>
        <p:spPr>
          <a:xfrm>
            <a:off x="502920" y="960120"/>
            <a:ext cx="8138160" cy="27432"/>
          </a:xfrm>
          <a:prstGeom prst="rect">
            <a:avLst/>
          </a:prstGeom>
          <a:solidFill>
            <a:srgbClr val="EAF1FB"/>
          </a:solidFill>
          <a:ln w="12700">
            <a:solidFill>
              <a:srgbClr val="EAF1FB"/>
            </a:solidFill>
            <a:prstDash val="solid"/>
          </a:ln>
        </p:spPr>
      </p:sp>
      <p:sp>
        <p:nvSpPr>
          <p:cNvPr id="4" name="Shape 2"/>
          <p:cNvSpPr/>
          <p:nvPr/>
        </p:nvSpPr>
        <p:spPr>
          <a:xfrm>
            <a:off x="365760" y="1005840"/>
            <a:ext cx="3474720" cy="3749040"/>
          </a:xfrm>
          <a:prstGeom prst="roundRect">
            <a:avLst>
              <a:gd name="adj" fmla="val 2105"/>
            </a:avLst>
          </a:prstGeom>
          <a:solidFill>
            <a:srgbClr val="F0F0F0"/>
          </a:solidFill>
          <a:ln w="12700">
            <a:solidFill>
              <a:srgbClr val="CCCCCC"/>
            </a:solidFill>
            <a:prstDash val="solid"/>
          </a:ln>
        </p:spPr>
      </p:sp>
      <p:sp>
        <p:nvSpPr>
          <p:cNvPr id="5" name="Text 3"/>
          <p:cNvSpPr/>
          <p:nvPr/>
        </p:nvSpPr>
        <p:spPr>
          <a:xfrm>
            <a:off x="502920" y="1097280"/>
            <a:ext cx="3200400" cy="594360"/>
          </a:xfrm>
          <a:prstGeom prst="rect">
            <a:avLst/>
          </a:prstGeom>
          <a:noFill/>
          <a:ln/>
        </p:spPr>
        <p:txBody>
          <a:bodyPr wrap="square" lIns="0" tIns="0" rIns="0" bIns="0" rtlCol="0" anchor="ctr"/>
          <a:lstStyle/>
          <a:p>
            <a:pPr algn="ctr" indent="0" marL="0">
              <a:buNone/>
            </a:pPr>
            <a:r>
              <a:rPr lang="en-US" sz="1400" b="1" dirty="0">
                <a:solidFill>
                  <a:srgbClr val="5A6A7A"/>
                </a:solidFill>
                <a:latin typeface="Calibri" pitchFamily="34" charset="0"/>
                <a:ea typeface="Calibri" pitchFamily="34" charset="-122"/>
                <a:cs typeface="Calibri" pitchFamily="34" charset="-120"/>
              </a:rPr>
              <a:t>CONTABILITÀ</a:t>
            </a:r>
            <a:endParaRPr lang="en-US" sz="1400" dirty="0"/>
          </a:p>
          <a:p>
            <a:pPr algn="ctr" indent="0" marL="0">
              <a:buNone/>
            </a:pPr>
            <a:r>
              <a:rPr lang="en-US" sz="1400" b="1" dirty="0">
                <a:solidFill>
                  <a:srgbClr val="5A6A7A"/>
                </a:solidFill>
                <a:latin typeface="Calibri" pitchFamily="34" charset="0"/>
                <a:ea typeface="Calibri" pitchFamily="34" charset="-122"/>
                <a:cs typeface="Calibri" pitchFamily="34" charset="-120"/>
              </a:rPr>
              <a:t>FINANZIARIA</a:t>
            </a:r>
            <a:endParaRPr lang="en-US" sz="1400" dirty="0"/>
          </a:p>
        </p:txBody>
      </p:sp>
      <p:sp>
        <p:nvSpPr>
          <p:cNvPr id="6" name="Text 4"/>
          <p:cNvSpPr/>
          <p:nvPr/>
        </p:nvSpPr>
        <p:spPr>
          <a:xfrm>
            <a:off x="548640" y="1828800"/>
            <a:ext cx="3200400" cy="457200"/>
          </a:xfrm>
          <a:prstGeom prst="rect">
            <a:avLst/>
          </a:prstGeom>
          <a:noFill/>
          <a:ln/>
        </p:spPr>
        <p:txBody>
          <a:bodyPr wrap="square" lIns="0" tIns="0" rIns="0" bIns="0" rtlCol="0" anchor="ctr"/>
          <a:lstStyle/>
          <a:p>
            <a:pPr indent="0" marL="0">
              <a:buNone/>
            </a:pPr>
            <a:r>
              <a:rPr lang="en-US" sz="1300" dirty="0">
                <a:solidFill>
                  <a:srgbClr val="1A2B3C"/>
                </a:solidFill>
                <a:latin typeface="Calibri" pitchFamily="34" charset="0"/>
                <a:ea typeface="Calibri" pitchFamily="34" charset="-122"/>
                <a:cs typeface="Calibri" pitchFamily="34" charset="-120"/>
              </a:rPr>
              <a:t>→  Quanto abbiamo speso?</a:t>
            </a:r>
            <a:endParaRPr lang="en-US" sz="1300" dirty="0"/>
          </a:p>
        </p:txBody>
      </p:sp>
      <p:sp>
        <p:nvSpPr>
          <p:cNvPr id="7" name="Text 5"/>
          <p:cNvSpPr/>
          <p:nvPr/>
        </p:nvSpPr>
        <p:spPr>
          <a:xfrm>
            <a:off x="548640" y="2423160"/>
            <a:ext cx="3200400" cy="457200"/>
          </a:xfrm>
          <a:prstGeom prst="rect">
            <a:avLst/>
          </a:prstGeom>
          <a:noFill/>
          <a:ln/>
        </p:spPr>
        <p:txBody>
          <a:bodyPr wrap="square" lIns="0" tIns="0" rIns="0" bIns="0" rtlCol="0" anchor="ctr"/>
          <a:lstStyle/>
          <a:p>
            <a:pPr indent="0" marL="0">
              <a:buNone/>
            </a:pPr>
            <a:r>
              <a:rPr lang="en-US" sz="1300" dirty="0">
                <a:solidFill>
                  <a:srgbClr val="1A2B3C"/>
                </a:solidFill>
                <a:latin typeface="Calibri" pitchFamily="34" charset="0"/>
                <a:ea typeface="Calibri" pitchFamily="34" charset="-122"/>
                <a:cs typeface="Calibri" pitchFamily="34" charset="-120"/>
              </a:rPr>
              <a:t>→  Quanto abbiamo incassato?</a:t>
            </a:r>
            <a:endParaRPr lang="en-US" sz="1300" dirty="0"/>
          </a:p>
        </p:txBody>
      </p:sp>
      <p:sp>
        <p:nvSpPr>
          <p:cNvPr id="8" name="Text 6"/>
          <p:cNvSpPr/>
          <p:nvPr/>
        </p:nvSpPr>
        <p:spPr>
          <a:xfrm>
            <a:off x="548640" y="3017520"/>
            <a:ext cx="3200400" cy="457200"/>
          </a:xfrm>
          <a:prstGeom prst="rect">
            <a:avLst/>
          </a:prstGeom>
          <a:noFill/>
          <a:ln/>
        </p:spPr>
        <p:txBody>
          <a:bodyPr wrap="square" lIns="0" tIns="0" rIns="0" bIns="0" rtlCol="0" anchor="ctr"/>
          <a:lstStyle/>
          <a:p>
            <a:pPr indent="0" marL="0">
              <a:buNone/>
            </a:pPr>
            <a:r>
              <a:rPr lang="en-US" sz="1300" dirty="0">
                <a:solidFill>
                  <a:srgbClr val="1A2B3C"/>
                </a:solidFill>
                <a:latin typeface="Calibri" pitchFamily="34" charset="0"/>
                <a:ea typeface="Calibri" pitchFamily="34" charset="-122"/>
                <a:cs typeface="Calibri" pitchFamily="34" charset="-120"/>
              </a:rPr>
              <a:t>→  Il bilancio è in pareggio?</a:t>
            </a:r>
            <a:endParaRPr lang="en-US" sz="1300" dirty="0"/>
          </a:p>
        </p:txBody>
      </p:sp>
      <p:sp>
        <p:nvSpPr>
          <p:cNvPr id="9" name="Text 7"/>
          <p:cNvSpPr/>
          <p:nvPr/>
        </p:nvSpPr>
        <p:spPr>
          <a:xfrm>
            <a:off x="548640" y="3657600"/>
            <a:ext cx="3200400" cy="731520"/>
          </a:xfrm>
          <a:prstGeom prst="rect">
            <a:avLst/>
          </a:prstGeom>
          <a:noFill/>
          <a:ln/>
        </p:spPr>
        <p:txBody>
          <a:bodyPr wrap="square" lIns="0" tIns="0" rIns="0" bIns="0" rtlCol="0" anchor="ctr"/>
          <a:lstStyle/>
          <a:p>
            <a:pPr algn="ctr" indent="0" marL="0">
              <a:buNone/>
            </a:pPr>
            <a:r>
              <a:rPr lang="en-US" sz="1200" i="1" dirty="0">
                <a:solidFill>
                  <a:srgbClr val="5A6A7A"/>
                </a:solidFill>
                <a:latin typeface="Calibri" pitchFamily="34" charset="0"/>
                <a:ea typeface="Calibri" pitchFamily="34" charset="-122"/>
                <a:cs typeface="Calibri" pitchFamily="34" charset="-120"/>
              </a:rPr>
              <a:t>Visione del PASSATO</a:t>
            </a:r>
            <a:endParaRPr lang="en-US" sz="1200" dirty="0"/>
          </a:p>
          <a:p>
            <a:pPr algn="ctr" indent="0" marL="0">
              <a:buNone/>
            </a:pPr>
            <a:r>
              <a:rPr lang="en-US" sz="1200" i="1" dirty="0">
                <a:solidFill>
                  <a:srgbClr val="5A6A7A"/>
                </a:solidFill>
                <a:latin typeface="Calibri" pitchFamily="34" charset="0"/>
                <a:ea typeface="Calibri" pitchFamily="34" charset="-122"/>
                <a:cs typeface="Calibri" pitchFamily="34" charset="-120"/>
              </a:rPr>
              <a:t>(cassa e autorizzazioni)</a:t>
            </a:r>
            <a:endParaRPr lang="en-US" sz="1200" dirty="0"/>
          </a:p>
        </p:txBody>
      </p:sp>
      <p:sp>
        <p:nvSpPr>
          <p:cNvPr id="10" name="Shape 8"/>
          <p:cNvSpPr/>
          <p:nvPr/>
        </p:nvSpPr>
        <p:spPr>
          <a:xfrm>
            <a:off x="3977640" y="2880360"/>
            <a:ext cx="1188720" cy="0"/>
          </a:xfrm>
          <a:prstGeom prst="line">
            <a:avLst/>
          </a:prstGeom>
          <a:noFill/>
          <a:ln w="38100">
            <a:solidFill>
              <a:srgbClr val="C8820A"/>
            </a:solidFill>
            <a:prstDash val="solid"/>
          </a:ln>
        </p:spPr>
      </p:sp>
      <p:sp>
        <p:nvSpPr>
          <p:cNvPr id="11" name="Text 9"/>
          <p:cNvSpPr/>
          <p:nvPr/>
        </p:nvSpPr>
        <p:spPr>
          <a:xfrm>
            <a:off x="4114800" y="2606040"/>
            <a:ext cx="914400" cy="457200"/>
          </a:xfrm>
          <a:prstGeom prst="rect">
            <a:avLst/>
          </a:prstGeom>
          <a:noFill/>
          <a:ln/>
        </p:spPr>
        <p:txBody>
          <a:bodyPr wrap="square" lIns="0" tIns="0" rIns="0" bIns="0" rtlCol="0" anchor="ctr"/>
          <a:lstStyle/>
          <a:p>
            <a:pPr algn="ctr" indent="0" marL="0">
              <a:buNone/>
            </a:pPr>
            <a:r>
              <a:rPr lang="en-US" sz="3200" dirty="0">
                <a:solidFill>
                  <a:srgbClr val="C8820A"/>
                </a:solidFill>
                <a:latin typeface="Calibri" pitchFamily="34" charset="0"/>
                <a:ea typeface="Calibri" pitchFamily="34" charset="-122"/>
                <a:cs typeface="Calibri" pitchFamily="34" charset="-120"/>
              </a:rPr>
              <a:t>→</a:t>
            </a:r>
            <a:endParaRPr lang="en-US" sz="3200" dirty="0"/>
          </a:p>
        </p:txBody>
      </p:sp>
      <p:sp>
        <p:nvSpPr>
          <p:cNvPr id="12" name="Text 10"/>
          <p:cNvSpPr/>
          <p:nvPr/>
        </p:nvSpPr>
        <p:spPr>
          <a:xfrm>
            <a:off x="3977640" y="3017520"/>
            <a:ext cx="1188720" cy="548640"/>
          </a:xfrm>
          <a:prstGeom prst="rect">
            <a:avLst/>
          </a:prstGeom>
          <a:noFill/>
          <a:ln/>
        </p:spPr>
        <p:txBody>
          <a:bodyPr wrap="square" lIns="0" tIns="0" rIns="0" bIns="0" rtlCol="0" anchor="ctr"/>
          <a:lstStyle/>
          <a:p>
            <a:pPr algn="ctr" indent="0" marL="0">
              <a:buNone/>
            </a:pPr>
            <a:r>
              <a:rPr lang="en-US" sz="1100" i="1" dirty="0">
                <a:solidFill>
                  <a:srgbClr val="5A6A7A"/>
                </a:solidFill>
                <a:latin typeface="Calibri" pitchFamily="34" charset="0"/>
                <a:ea typeface="Calibri" pitchFamily="34" charset="-122"/>
                <a:cs typeface="Calibri" pitchFamily="34" charset="-120"/>
              </a:rPr>
              <a:t>Con</a:t>
            </a:r>
            <a:endParaRPr lang="en-US" sz="1100" dirty="0"/>
          </a:p>
          <a:p>
            <a:pPr algn="ctr" indent="0" marL="0">
              <a:buNone/>
            </a:pPr>
            <a:r>
              <a:rPr lang="en-US" sz="1100" i="1" dirty="0">
                <a:solidFill>
                  <a:srgbClr val="5A6A7A"/>
                </a:solidFill>
                <a:latin typeface="Calibri" pitchFamily="34" charset="0"/>
                <a:ea typeface="Calibri" pitchFamily="34" charset="-122"/>
                <a:cs typeface="Calibri" pitchFamily="34" charset="-120"/>
              </a:rPr>
              <a:t>l'accrual</a:t>
            </a:r>
            <a:endParaRPr lang="en-US" sz="1100" dirty="0"/>
          </a:p>
        </p:txBody>
      </p:sp>
      <p:sp>
        <p:nvSpPr>
          <p:cNvPr id="13" name="Shape 11"/>
          <p:cNvSpPr/>
          <p:nvPr/>
        </p:nvSpPr>
        <p:spPr>
          <a:xfrm>
            <a:off x="5303520" y="1005840"/>
            <a:ext cx="3474720" cy="3749040"/>
          </a:xfrm>
          <a:prstGeom prst="roundRect">
            <a:avLst>
              <a:gd name="adj" fmla="val 2105"/>
            </a:avLst>
          </a:prstGeom>
          <a:solidFill>
            <a:srgbClr val="EAF1FB"/>
          </a:solidFill>
          <a:ln w="12700">
            <a:solidFill>
              <a:srgbClr val="A8C8E8"/>
            </a:solidFill>
            <a:prstDash val="solid"/>
          </a:ln>
          <a:effectLst>
            <a:outerShdw sx="100000" sy="100000" kx="0" ky="0" algn="bl" rotWithShape="0" blurRad="63500" dist="25400" dir="2700000">
              <a:srgbClr val="000000">
                <a:alpha val="10000"/>
              </a:srgbClr>
            </a:outerShdw>
          </a:effectLst>
        </p:spPr>
      </p:sp>
      <p:sp>
        <p:nvSpPr>
          <p:cNvPr id="14" name="Text 12"/>
          <p:cNvSpPr/>
          <p:nvPr/>
        </p:nvSpPr>
        <p:spPr>
          <a:xfrm>
            <a:off x="5440680" y="1097280"/>
            <a:ext cx="3200400" cy="594360"/>
          </a:xfrm>
          <a:prstGeom prst="rect">
            <a:avLst/>
          </a:prstGeom>
          <a:noFill/>
          <a:ln/>
        </p:spPr>
        <p:txBody>
          <a:bodyPr wrap="square" lIns="0" tIns="0" rIns="0" bIns="0" rtlCol="0" anchor="ctr"/>
          <a:lstStyle/>
          <a:p>
            <a:pPr algn="ctr" indent="0" marL="0">
              <a:buNone/>
            </a:pPr>
            <a:r>
              <a:rPr lang="en-US" sz="1400" b="1" dirty="0">
                <a:solidFill>
                  <a:srgbClr val="1B4B8A"/>
                </a:solidFill>
                <a:latin typeface="Calibri" pitchFamily="34" charset="0"/>
                <a:ea typeface="Calibri" pitchFamily="34" charset="-122"/>
                <a:cs typeface="Calibri" pitchFamily="34" charset="-120"/>
              </a:rPr>
              <a:t>CONTABILITÀ</a:t>
            </a:r>
            <a:endParaRPr lang="en-US" sz="1400" dirty="0"/>
          </a:p>
          <a:p>
            <a:pPr algn="ctr" indent="0" marL="0">
              <a:buNone/>
            </a:pPr>
            <a:r>
              <a:rPr lang="en-US" sz="1400" b="1" dirty="0">
                <a:solidFill>
                  <a:srgbClr val="1B4B8A"/>
                </a:solidFill>
                <a:latin typeface="Calibri" pitchFamily="34" charset="0"/>
                <a:ea typeface="Calibri" pitchFamily="34" charset="-122"/>
                <a:cs typeface="Calibri" pitchFamily="34" charset="-120"/>
              </a:rPr>
              <a:t>ACCRUAL</a:t>
            </a:r>
            <a:endParaRPr lang="en-US" sz="1400" dirty="0"/>
          </a:p>
        </p:txBody>
      </p:sp>
      <p:sp>
        <p:nvSpPr>
          <p:cNvPr id="15" name="Text 13"/>
          <p:cNvSpPr/>
          <p:nvPr/>
        </p:nvSpPr>
        <p:spPr>
          <a:xfrm>
            <a:off x="5440680" y="1828800"/>
            <a:ext cx="3200400" cy="438912"/>
          </a:xfrm>
          <a:prstGeom prst="rect">
            <a:avLst/>
          </a:prstGeom>
          <a:noFill/>
          <a:ln/>
        </p:spPr>
        <p:txBody>
          <a:bodyPr wrap="square" lIns="0" tIns="0" rIns="0" bIns="0" rtlCol="0" anchor="ctr"/>
          <a:lstStyle/>
          <a:p>
            <a:pPr indent="0" marL="0">
              <a:buNone/>
            </a:pPr>
            <a:r>
              <a:rPr lang="en-US" sz="1300" dirty="0">
                <a:solidFill>
                  <a:srgbClr val="1A2B3C"/>
                </a:solidFill>
                <a:latin typeface="Calibri" pitchFamily="34" charset="0"/>
                <a:ea typeface="Calibri" pitchFamily="34" charset="-122"/>
                <a:cs typeface="Calibri" pitchFamily="34" charset="-120"/>
              </a:rPr>
              <a:t>→  Quanto è costato davvero il servizio?</a:t>
            </a:r>
            <a:endParaRPr lang="en-US" sz="1300" dirty="0"/>
          </a:p>
        </p:txBody>
      </p:sp>
      <p:sp>
        <p:nvSpPr>
          <p:cNvPr id="16" name="Text 14"/>
          <p:cNvSpPr/>
          <p:nvPr/>
        </p:nvSpPr>
        <p:spPr>
          <a:xfrm>
            <a:off x="5440680" y="2359152"/>
            <a:ext cx="3200400" cy="438912"/>
          </a:xfrm>
          <a:prstGeom prst="rect">
            <a:avLst/>
          </a:prstGeom>
          <a:noFill/>
          <a:ln/>
        </p:spPr>
        <p:txBody>
          <a:bodyPr wrap="square" lIns="0" tIns="0" rIns="0" bIns="0" rtlCol="0" anchor="ctr"/>
          <a:lstStyle/>
          <a:p>
            <a:pPr indent="0" marL="0">
              <a:buNone/>
            </a:pPr>
            <a:r>
              <a:rPr lang="en-US" sz="1300" dirty="0">
                <a:solidFill>
                  <a:srgbClr val="1A2B3C"/>
                </a:solidFill>
                <a:latin typeface="Calibri" pitchFamily="34" charset="0"/>
                <a:ea typeface="Calibri" pitchFamily="34" charset="-122"/>
                <a:cs typeface="Calibri" pitchFamily="34" charset="-120"/>
              </a:rPr>
              <a:t>→  Qual è il valore reale del patrimonio?</a:t>
            </a:r>
            <a:endParaRPr lang="en-US" sz="1300" dirty="0"/>
          </a:p>
        </p:txBody>
      </p:sp>
      <p:sp>
        <p:nvSpPr>
          <p:cNvPr id="17" name="Text 15"/>
          <p:cNvSpPr/>
          <p:nvPr/>
        </p:nvSpPr>
        <p:spPr>
          <a:xfrm>
            <a:off x="5440680" y="2889504"/>
            <a:ext cx="3200400" cy="438912"/>
          </a:xfrm>
          <a:prstGeom prst="rect">
            <a:avLst/>
          </a:prstGeom>
          <a:noFill/>
          <a:ln/>
        </p:spPr>
        <p:txBody>
          <a:bodyPr wrap="square" lIns="0" tIns="0" rIns="0" bIns="0" rtlCol="0" anchor="ctr"/>
          <a:lstStyle/>
          <a:p>
            <a:pPr indent="0" marL="0">
              <a:buNone/>
            </a:pPr>
            <a:r>
              <a:rPr lang="en-US" sz="1300" dirty="0">
                <a:solidFill>
                  <a:srgbClr val="1A2B3C"/>
                </a:solidFill>
                <a:latin typeface="Calibri" pitchFamily="34" charset="0"/>
                <a:ea typeface="Calibri" pitchFamily="34" charset="-122"/>
                <a:cs typeface="Calibri" pitchFamily="34" charset="-120"/>
              </a:rPr>
              <a:t>→  Quali debiti abbiamo verso il futuro?</a:t>
            </a:r>
            <a:endParaRPr lang="en-US" sz="1300" dirty="0"/>
          </a:p>
        </p:txBody>
      </p:sp>
      <p:sp>
        <p:nvSpPr>
          <p:cNvPr id="18" name="Text 16"/>
          <p:cNvSpPr/>
          <p:nvPr/>
        </p:nvSpPr>
        <p:spPr>
          <a:xfrm>
            <a:off x="5440680" y="3419856"/>
            <a:ext cx="3200400" cy="438912"/>
          </a:xfrm>
          <a:prstGeom prst="rect">
            <a:avLst/>
          </a:prstGeom>
          <a:noFill/>
          <a:ln/>
        </p:spPr>
        <p:txBody>
          <a:bodyPr wrap="square" lIns="0" tIns="0" rIns="0" bIns="0" rtlCol="0" anchor="ctr"/>
          <a:lstStyle/>
          <a:p>
            <a:pPr indent="0" marL="0">
              <a:buNone/>
            </a:pPr>
            <a:r>
              <a:rPr lang="en-US" sz="1300" dirty="0">
                <a:solidFill>
                  <a:srgbClr val="1A2B3C"/>
                </a:solidFill>
                <a:latin typeface="Calibri" pitchFamily="34" charset="0"/>
                <a:ea typeface="Calibri" pitchFamily="34" charset="-122"/>
                <a:cs typeface="Calibri" pitchFamily="34" charset="-120"/>
              </a:rPr>
              <a:t>→  Stiamo consumando più di quanto produciamo?</a:t>
            </a:r>
            <a:endParaRPr lang="en-US" sz="1300" dirty="0"/>
          </a:p>
        </p:txBody>
      </p:sp>
      <p:sp>
        <p:nvSpPr>
          <p:cNvPr id="19" name="Text 17"/>
          <p:cNvSpPr/>
          <p:nvPr/>
        </p:nvSpPr>
        <p:spPr>
          <a:xfrm>
            <a:off x="5440680" y="4023360"/>
            <a:ext cx="3200400" cy="594360"/>
          </a:xfrm>
          <a:prstGeom prst="rect">
            <a:avLst/>
          </a:prstGeom>
          <a:noFill/>
          <a:ln/>
        </p:spPr>
        <p:txBody>
          <a:bodyPr wrap="square" lIns="0" tIns="0" rIns="0" bIns="0" rtlCol="0" anchor="ctr"/>
          <a:lstStyle/>
          <a:p>
            <a:pPr algn="ctr" indent="0" marL="0">
              <a:buNone/>
            </a:pPr>
            <a:r>
              <a:rPr lang="en-US" sz="1200" i="1" dirty="0">
                <a:solidFill>
                  <a:srgbClr val="1B4B8A"/>
                </a:solidFill>
                <a:latin typeface="Calibri" pitchFamily="34" charset="0"/>
                <a:ea typeface="Calibri" pitchFamily="34" charset="-122"/>
                <a:cs typeface="Calibri" pitchFamily="34" charset="-120"/>
              </a:rPr>
              <a:t>Visione del PRESENTE e del FUTURO</a:t>
            </a:r>
            <a:endParaRPr lang="en-US" sz="1200" dirty="0"/>
          </a:p>
          <a:p>
            <a:pPr algn="ctr" indent="0" marL="0">
              <a:buNone/>
            </a:pPr>
            <a:r>
              <a:rPr lang="en-US" sz="1200" i="1" dirty="0">
                <a:solidFill>
                  <a:srgbClr val="1B4B8A"/>
                </a:solidFill>
                <a:latin typeface="Calibri" pitchFamily="34" charset="0"/>
                <a:ea typeface="Calibri" pitchFamily="34" charset="-122"/>
                <a:cs typeface="Calibri" pitchFamily="34" charset="-120"/>
              </a:rPr>
              <a:t>(costi, patrimonio, rischi)</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164592"/>
            <a:ext cx="8138160" cy="777240"/>
          </a:xfrm>
          <a:prstGeom prst="rect">
            <a:avLst/>
          </a:prstGeom>
          <a:noFill/>
          <a:ln/>
        </p:spPr>
        <p:txBody>
          <a:bodyPr wrap="square" lIns="0" tIns="0" rIns="0" bIns="0" rtlCol="0" anchor="ctr"/>
          <a:lstStyle/>
          <a:p>
            <a:pPr indent="0" marL="0">
              <a:buNone/>
            </a:pPr>
            <a:r>
              <a:rPr lang="en-US" sz="2600" b="1" dirty="0">
                <a:solidFill>
                  <a:srgbClr val="1B4B8A"/>
                </a:solidFill>
                <a:latin typeface="Cambria" pitchFamily="34" charset="0"/>
                <a:ea typeface="Cambria" pitchFamily="34" charset="-122"/>
                <a:cs typeface="Cambria" pitchFamily="34" charset="-120"/>
              </a:rPr>
              <a:t>Esempio: quanto costa davvero la scuola elementare?</a:t>
            </a:r>
            <a:endParaRPr lang="en-US" sz="2600" dirty="0"/>
          </a:p>
        </p:txBody>
      </p:sp>
      <p:sp>
        <p:nvSpPr>
          <p:cNvPr id="3" name="Shape 1"/>
          <p:cNvSpPr/>
          <p:nvPr/>
        </p:nvSpPr>
        <p:spPr>
          <a:xfrm>
            <a:off x="502920" y="960120"/>
            <a:ext cx="8138160" cy="27432"/>
          </a:xfrm>
          <a:prstGeom prst="rect">
            <a:avLst/>
          </a:prstGeom>
          <a:solidFill>
            <a:srgbClr val="EAF1FB"/>
          </a:solidFill>
          <a:ln w="12700">
            <a:solidFill>
              <a:srgbClr val="EAF1FB"/>
            </a:solidFill>
            <a:prstDash val="solid"/>
          </a:ln>
        </p:spPr>
      </p:sp>
      <p:sp>
        <p:nvSpPr>
          <p:cNvPr id="4" name="Text 2"/>
          <p:cNvSpPr/>
          <p:nvPr/>
        </p:nvSpPr>
        <p:spPr>
          <a:xfrm>
            <a:off x="502920" y="1005840"/>
            <a:ext cx="8138160" cy="411480"/>
          </a:xfrm>
          <a:prstGeom prst="rect">
            <a:avLst/>
          </a:prstGeom>
          <a:noFill/>
          <a:ln/>
        </p:spPr>
        <p:txBody>
          <a:bodyPr wrap="square" lIns="0" tIns="0" rIns="0" bIns="0" rtlCol="0" anchor="ctr"/>
          <a:lstStyle/>
          <a:p>
            <a:pPr indent="0" marL="0">
              <a:buNone/>
            </a:pPr>
            <a:r>
              <a:rPr lang="en-US" sz="1400" dirty="0">
                <a:solidFill>
                  <a:srgbClr val="1A2B3C"/>
                </a:solidFill>
                <a:latin typeface="Calibri" pitchFamily="34" charset="0"/>
                <a:ea typeface="Calibri" pitchFamily="34" charset="-122"/>
                <a:cs typeface="Calibri" pitchFamily="34" charset="-120"/>
              </a:rPr>
              <a:t>La Scuola Primaria "G. Mazzini" è stata costruita nel 1980 con un costo di 800.000 euro.</a:t>
            </a:r>
            <a:endParaRPr lang="en-US" sz="1400" dirty="0"/>
          </a:p>
        </p:txBody>
      </p:sp>
      <p:sp>
        <p:nvSpPr>
          <p:cNvPr id="5" name="Shape 3"/>
          <p:cNvSpPr/>
          <p:nvPr/>
        </p:nvSpPr>
        <p:spPr>
          <a:xfrm>
            <a:off x="365760" y="1463040"/>
            <a:ext cx="3886200" cy="2697480"/>
          </a:xfrm>
          <a:prstGeom prst="roundRect">
            <a:avLst>
              <a:gd name="adj" fmla="val 2712"/>
            </a:avLst>
          </a:prstGeom>
          <a:solidFill>
            <a:srgbClr val="F5F5F5"/>
          </a:solidFill>
          <a:ln w="12700">
            <a:solidFill>
              <a:srgbClr val="CCCCCC"/>
            </a:solidFill>
            <a:prstDash val="solid"/>
          </a:ln>
        </p:spPr>
      </p:sp>
      <p:sp>
        <p:nvSpPr>
          <p:cNvPr id="6" name="Text 4"/>
          <p:cNvSpPr/>
          <p:nvPr/>
        </p:nvSpPr>
        <p:spPr>
          <a:xfrm>
            <a:off x="502920" y="1536192"/>
            <a:ext cx="3611880" cy="347472"/>
          </a:xfrm>
          <a:prstGeom prst="rect">
            <a:avLst/>
          </a:prstGeom>
          <a:noFill/>
          <a:ln/>
        </p:spPr>
        <p:txBody>
          <a:bodyPr wrap="square" lIns="0" tIns="0" rIns="0" bIns="0" rtlCol="0" anchor="ctr"/>
          <a:lstStyle/>
          <a:p>
            <a:pPr algn="ctr" indent="0" marL="0">
              <a:buNone/>
            </a:pPr>
            <a:r>
              <a:rPr lang="en-US" sz="1300" b="1" dirty="0">
                <a:solidFill>
                  <a:srgbClr val="5A6A7A"/>
                </a:solidFill>
                <a:latin typeface="Calibri" pitchFamily="34" charset="0"/>
                <a:ea typeface="Calibri" pitchFamily="34" charset="-122"/>
                <a:cs typeface="Calibri" pitchFamily="34" charset="-120"/>
              </a:rPr>
              <a:t>Bilancio FINANZIARIO</a:t>
            </a:r>
            <a:endParaRPr lang="en-US" sz="1300" dirty="0"/>
          </a:p>
        </p:txBody>
      </p:sp>
      <p:sp>
        <p:nvSpPr>
          <p:cNvPr id="7" name="Text 5"/>
          <p:cNvSpPr/>
          <p:nvPr/>
        </p:nvSpPr>
        <p:spPr>
          <a:xfrm>
            <a:off x="548640" y="1975104"/>
            <a:ext cx="2286000" cy="420624"/>
          </a:xfrm>
          <a:prstGeom prst="rect">
            <a:avLst/>
          </a:prstGeom>
          <a:noFill/>
          <a:ln/>
        </p:spPr>
        <p:txBody>
          <a:bodyPr wrap="square" lIns="0" tIns="0" rIns="0" bIns="0" rtlCol="0" anchor="ctr"/>
          <a:lstStyle/>
          <a:p>
            <a:pPr indent="0" marL="0">
              <a:buNone/>
            </a:pPr>
            <a:r>
              <a:rPr lang="en-US" sz="1200" dirty="0">
                <a:solidFill>
                  <a:srgbClr val="1A2B3C"/>
                </a:solidFill>
                <a:latin typeface="Calibri" pitchFamily="34" charset="0"/>
                <a:ea typeface="Calibri" pitchFamily="34" charset="-122"/>
                <a:cs typeface="Calibri" pitchFamily="34" charset="-120"/>
              </a:rPr>
              <a:t>Valore edificio nel bilancio</a:t>
            </a:r>
            <a:endParaRPr lang="en-US" sz="1200" dirty="0"/>
          </a:p>
        </p:txBody>
      </p:sp>
      <p:sp>
        <p:nvSpPr>
          <p:cNvPr id="8" name="Text 6"/>
          <p:cNvSpPr/>
          <p:nvPr/>
        </p:nvSpPr>
        <p:spPr>
          <a:xfrm>
            <a:off x="2788920" y="1975104"/>
            <a:ext cx="1325880" cy="420624"/>
          </a:xfrm>
          <a:prstGeom prst="rect">
            <a:avLst/>
          </a:prstGeom>
          <a:noFill/>
          <a:ln/>
        </p:spPr>
        <p:txBody>
          <a:bodyPr wrap="square" lIns="0" tIns="0" rIns="0" bIns="0" rtlCol="0" anchor="ctr"/>
          <a:lstStyle/>
          <a:p>
            <a:pPr algn="r" indent="0" marL="0">
              <a:buNone/>
            </a:pPr>
            <a:r>
              <a:rPr lang="en-US" sz="1200" b="1" dirty="0">
                <a:solidFill>
                  <a:srgbClr val="B03030"/>
                </a:solidFill>
                <a:latin typeface="Calibri" pitchFamily="34" charset="0"/>
                <a:ea typeface="Calibri" pitchFamily="34" charset="-122"/>
                <a:cs typeface="Calibri" pitchFamily="34" charset="-120"/>
              </a:rPr>
              <a:t>€ 1 (valore simbolico)</a:t>
            </a:r>
            <a:endParaRPr lang="en-US" sz="1200" dirty="0"/>
          </a:p>
        </p:txBody>
      </p:sp>
      <p:sp>
        <p:nvSpPr>
          <p:cNvPr id="9" name="Text 7"/>
          <p:cNvSpPr/>
          <p:nvPr/>
        </p:nvSpPr>
        <p:spPr>
          <a:xfrm>
            <a:off x="548640" y="2505456"/>
            <a:ext cx="2286000" cy="420624"/>
          </a:xfrm>
          <a:prstGeom prst="rect">
            <a:avLst/>
          </a:prstGeom>
          <a:noFill/>
          <a:ln/>
        </p:spPr>
        <p:txBody>
          <a:bodyPr wrap="square" lIns="0" tIns="0" rIns="0" bIns="0" rtlCol="0" anchor="ctr"/>
          <a:lstStyle/>
          <a:p>
            <a:pPr indent="0" marL="0">
              <a:buNone/>
            </a:pPr>
            <a:r>
              <a:rPr lang="en-US" sz="1200" dirty="0">
                <a:solidFill>
                  <a:srgbClr val="1A2B3C"/>
                </a:solidFill>
                <a:latin typeface="Calibri" pitchFamily="34" charset="0"/>
                <a:ea typeface="Calibri" pitchFamily="34" charset="-122"/>
                <a:cs typeface="Calibri" pitchFamily="34" charset="-120"/>
              </a:rPr>
              <a:t>Costo annuo registrato</a:t>
            </a:r>
            <a:endParaRPr lang="en-US" sz="1200" dirty="0"/>
          </a:p>
        </p:txBody>
      </p:sp>
      <p:sp>
        <p:nvSpPr>
          <p:cNvPr id="10" name="Text 8"/>
          <p:cNvSpPr/>
          <p:nvPr/>
        </p:nvSpPr>
        <p:spPr>
          <a:xfrm>
            <a:off x="2788920" y="2505456"/>
            <a:ext cx="1325880" cy="420624"/>
          </a:xfrm>
          <a:prstGeom prst="rect">
            <a:avLst/>
          </a:prstGeom>
          <a:noFill/>
          <a:ln/>
        </p:spPr>
        <p:txBody>
          <a:bodyPr wrap="square" lIns="0" tIns="0" rIns="0" bIns="0" rtlCol="0" anchor="ctr"/>
          <a:lstStyle/>
          <a:p>
            <a:pPr algn="r" indent="0" marL="0">
              <a:buNone/>
            </a:pPr>
            <a:r>
              <a:rPr lang="en-US" sz="1200" b="1" dirty="0">
                <a:solidFill>
                  <a:srgbClr val="B03030"/>
                </a:solidFill>
                <a:latin typeface="Calibri" pitchFamily="34" charset="0"/>
                <a:ea typeface="Calibri" pitchFamily="34" charset="-122"/>
                <a:cs typeface="Calibri" pitchFamily="34" charset="-120"/>
              </a:rPr>
              <a:t>Solo stipendi e forniture</a:t>
            </a:r>
            <a:endParaRPr lang="en-US" sz="1200" dirty="0"/>
          </a:p>
        </p:txBody>
      </p:sp>
      <p:sp>
        <p:nvSpPr>
          <p:cNvPr id="11" name="Text 9"/>
          <p:cNvSpPr/>
          <p:nvPr/>
        </p:nvSpPr>
        <p:spPr>
          <a:xfrm>
            <a:off x="548640" y="3035808"/>
            <a:ext cx="2286000" cy="420624"/>
          </a:xfrm>
          <a:prstGeom prst="rect">
            <a:avLst/>
          </a:prstGeom>
          <a:noFill/>
          <a:ln/>
        </p:spPr>
        <p:txBody>
          <a:bodyPr wrap="square" lIns="0" tIns="0" rIns="0" bIns="0" rtlCol="0" anchor="ctr"/>
          <a:lstStyle/>
          <a:p>
            <a:pPr indent="0" marL="0">
              <a:buNone/>
            </a:pPr>
            <a:r>
              <a:rPr lang="en-US" sz="1200" dirty="0">
                <a:solidFill>
                  <a:srgbClr val="1A2B3C"/>
                </a:solidFill>
                <a:latin typeface="Calibri" pitchFamily="34" charset="0"/>
                <a:ea typeface="Calibri" pitchFamily="34" charset="-122"/>
                <a:cs typeface="Calibri" pitchFamily="34" charset="-120"/>
              </a:rPr>
              <a:t>Ammortamento edificio</a:t>
            </a:r>
            <a:endParaRPr lang="en-US" sz="1200" dirty="0"/>
          </a:p>
        </p:txBody>
      </p:sp>
      <p:sp>
        <p:nvSpPr>
          <p:cNvPr id="12" name="Text 10"/>
          <p:cNvSpPr/>
          <p:nvPr/>
        </p:nvSpPr>
        <p:spPr>
          <a:xfrm>
            <a:off x="2788920" y="3035808"/>
            <a:ext cx="1325880" cy="420624"/>
          </a:xfrm>
          <a:prstGeom prst="rect">
            <a:avLst/>
          </a:prstGeom>
          <a:noFill/>
          <a:ln/>
        </p:spPr>
        <p:txBody>
          <a:bodyPr wrap="square" lIns="0" tIns="0" rIns="0" bIns="0" rtlCol="0" anchor="ctr"/>
          <a:lstStyle/>
          <a:p>
            <a:pPr algn="r" indent="0" marL="0">
              <a:buNone/>
            </a:pPr>
            <a:r>
              <a:rPr lang="en-US" sz="1200" b="1" dirty="0">
                <a:solidFill>
                  <a:srgbClr val="B03030"/>
                </a:solidFill>
                <a:latin typeface="Calibri" pitchFamily="34" charset="0"/>
                <a:ea typeface="Calibri" pitchFamily="34" charset="-122"/>
                <a:cs typeface="Calibri" pitchFamily="34" charset="-120"/>
              </a:rPr>
              <a:t>NON calcolato</a:t>
            </a:r>
            <a:endParaRPr lang="en-US" sz="1200" dirty="0"/>
          </a:p>
        </p:txBody>
      </p:sp>
      <p:sp>
        <p:nvSpPr>
          <p:cNvPr id="13" name="Text 11"/>
          <p:cNvSpPr/>
          <p:nvPr/>
        </p:nvSpPr>
        <p:spPr>
          <a:xfrm>
            <a:off x="548640" y="3566160"/>
            <a:ext cx="2286000" cy="420624"/>
          </a:xfrm>
          <a:prstGeom prst="rect">
            <a:avLst/>
          </a:prstGeom>
          <a:noFill/>
          <a:ln/>
        </p:spPr>
        <p:txBody>
          <a:bodyPr wrap="square" lIns="0" tIns="0" rIns="0" bIns="0" rtlCol="0" anchor="ctr"/>
          <a:lstStyle/>
          <a:p>
            <a:pPr indent="0" marL="0">
              <a:buNone/>
            </a:pPr>
            <a:r>
              <a:rPr lang="en-US" sz="1200" dirty="0">
                <a:solidFill>
                  <a:srgbClr val="1A2B3C"/>
                </a:solidFill>
                <a:latin typeface="Calibri" pitchFamily="34" charset="0"/>
                <a:ea typeface="Calibri" pitchFamily="34" charset="-122"/>
                <a:cs typeface="Calibri" pitchFamily="34" charset="-120"/>
              </a:rPr>
              <a:t>Costo vero per bambino</a:t>
            </a:r>
            <a:endParaRPr lang="en-US" sz="1200" dirty="0"/>
          </a:p>
        </p:txBody>
      </p:sp>
      <p:sp>
        <p:nvSpPr>
          <p:cNvPr id="14" name="Text 12"/>
          <p:cNvSpPr/>
          <p:nvPr/>
        </p:nvSpPr>
        <p:spPr>
          <a:xfrm>
            <a:off x="2788920" y="3566160"/>
            <a:ext cx="1325880" cy="420624"/>
          </a:xfrm>
          <a:prstGeom prst="rect">
            <a:avLst/>
          </a:prstGeom>
          <a:noFill/>
          <a:ln/>
        </p:spPr>
        <p:txBody>
          <a:bodyPr wrap="square" lIns="0" tIns="0" rIns="0" bIns="0" rtlCol="0" anchor="ctr"/>
          <a:lstStyle/>
          <a:p>
            <a:pPr algn="r" indent="0" marL="0">
              <a:buNone/>
            </a:pPr>
            <a:r>
              <a:rPr lang="en-US" sz="1200" b="1" dirty="0">
                <a:solidFill>
                  <a:srgbClr val="B03030"/>
                </a:solidFill>
                <a:latin typeface="Calibri" pitchFamily="34" charset="0"/>
                <a:ea typeface="Calibri" pitchFamily="34" charset="-122"/>
                <a:cs typeface="Calibri" pitchFamily="34" charset="-120"/>
              </a:rPr>
              <a:t>Non disponibile</a:t>
            </a:r>
            <a:endParaRPr lang="en-US" sz="1200" dirty="0"/>
          </a:p>
        </p:txBody>
      </p:sp>
      <p:sp>
        <p:nvSpPr>
          <p:cNvPr id="15" name="Shape 13"/>
          <p:cNvSpPr/>
          <p:nvPr/>
        </p:nvSpPr>
        <p:spPr>
          <a:xfrm>
            <a:off x="4434840" y="1463040"/>
            <a:ext cx="4297680" cy="2697480"/>
          </a:xfrm>
          <a:prstGeom prst="roundRect">
            <a:avLst>
              <a:gd name="adj" fmla="val 2712"/>
            </a:avLst>
          </a:prstGeom>
          <a:solidFill>
            <a:srgbClr val="EAF1FB"/>
          </a:solidFill>
          <a:ln w="12700">
            <a:solidFill>
              <a:srgbClr val="A8C8E8"/>
            </a:solidFill>
            <a:prstDash val="solid"/>
          </a:ln>
          <a:effectLst>
            <a:outerShdw sx="100000" sy="100000" kx="0" ky="0" algn="bl" rotWithShape="0" blurRad="63500" dist="25400" dir="2700000">
              <a:srgbClr val="000000">
                <a:alpha val="10000"/>
              </a:srgbClr>
            </a:outerShdw>
          </a:effectLst>
        </p:spPr>
      </p:sp>
      <p:sp>
        <p:nvSpPr>
          <p:cNvPr id="16" name="Text 14"/>
          <p:cNvSpPr/>
          <p:nvPr/>
        </p:nvSpPr>
        <p:spPr>
          <a:xfrm>
            <a:off x="4572000" y="1536192"/>
            <a:ext cx="4023360" cy="347472"/>
          </a:xfrm>
          <a:prstGeom prst="rect">
            <a:avLst/>
          </a:prstGeom>
          <a:noFill/>
          <a:ln/>
        </p:spPr>
        <p:txBody>
          <a:bodyPr wrap="square" lIns="0" tIns="0" rIns="0" bIns="0" rtlCol="0" anchor="ctr"/>
          <a:lstStyle/>
          <a:p>
            <a:pPr algn="ctr" indent="0" marL="0">
              <a:buNone/>
            </a:pPr>
            <a:r>
              <a:rPr lang="en-US" sz="1300" b="1" dirty="0">
                <a:solidFill>
                  <a:srgbClr val="1B4B8A"/>
                </a:solidFill>
                <a:latin typeface="Calibri" pitchFamily="34" charset="0"/>
                <a:ea typeface="Calibri" pitchFamily="34" charset="-122"/>
                <a:cs typeface="Calibri" pitchFamily="34" charset="-120"/>
              </a:rPr>
              <a:t>Bilancio ACCRUAL</a:t>
            </a:r>
            <a:endParaRPr lang="en-US" sz="1300" dirty="0"/>
          </a:p>
        </p:txBody>
      </p:sp>
      <p:sp>
        <p:nvSpPr>
          <p:cNvPr id="17" name="Text 15"/>
          <p:cNvSpPr/>
          <p:nvPr/>
        </p:nvSpPr>
        <p:spPr>
          <a:xfrm>
            <a:off x="4617720" y="1975104"/>
            <a:ext cx="2560320" cy="420624"/>
          </a:xfrm>
          <a:prstGeom prst="rect">
            <a:avLst/>
          </a:prstGeom>
          <a:noFill/>
          <a:ln/>
        </p:spPr>
        <p:txBody>
          <a:bodyPr wrap="square" lIns="0" tIns="0" rIns="0" bIns="0" rtlCol="0" anchor="ctr"/>
          <a:lstStyle/>
          <a:p>
            <a:pPr indent="0" marL="0">
              <a:buNone/>
            </a:pPr>
            <a:r>
              <a:rPr lang="en-US" sz="1200" dirty="0">
                <a:solidFill>
                  <a:srgbClr val="1A2B3C"/>
                </a:solidFill>
                <a:latin typeface="Calibri" pitchFamily="34" charset="0"/>
                <a:ea typeface="Calibri" pitchFamily="34" charset="-122"/>
                <a:cs typeface="Calibri" pitchFamily="34" charset="-120"/>
              </a:rPr>
              <a:t>Valore edificio rivalutato</a:t>
            </a:r>
            <a:endParaRPr lang="en-US" sz="1200" dirty="0"/>
          </a:p>
        </p:txBody>
      </p:sp>
      <p:sp>
        <p:nvSpPr>
          <p:cNvPr id="18" name="Text 16"/>
          <p:cNvSpPr/>
          <p:nvPr/>
        </p:nvSpPr>
        <p:spPr>
          <a:xfrm>
            <a:off x="7178040" y="1975104"/>
            <a:ext cx="1371600" cy="420624"/>
          </a:xfrm>
          <a:prstGeom prst="rect">
            <a:avLst/>
          </a:prstGeom>
          <a:noFill/>
          <a:ln/>
        </p:spPr>
        <p:txBody>
          <a:bodyPr wrap="square" lIns="0" tIns="0" rIns="0" bIns="0" rtlCol="0" anchor="ctr"/>
          <a:lstStyle/>
          <a:p>
            <a:pPr algn="r" indent="0" marL="0">
              <a:buNone/>
            </a:pPr>
            <a:r>
              <a:rPr lang="en-US" sz="1200" b="1" dirty="0">
                <a:solidFill>
                  <a:srgbClr val="1A7A45"/>
                </a:solidFill>
                <a:latin typeface="Calibri" pitchFamily="34" charset="0"/>
                <a:ea typeface="Calibri" pitchFamily="34" charset="-122"/>
                <a:cs typeface="Calibri" pitchFamily="34" charset="-120"/>
              </a:rPr>
              <a:t>€ 1.200.000</a:t>
            </a:r>
            <a:endParaRPr lang="en-US" sz="1200" dirty="0"/>
          </a:p>
        </p:txBody>
      </p:sp>
      <p:sp>
        <p:nvSpPr>
          <p:cNvPr id="19" name="Text 17"/>
          <p:cNvSpPr/>
          <p:nvPr/>
        </p:nvSpPr>
        <p:spPr>
          <a:xfrm>
            <a:off x="4617720" y="2505456"/>
            <a:ext cx="2560320" cy="420624"/>
          </a:xfrm>
          <a:prstGeom prst="rect">
            <a:avLst/>
          </a:prstGeom>
          <a:noFill/>
          <a:ln/>
        </p:spPr>
        <p:txBody>
          <a:bodyPr wrap="square" lIns="0" tIns="0" rIns="0" bIns="0" rtlCol="0" anchor="ctr"/>
          <a:lstStyle/>
          <a:p>
            <a:pPr indent="0" marL="0">
              <a:buNone/>
            </a:pPr>
            <a:r>
              <a:rPr lang="en-US" sz="1200" dirty="0">
                <a:solidFill>
                  <a:srgbClr val="1A2B3C"/>
                </a:solidFill>
                <a:latin typeface="Calibri" pitchFamily="34" charset="0"/>
                <a:ea typeface="Calibri" pitchFamily="34" charset="-122"/>
                <a:cs typeface="Calibri" pitchFamily="34" charset="-120"/>
              </a:rPr>
              <a:t>Vita utile residua stimata</a:t>
            </a:r>
            <a:endParaRPr lang="en-US" sz="1200" dirty="0"/>
          </a:p>
        </p:txBody>
      </p:sp>
      <p:sp>
        <p:nvSpPr>
          <p:cNvPr id="20" name="Text 18"/>
          <p:cNvSpPr/>
          <p:nvPr/>
        </p:nvSpPr>
        <p:spPr>
          <a:xfrm>
            <a:off x="7178040" y="2505456"/>
            <a:ext cx="1371600" cy="420624"/>
          </a:xfrm>
          <a:prstGeom prst="rect">
            <a:avLst/>
          </a:prstGeom>
          <a:noFill/>
          <a:ln/>
        </p:spPr>
        <p:txBody>
          <a:bodyPr wrap="square" lIns="0" tIns="0" rIns="0" bIns="0" rtlCol="0" anchor="ctr"/>
          <a:lstStyle/>
          <a:p>
            <a:pPr algn="r" indent="0" marL="0">
              <a:buNone/>
            </a:pPr>
            <a:r>
              <a:rPr lang="en-US" sz="1200" b="1" dirty="0">
                <a:solidFill>
                  <a:srgbClr val="1A7A45"/>
                </a:solidFill>
                <a:latin typeface="Calibri" pitchFamily="34" charset="0"/>
                <a:ea typeface="Calibri" pitchFamily="34" charset="-122"/>
                <a:cs typeface="Calibri" pitchFamily="34" charset="-120"/>
              </a:rPr>
              <a:t>20 anni</a:t>
            </a:r>
            <a:endParaRPr lang="en-US" sz="1200" dirty="0"/>
          </a:p>
        </p:txBody>
      </p:sp>
      <p:sp>
        <p:nvSpPr>
          <p:cNvPr id="21" name="Text 19"/>
          <p:cNvSpPr/>
          <p:nvPr/>
        </p:nvSpPr>
        <p:spPr>
          <a:xfrm>
            <a:off x="4617720" y="3035808"/>
            <a:ext cx="2560320" cy="420624"/>
          </a:xfrm>
          <a:prstGeom prst="rect">
            <a:avLst/>
          </a:prstGeom>
          <a:noFill/>
          <a:ln/>
        </p:spPr>
        <p:txBody>
          <a:bodyPr wrap="square" lIns="0" tIns="0" rIns="0" bIns="0" rtlCol="0" anchor="ctr"/>
          <a:lstStyle/>
          <a:p>
            <a:pPr indent="0" marL="0">
              <a:buNone/>
            </a:pPr>
            <a:r>
              <a:rPr lang="en-US" sz="1200" dirty="0">
                <a:solidFill>
                  <a:srgbClr val="1A2B3C"/>
                </a:solidFill>
                <a:latin typeface="Calibri" pitchFamily="34" charset="0"/>
                <a:ea typeface="Calibri" pitchFamily="34" charset="-122"/>
                <a:cs typeface="Calibri" pitchFamily="34" charset="-120"/>
              </a:rPr>
              <a:t>Ammortamento annuo</a:t>
            </a:r>
            <a:endParaRPr lang="en-US" sz="1200" dirty="0"/>
          </a:p>
        </p:txBody>
      </p:sp>
      <p:sp>
        <p:nvSpPr>
          <p:cNvPr id="22" name="Text 20"/>
          <p:cNvSpPr/>
          <p:nvPr/>
        </p:nvSpPr>
        <p:spPr>
          <a:xfrm>
            <a:off x="7178040" y="3035808"/>
            <a:ext cx="1371600" cy="420624"/>
          </a:xfrm>
          <a:prstGeom prst="rect">
            <a:avLst/>
          </a:prstGeom>
          <a:noFill/>
          <a:ln/>
        </p:spPr>
        <p:txBody>
          <a:bodyPr wrap="square" lIns="0" tIns="0" rIns="0" bIns="0" rtlCol="0" anchor="ctr"/>
          <a:lstStyle/>
          <a:p>
            <a:pPr algn="r" indent="0" marL="0">
              <a:buNone/>
            </a:pPr>
            <a:r>
              <a:rPr lang="en-US" sz="1200" b="1" dirty="0">
                <a:solidFill>
                  <a:srgbClr val="1A7A45"/>
                </a:solidFill>
                <a:latin typeface="Calibri" pitchFamily="34" charset="0"/>
                <a:ea typeface="Calibri" pitchFamily="34" charset="-122"/>
                <a:cs typeface="Calibri" pitchFamily="34" charset="-120"/>
              </a:rPr>
              <a:t>€ 60.000/anno</a:t>
            </a:r>
            <a:endParaRPr lang="en-US" sz="1200" dirty="0"/>
          </a:p>
        </p:txBody>
      </p:sp>
      <p:sp>
        <p:nvSpPr>
          <p:cNvPr id="23" name="Text 21"/>
          <p:cNvSpPr/>
          <p:nvPr/>
        </p:nvSpPr>
        <p:spPr>
          <a:xfrm>
            <a:off x="4617720" y="3566160"/>
            <a:ext cx="2560320" cy="420624"/>
          </a:xfrm>
          <a:prstGeom prst="rect">
            <a:avLst/>
          </a:prstGeom>
          <a:noFill/>
          <a:ln/>
        </p:spPr>
        <p:txBody>
          <a:bodyPr wrap="square" lIns="0" tIns="0" rIns="0" bIns="0" rtlCol="0" anchor="ctr"/>
          <a:lstStyle/>
          <a:p>
            <a:pPr indent="0" marL="0">
              <a:buNone/>
            </a:pPr>
            <a:r>
              <a:rPr lang="en-US" sz="1200" dirty="0">
                <a:solidFill>
                  <a:srgbClr val="1A2B3C"/>
                </a:solidFill>
                <a:latin typeface="Calibri" pitchFamily="34" charset="0"/>
                <a:ea typeface="Calibri" pitchFamily="34" charset="-122"/>
                <a:cs typeface="Calibri" pitchFamily="34" charset="-120"/>
              </a:rPr>
              <a:t>Costo vero per bambino/anno</a:t>
            </a:r>
            <a:endParaRPr lang="en-US" sz="1200" dirty="0"/>
          </a:p>
        </p:txBody>
      </p:sp>
      <p:sp>
        <p:nvSpPr>
          <p:cNvPr id="24" name="Text 22"/>
          <p:cNvSpPr/>
          <p:nvPr/>
        </p:nvSpPr>
        <p:spPr>
          <a:xfrm>
            <a:off x="7178040" y="3566160"/>
            <a:ext cx="1371600" cy="420624"/>
          </a:xfrm>
          <a:prstGeom prst="rect">
            <a:avLst/>
          </a:prstGeom>
          <a:noFill/>
          <a:ln/>
        </p:spPr>
        <p:txBody>
          <a:bodyPr wrap="square" lIns="0" tIns="0" rIns="0" bIns="0" rtlCol="0" anchor="ctr"/>
          <a:lstStyle/>
          <a:p>
            <a:pPr algn="r" indent="0" marL="0">
              <a:buNone/>
            </a:pPr>
            <a:r>
              <a:rPr lang="en-US" sz="1200" b="1" dirty="0">
                <a:solidFill>
                  <a:srgbClr val="1A7A45"/>
                </a:solidFill>
                <a:latin typeface="Calibri" pitchFamily="34" charset="0"/>
                <a:ea typeface="Calibri" pitchFamily="34" charset="-122"/>
                <a:cs typeface="Calibri" pitchFamily="34" charset="-120"/>
              </a:rPr>
              <a:t>€ 1.200 (stimato)</a:t>
            </a:r>
            <a:endParaRPr lang="en-US" sz="1200" dirty="0"/>
          </a:p>
        </p:txBody>
      </p:sp>
      <p:sp>
        <p:nvSpPr>
          <p:cNvPr id="25" name="Shape 23"/>
          <p:cNvSpPr/>
          <p:nvPr/>
        </p:nvSpPr>
        <p:spPr>
          <a:xfrm>
            <a:off x="365760" y="4251960"/>
            <a:ext cx="8366760" cy="658368"/>
          </a:xfrm>
          <a:prstGeom prst="roundRect">
            <a:avLst>
              <a:gd name="adj" fmla="val 8333"/>
            </a:avLst>
          </a:prstGeom>
          <a:solidFill>
            <a:srgbClr val="E8F5EC"/>
          </a:solidFill>
          <a:ln w="12700">
            <a:solidFill>
              <a:srgbClr val="70B880"/>
            </a:solidFill>
            <a:prstDash val="solid"/>
          </a:ln>
        </p:spPr>
      </p:sp>
      <p:sp>
        <p:nvSpPr>
          <p:cNvPr id="26" name="Text 24"/>
          <p:cNvSpPr/>
          <p:nvPr/>
        </p:nvSpPr>
        <p:spPr>
          <a:xfrm>
            <a:off x="548640" y="4315968"/>
            <a:ext cx="8001000" cy="530352"/>
          </a:xfrm>
          <a:prstGeom prst="rect">
            <a:avLst/>
          </a:prstGeom>
          <a:noFill/>
          <a:ln/>
        </p:spPr>
        <p:txBody>
          <a:bodyPr wrap="square" lIns="0" tIns="0" rIns="0" bIns="0" rtlCol="0" anchor="ctr"/>
          <a:lstStyle/>
          <a:p>
            <a:pPr indent="0" marL="0">
              <a:buNone/>
            </a:pPr>
            <a:r>
              <a:rPr lang="en-US" sz="1200" dirty="0">
                <a:solidFill>
                  <a:srgbClr val="1A7A45"/>
                </a:solidFill>
                <a:latin typeface="Calibri" pitchFamily="34" charset="0"/>
                <a:ea typeface="Calibri" pitchFamily="34" charset="-122"/>
                <a:cs typeface="Calibri" pitchFamily="34" charset="-120"/>
              </a:rPr>
              <a:t>Con l'accrual, il Sindaco sa che mantenere quella scuola costa 60.000€/anno in più di quanto appare nel bilancio finanziario — e può pianificare la ristrutturazione prima che sia troppo tardi.</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7FC"/>
        </a:solidFill>
      </p:bgPr>
    </p:bg>
    <p:spTree>
      <p:nvGrpSpPr>
        <p:cNvPr id="1" name=""/>
        <p:cNvGrpSpPr/>
        <p:nvPr/>
      </p:nvGrpSpPr>
      <p:grpSpPr>
        <a:xfrm>
          <a:off x="0" y="0"/>
          <a:ext cx="0" cy="0"/>
          <a:chOff x="0" y="0"/>
          <a:chExt cx="0" cy="0"/>
        </a:xfrm>
      </p:grpSpPr>
      <p:sp>
        <p:nvSpPr>
          <p:cNvPr id="2" name="Text 0"/>
          <p:cNvSpPr/>
          <p:nvPr/>
        </p:nvSpPr>
        <p:spPr>
          <a:xfrm>
            <a:off x="502920" y="164592"/>
            <a:ext cx="8138160" cy="777240"/>
          </a:xfrm>
          <a:prstGeom prst="rect">
            <a:avLst/>
          </a:prstGeom>
          <a:noFill/>
          <a:ln/>
        </p:spPr>
        <p:txBody>
          <a:bodyPr wrap="square" lIns="0" tIns="0" rIns="0" bIns="0" rtlCol="0" anchor="ctr"/>
          <a:lstStyle/>
          <a:p>
            <a:pPr indent="0" marL="0">
              <a:buNone/>
            </a:pPr>
            <a:r>
              <a:rPr lang="en-US" sz="2600" b="1" dirty="0">
                <a:solidFill>
                  <a:srgbClr val="1B4B8A"/>
                </a:solidFill>
                <a:latin typeface="Cambria" pitchFamily="34" charset="0"/>
                <a:ea typeface="Cambria" pitchFamily="34" charset="-122"/>
                <a:cs typeface="Cambria" pitchFamily="34" charset="-120"/>
              </a:rPr>
              <a:t>In sintesi: cosa cambia per chi governa</a:t>
            </a:r>
            <a:endParaRPr lang="en-US" sz="2600" dirty="0"/>
          </a:p>
        </p:txBody>
      </p:sp>
      <p:sp>
        <p:nvSpPr>
          <p:cNvPr id="3" name="Shape 1"/>
          <p:cNvSpPr/>
          <p:nvPr/>
        </p:nvSpPr>
        <p:spPr>
          <a:xfrm>
            <a:off x="502920" y="960120"/>
            <a:ext cx="8138160" cy="27432"/>
          </a:xfrm>
          <a:prstGeom prst="rect">
            <a:avLst/>
          </a:prstGeom>
          <a:solidFill>
            <a:srgbClr val="EAF1FB"/>
          </a:solidFill>
          <a:ln w="12700">
            <a:solidFill>
              <a:srgbClr val="EAF1FB"/>
            </a:solidFill>
            <a:prstDash val="solid"/>
          </a:ln>
        </p:spPr>
      </p:sp>
      <p:sp>
        <p:nvSpPr>
          <p:cNvPr id="4" name="Shape 2"/>
          <p:cNvSpPr/>
          <p:nvPr/>
        </p:nvSpPr>
        <p:spPr>
          <a:xfrm>
            <a:off x="365760" y="960120"/>
            <a:ext cx="2286000" cy="347472"/>
          </a:xfrm>
          <a:prstGeom prst="rect">
            <a:avLst/>
          </a:prstGeom>
          <a:solidFill>
            <a:srgbClr val="1B4B8A"/>
          </a:solidFill>
          <a:ln w="12700">
            <a:solidFill>
              <a:srgbClr val="1B4B8A"/>
            </a:solidFill>
            <a:prstDash val="solid"/>
          </a:ln>
        </p:spPr>
      </p:sp>
      <p:sp>
        <p:nvSpPr>
          <p:cNvPr id="5" name="Text 3"/>
          <p:cNvSpPr/>
          <p:nvPr/>
        </p:nvSpPr>
        <p:spPr>
          <a:xfrm>
            <a:off x="411480" y="978408"/>
            <a:ext cx="2194560" cy="310896"/>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Tema</a:t>
            </a:r>
            <a:endParaRPr lang="en-US" sz="1200" dirty="0"/>
          </a:p>
        </p:txBody>
      </p:sp>
      <p:sp>
        <p:nvSpPr>
          <p:cNvPr id="6" name="Shape 4"/>
          <p:cNvSpPr/>
          <p:nvPr/>
        </p:nvSpPr>
        <p:spPr>
          <a:xfrm>
            <a:off x="2743200" y="960120"/>
            <a:ext cx="2834640" cy="347472"/>
          </a:xfrm>
          <a:prstGeom prst="rect">
            <a:avLst/>
          </a:prstGeom>
          <a:solidFill>
            <a:srgbClr val="5A6A7A"/>
          </a:solidFill>
          <a:ln w="12700">
            <a:solidFill>
              <a:srgbClr val="5A6A7A"/>
            </a:solidFill>
            <a:prstDash val="solid"/>
          </a:ln>
        </p:spPr>
      </p:sp>
      <p:sp>
        <p:nvSpPr>
          <p:cNvPr id="7" name="Text 5"/>
          <p:cNvSpPr/>
          <p:nvPr/>
        </p:nvSpPr>
        <p:spPr>
          <a:xfrm>
            <a:off x="2788920" y="978408"/>
            <a:ext cx="2743200" cy="310896"/>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Contabilità Finanziaria</a:t>
            </a:r>
            <a:endParaRPr lang="en-US" sz="1200" dirty="0"/>
          </a:p>
        </p:txBody>
      </p:sp>
      <p:sp>
        <p:nvSpPr>
          <p:cNvPr id="8" name="Shape 6"/>
          <p:cNvSpPr/>
          <p:nvPr/>
        </p:nvSpPr>
        <p:spPr>
          <a:xfrm>
            <a:off x="5669280" y="960120"/>
            <a:ext cx="3108960" cy="347472"/>
          </a:xfrm>
          <a:prstGeom prst="rect">
            <a:avLst/>
          </a:prstGeom>
          <a:solidFill>
            <a:srgbClr val="1B4B8A"/>
          </a:solidFill>
          <a:ln w="12700">
            <a:solidFill>
              <a:srgbClr val="1B4B8A"/>
            </a:solidFill>
            <a:prstDash val="solid"/>
          </a:ln>
        </p:spPr>
      </p:sp>
      <p:sp>
        <p:nvSpPr>
          <p:cNvPr id="9" name="Text 7"/>
          <p:cNvSpPr/>
          <p:nvPr/>
        </p:nvSpPr>
        <p:spPr>
          <a:xfrm>
            <a:off x="5715000" y="978408"/>
            <a:ext cx="3017520" cy="310896"/>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Contabilità Accrual</a:t>
            </a:r>
            <a:endParaRPr lang="en-US" sz="1200" dirty="0"/>
          </a:p>
        </p:txBody>
      </p:sp>
      <p:sp>
        <p:nvSpPr>
          <p:cNvPr id="10" name="Shape 8"/>
          <p:cNvSpPr/>
          <p:nvPr/>
        </p:nvSpPr>
        <p:spPr>
          <a:xfrm>
            <a:off x="365760" y="1417320"/>
            <a:ext cx="2286000" cy="566928"/>
          </a:xfrm>
          <a:prstGeom prst="rect">
            <a:avLst/>
          </a:prstGeom>
          <a:solidFill>
            <a:srgbClr val="FFFFFF"/>
          </a:solidFill>
          <a:ln w="12700">
            <a:solidFill>
              <a:srgbClr val="D8E4F0"/>
            </a:solidFill>
            <a:prstDash val="solid"/>
          </a:ln>
        </p:spPr>
      </p:sp>
      <p:sp>
        <p:nvSpPr>
          <p:cNvPr id="11" name="Text 9"/>
          <p:cNvSpPr/>
          <p:nvPr/>
        </p:nvSpPr>
        <p:spPr>
          <a:xfrm>
            <a:off x="411480" y="1463040"/>
            <a:ext cx="2194560" cy="475488"/>
          </a:xfrm>
          <a:prstGeom prst="rect">
            <a:avLst/>
          </a:prstGeom>
          <a:noFill/>
          <a:ln/>
        </p:spPr>
        <p:txBody>
          <a:bodyPr wrap="square" lIns="0" tIns="0" rIns="0" bIns="0" rtlCol="0" anchor="ctr"/>
          <a:lstStyle/>
          <a:p>
            <a:pPr indent="0" marL="0">
              <a:buNone/>
            </a:pPr>
            <a:r>
              <a:rPr lang="en-US" sz="1200" b="1" dirty="0">
                <a:solidFill>
                  <a:srgbClr val="1A2B3C"/>
                </a:solidFill>
                <a:latin typeface="Calibri" pitchFamily="34" charset="0"/>
                <a:ea typeface="Calibri" pitchFamily="34" charset="-122"/>
                <a:cs typeface="Calibri" pitchFamily="34" charset="-120"/>
              </a:rPr>
              <a:t>Valore del patrimonio</a:t>
            </a:r>
            <a:endParaRPr lang="en-US" sz="1200" dirty="0"/>
          </a:p>
        </p:txBody>
      </p:sp>
      <p:sp>
        <p:nvSpPr>
          <p:cNvPr id="12" name="Shape 10"/>
          <p:cNvSpPr/>
          <p:nvPr/>
        </p:nvSpPr>
        <p:spPr>
          <a:xfrm>
            <a:off x="2743200" y="1417320"/>
            <a:ext cx="2834640" cy="566928"/>
          </a:xfrm>
          <a:prstGeom prst="rect">
            <a:avLst/>
          </a:prstGeom>
          <a:solidFill>
            <a:srgbClr val="FFFFFF"/>
          </a:solidFill>
          <a:ln w="12700">
            <a:solidFill>
              <a:srgbClr val="D8E4F0"/>
            </a:solidFill>
            <a:prstDash val="solid"/>
          </a:ln>
        </p:spPr>
      </p:sp>
      <p:sp>
        <p:nvSpPr>
          <p:cNvPr id="13" name="Text 11"/>
          <p:cNvSpPr/>
          <p:nvPr/>
        </p:nvSpPr>
        <p:spPr>
          <a:xfrm>
            <a:off x="2788920" y="1463040"/>
            <a:ext cx="2743200" cy="475488"/>
          </a:xfrm>
          <a:prstGeom prst="rect">
            <a:avLst/>
          </a:prstGeom>
          <a:noFill/>
          <a:ln/>
        </p:spPr>
        <p:txBody>
          <a:bodyPr wrap="square" lIns="0" tIns="0" rIns="0" bIns="0" rtlCol="0" anchor="ctr"/>
          <a:lstStyle/>
          <a:p>
            <a:pPr indent="0" marL="0">
              <a:buNone/>
            </a:pPr>
            <a:r>
              <a:rPr lang="en-US" sz="1100" dirty="0">
                <a:solidFill>
                  <a:srgbClr val="5A6A7A"/>
                </a:solidFill>
                <a:latin typeface="Calibri" pitchFamily="34" charset="0"/>
                <a:ea typeface="Calibri" pitchFamily="34" charset="-122"/>
                <a:cs typeface="Calibri" pitchFamily="34" charset="-120"/>
              </a:rPr>
              <a:t>Valore storico, spesso zero o simbolico</a:t>
            </a:r>
            <a:endParaRPr lang="en-US" sz="1100" dirty="0"/>
          </a:p>
        </p:txBody>
      </p:sp>
      <p:sp>
        <p:nvSpPr>
          <p:cNvPr id="14" name="Shape 12"/>
          <p:cNvSpPr/>
          <p:nvPr/>
        </p:nvSpPr>
        <p:spPr>
          <a:xfrm>
            <a:off x="5669280" y="1417320"/>
            <a:ext cx="3108960" cy="566928"/>
          </a:xfrm>
          <a:prstGeom prst="rect">
            <a:avLst/>
          </a:prstGeom>
          <a:solidFill>
            <a:srgbClr val="FFFFFF"/>
          </a:solidFill>
          <a:ln w="12700">
            <a:solidFill>
              <a:srgbClr val="D8E4F0"/>
            </a:solidFill>
            <a:prstDash val="solid"/>
          </a:ln>
        </p:spPr>
      </p:sp>
      <p:sp>
        <p:nvSpPr>
          <p:cNvPr id="15" name="Text 13"/>
          <p:cNvSpPr/>
          <p:nvPr/>
        </p:nvSpPr>
        <p:spPr>
          <a:xfrm>
            <a:off x="5715000" y="1463040"/>
            <a:ext cx="3017520" cy="475488"/>
          </a:xfrm>
          <a:prstGeom prst="rect">
            <a:avLst/>
          </a:prstGeom>
          <a:noFill/>
          <a:ln/>
        </p:spPr>
        <p:txBody>
          <a:bodyPr wrap="square" lIns="0" tIns="0" rIns="0" bIns="0" rtlCol="0" anchor="ctr"/>
          <a:lstStyle/>
          <a:p>
            <a:pPr indent="0" marL="0">
              <a:buNone/>
            </a:pPr>
            <a:r>
              <a:rPr lang="en-US" sz="1100" b="1" dirty="0">
                <a:solidFill>
                  <a:srgbClr val="1B4B8A"/>
                </a:solidFill>
                <a:latin typeface="Calibri" pitchFamily="34" charset="0"/>
                <a:ea typeface="Calibri" pitchFamily="34" charset="-122"/>
                <a:cs typeface="Calibri" pitchFamily="34" charset="-120"/>
              </a:rPr>
              <a:t>Valore reale aggiornato (costo o valore d'uso)</a:t>
            </a:r>
            <a:endParaRPr lang="en-US" sz="1100" dirty="0"/>
          </a:p>
        </p:txBody>
      </p:sp>
      <p:sp>
        <p:nvSpPr>
          <p:cNvPr id="16" name="Shape 14"/>
          <p:cNvSpPr/>
          <p:nvPr/>
        </p:nvSpPr>
        <p:spPr>
          <a:xfrm>
            <a:off x="365760" y="2075688"/>
            <a:ext cx="2286000" cy="566928"/>
          </a:xfrm>
          <a:prstGeom prst="rect">
            <a:avLst/>
          </a:prstGeom>
          <a:solidFill>
            <a:srgbClr val="EAF1FB"/>
          </a:solidFill>
          <a:ln w="12700">
            <a:solidFill>
              <a:srgbClr val="D8E4F0"/>
            </a:solidFill>
            <a:prstDash val="solid"/>
          </a:ln>
        </p:spPr>
      </p:sp>
      <p:sp>
        <p:nvSpPr>
          <p:cNvPr id="17" name="Text 15"/>
          <p:cNvSpPr/>
          <p:nvPr/>
        </p:nvSpPr>
        <p:spPr>
          <a:xfrm>
            <a:off x="411480" y="2121408"/>
            <a:ext cx="2194560" cy="475488"/>
          </a:xfrm>
          <a:prstGeom prst="rect">
            <a:avLst/>
          </a:prstGeom>
          <a:noFill/>
          <a:ln/>
        </p:spPr>
        <p:txBody>
          <a:bodyPr wrap="square" lIns="0" tIns="0" rIns="0" bIns="0" rtlCol="0" anchor="ctr"/>
          <a:lstStyle/>
          <a:p>
            <a:pPr indent="0" marL="0">
              <a:buNone/>
            </a:pPr>
            <a:r>
              <a:rPr lang="en-US" sz="1200" b="1" dirty="0">
                <a:solidFill>
                  <a:srgbClr val="1A2B3C"/>
                </a:solidFill>
                <a:latin typeface="Calibri" pitchFamily="34" charset="0"/>
                <a:ea typeface="Calibri" pitchFamily="34" charset="-122"/>
                <a:cs typeface="Calibri" pitchFamily="34" charset="-120"/>
              </a:rPr>
              <a:t>Costo dei servizi</a:t>
            </a:r>
            <a:endParaRPr lang="en-US" sz="1200" dirty="0"/>
          </a:p>
        </p:txBody>
      </p:sp>
      <p:sp>
        <p:nvSpPr>
          <p:cNvPr id="18" name="Shape 16"/>
          <p:cNvSpPr/>
          <p:nvPr/>
        </p:nvSpPr>
        <p:spPr>
          <a:xfrm>
            <a:off x="2743200" y="2075688"/>
            <a:ext cx="2834640" cy="566928"/>
          </a:xfrm>
          <a:prstGeom prst="rect">
            <a:avLst/>
          </a:prstGeom>
          <a:solidFill>
            <a:srgbClr val="EAF1FB"/>
          </a:solidFill>
          <a:ln w="12700">
            <a:solidFill>
              <a:srgbClr val="D8E4F0"/>
            </a:solidFill>
            <a:prstDash val="solid"/>
          </a:ln>
        </p:spPr>
      </p:sp>
      <p:sp>
        <p:nvSpPr>
          <p:cNvPr id="19" name="Text 17"/>
          <p:cNvSpPr/>
          <p:nvPr/>
        </p:nvSpPr>
        <p:spPr>
          <a:xfrm>
            <a:off x="2788920" y="2121408"/>
            <a:ext cx="2743200" cy="475488"/>
          </a:xfrm>
          <a:prstGeom prst="rect">
            <a:avLst/>
          </a:prstGeom>
          <a:noFill/>
          <a:ln/>
        </p:spPr>
        <p:txBody>
          <a:bodyPr wrap="square" lIns="0" tIns="0" rIns="0" bIns="0" rtlCol="0" anchor="ctr"/>
          <a:lstStyle/>
          <a:p>
            <a:pPr indent="0" marL="0">
              <a:buNone/>
            </a:pPr>
            <a:r>
              <a:rPr lang="en-US" sz="1100" dirty="0">
                <a:solidFill>
                  <a:srgbClr val="5A6A7A"/>
                </a:solidFill>
                <a:latin typeface="Calibri" pitchFamily="34" charset="0"/>
                <a:ea typeface="Calibri" pitchFamily="34" charset="-122"/>
                <a:cs typeface="Calibri" pitchFamily="34" charset="-120"/>
              </a:rPr>
              <a:t>Solo spese correnti dell'anno</a:t>
            </a:r>
            <a:endParaRPr lang="en-US" sz="1100" dirty="0"/>
          </a:p>
        </p:txBody>
      </p:sp>
      <p:sp>
        <p:nvSpPr>
          <p:cNvPr id="20" name="Shape 18"/>
          <p:cNvSpPr/>
          <p:nvPr/>
        </p:nvSpPr>
        <p:spPr>
          <a:xfrm>
            <a:off x="5669280" y="2075688"/>
            <a:ext cx="3108960" cy="566928"/>
          </a:xfrm>
          <a:prstGeom prst="rect">
            <a:avLst/>
          </a:prstGeom>
          <a:solidFill>
            <a:srgbClr val="EAF1FB"/>
          </a:solidFill>
          <a:ln w="12700">
            <a:solidFill>
              <a:srgbClr val="D8E4F0"/>
            </a:solidFill>
            <a:prstDash val="solid"/>
          </a:ln>
        </p:spPr>
      </p:sp>
      <p:sp>
        <p:nvSpPr>
          <p:cNvPr id="21" name="Text 19"/>
          <p:cNvSpPr/>
          <p:nvPr/>
        </p:nvSpPr>
        <p:spPr>
          <a:xfrm>
            <a:off x="5715000" y="2121408"/>
            <a:ext cx="3017520" cy="475488"/>
          </a:xfrm>
          <a:prstGeom prst="rect">
            <a:avLst/>
          </a:prstGeom>
          <a:noFill/>
          <a:ln/>
        </p:spPr>
        <p:txBody>
          <a:bodyPr wrap="square" lIns="0" tIns="0" rIns="0" bIns="0" rtlCol="0" anchor="ctr"/>
          <a:lstStyle/>
          <a:p>
            <a:pPr indent="0" marL="0">
              <a:buNone/>
            </a:pPr>
            <a:r>
              <a:rPr lang="en-US" sz="1100" b="1" dirty="0">
                <a:solidFill>
                  <a:srgbClr val="1B4B8A"/>
                </a:solidFill>
                <a:latin typeface="Calibri" pitchFamily="34" charset="0"/>
                <a:ea typeface="Calibri" pitchFamily="34" charset="-122"/>
                <a:cs typeface="Calibri" pitchFamily="34" charset="-120"/>
              </a:rPr>
              <a:t>Include deprezzamento beni, quote di ammortamento</a:t>
            </a:r>
            <a:endParaRPr lang="en-US" sz="1100" dirty="0"/>
          </a:p>
        </p:txBody>
      </p:sp>
      <p:sp>
        <p:nvSpPr>
          <p:cNvPr id="22" name="Shape 20"/>
          <p:cNvSpPr/>
          <p:nvPr/>
        </p:nvSpPr>
        <p:spPr>
          <a:xfrm>
            <a:off x="365760" y="2734056"/>
            <a:ext cx="2286000" cy="566928"/>
          </a:xfrm>
          <a:prstGeom prst="rect">
            <a:avLst/>
          </a:prstGeom>
          <a:solidFill>
            <a:srgbClr val="FFFFFF"/>
          </a:solidFill>
          <a:ln w="12700">
            <a:solidFill>
              <a:srgbClr val="D8E4F0"/>
            </a:solidFill>
            <a:prstDash val="solid"/>
          </a:ln>
        </p:spPr>
      </p:sp>
      <p:sp>
        <p:nvSpPr>
          <p:cNvPr id="23" name="Text 21"/>
          <p:cNvSpPr/>
          <p:nvPr/>
        </p:nvSpPr>
        <p:spPr>
          <a:xfrm>
            <a:off x="411480" y="2779776"/>
            <a:ext cx="2194560" cy="475488"/>
          </a:xfrm>
          <a:prstGeom prst="rect">
            <a:avLst/>
          </a:prstGeom>
          <a:noFill/>
          <a:ln/>
        </p:spPr>
        <p:txBody>
          <a:bodyPr wrap="square" lIns="0" tIns="0" rIns="0" bIns="0" rtlCol="0" anchor="ctr"/>
          <a:lstStyle/>
          <a:p>
            <a:pPr indent="0" marL="0">
              <a:buNone/>
            </a:pPr>
            <a:r>
              <a:rPr lang="en-US" sz="1200" b="1" dirty="0">
                <a:solidFill>
                  <a:srgbClr val="1A2B3C"/>
                </a:solidFill>
                <a:latin typeface="Calibri" pitchFamily="34" charset="0"/>
                <a:ea typeface="Calibri" pitchFamily="34" charset="-122"/>
                <a:cs typeface="Calibri" pitchFamily="34" charset="-120"/>
              </a:rPr>
              <a:t>Debiti e passività</a:t>
            </a:r>
            <a:endParaRPr lang="en-US" sz="1200" dirty="0"/>
          </a:p>
        </p:txBody>
      </p:sp>
      <p:sp>
        <p:nvSpPr>
          <p:cNvPr id="24" name="Shape 22"/>
          <p:cNvSpPr/>
          <p:nvPr/>
        </p:nvSpPr>
        <p:spPr>
          <a:xfrm>
            <a:off x="2743200" y="2734056"/>
            <a:ext cx="2834640" cy="566928"/>
          </a:xfrm>
          <a:prstGeom prst="rect">
            <a:avLst/>
          </a:prstGeom>
          <a:solidFill>
            <a:srgbClr val="FFFFFF"/>
          </a:solidFill>
          <a:ln w="12700">
            <a:solidFill>
              <a:srgbClr val="D8E4F0"/>
            </a:solidFill>
            <a:prstDash val="solid"/>
          </a:ln>
        </p:spPr>
      </p:sp>
      <p:sp>
        <p:nvSpPr>
          <p:cNvPr id="25" name="Text 23"/>
          <p:cNvSpPr/>
          <p:nvPr/>
        </p:nvSpPr>
        <p:spPr>
          <a:xfrm>
            <a:off x="2788920" y="2779776"/>
            <a:ext cx="2743200" cy="475488"/>
          </a:xfrm>
          <a:prstGeom prst="rect">
            <a:avLst/>
          </a:prstGeom>
          <a:noFill/>
          <a:ln/>
        </p:spPr>
        <p:txBody>
          <a:bodyPr wrap="square" lIns="0" tIns="0" rIns="0" bIns="0" rtlCol="0" anchor="ctr"/>
          <a:lstStyle/>
          <a:p>
            <a:pPr indent="0" marL="0">
              <a:buNone/>
            </a:pPr>
            <a:r>
              <a:rPr lang="en-US" sz="1100" dirty="0">
                <a:solidFill>
                  <a:srgbClr val="5A6A7A"/>
                </a:solidFill>
                <a:latin typeface="Calibri" pitchFamily="34" charset="0"/>
                <a:ea typeface="Calibri" pitchFamily="34" charset="-122"/>
                <a:cs typeface="Calibri" pitchFamily="34" charset="-120"/>
              </a:rPr>
              <a:t>Solo rate pagate — i debiti latenti sono invisibili</a:t>
            </a:r>
            <a:endParaRPr lang="en-US" sz="1100" dirty="0"/>
          </a:p>
        </p:txBody>
      </p:sp>
      <p:sp>
        <p:nvSpPr>
          <p:cNvPr id="26" name="Shape 24"/>
          <p:cNvSpPr/>
          <p:nvPr/>
        </p:nvSpPr>
        <p:spPr>
          <a:xfrm>
            <a:off x="5669280" y="2734056"/>
            <a:ext cx="3108960" cy="566928"/>
          </a:xfrm>
          <a:prstGeom prst="rect">
            <a:avLst/>
          </a:prstGeom>
          <a:solidFill>
            <a:srgbClr val="FFFFFF"/>
          </a:solidFill>
          <a:ln w="12700">
            <a:solidFill>
              <a:srgbClr val="D8E4F0"/>
            </a:solidFill>
            <a:prstDash val="solid"/>
          </a:ln>
        </p:spPr>
      </p:sp>
      <p:sp>
        <p:nvSpPr>
          <p:cNvPr id="27" name="Text 25"/>
          <p:cNvSpPr/>
          <p:nvPr/>
        </p:nvSpPr>
        <p:spPr>
          <a:xfrm>
            <a:off x="5715000" y="2779776"/>
            <a:ext cx="3017520" cy="475488"/>
          </a:xfrm>
          <a:prstGeom prst="rect">
            <a:avLst/>
          </a:prstGeom>
          <a:noFill/>
          <a:ln/>
        </p:spPr>
        <p:txBody>
          <a:bodyPr wrap="square" lIns="0" tIns="0" rIns="0" bIns="0" rtlCol="0" anchor="ctr"/>
          <a:lstStyle/>
          <a:p>
            <a:pPr indent="0" marL="0">
              <a:buNone/>
            </a:pPr>
            <a:r>
              <a:rPr lang="en-US" sz="1100" b="1" dirty="0">
                <a:solidFill>
                  <a:srgbClr val="1B4B8A"/>
                </a:solidFill>
                <a:latin typeface="Calibri" pitchFamily="34" charset="0"/>
                <a:ea typeface="Calibri" pitchFamily="34" charset="-122"/>
                <a:cs typeface="Calibri" pitchFamily="34" charset="-120"/>
              </a:rPr>
              <a:t>Tutti i debiti, inclusi quelli verso il futuro</a:t>
            </a:r>
            <a:endParaRPr lang="en-US" sz="1100" dirty="0"/>
          </a:p>
        </p:txBody>
      </p:sp>
      <p:sp>
        <p:nvSpPr>
          <p:cNvPr id="28" name="Shape 26"/>
          <p:cNvSpPr/>
          <p:nvPr/>
        </p:nvSpPr>
        <p:spPr>
          <a:xfrm>
            <a:off x="365760" y="3392424"/>
            <a:ext cx="2286000" cy="566928"/>
          </a:xfrm>
          <a:prstGeom prst="rect">
            <a:avLst/>
          </a:prstGeom>
          <a:solidFill>
            <a:srgbClr val="EAF1FB"/>
          </a:solidFill>
          <a:ln w="12700">
            <a:solidFill>
              <a:srgbClr val="D8E4F0"/>
            </a:solidFill>
            <a:prstDash val="solid"/>
          </a:ln>
        </p:spPr>
      </p:sp>
      <p:sp>
        <p:nvSpPr>
          <p:cNvPr id="29" name="Text 27"/>
          <p:cNvSpPr/>
          <p:nvPr/>
        </p:nvSpPr>
        <p:spPr>
          <a:xfrm>
            <a:off x="411480" y="3438144"/>
            <a:ext cx="2194560" cy="475488"/>
          </a:xfrm>
          <a:prstGeom prst="rect">
            <a:avLst/>
          </a:prstGeom>
          <a:noFill/>
          <a:ln/>
        </p:spPr>
        <p:txBody>
          <a:bodyPr wrap="square" lIns="0" tIns="0" rIns="0" bIns="0" rtlCol="0" anchor="ctr"/>
          <a:lstStyle/>
          <a:p>
            <a:pPr indent="0" marL="0">
              <a:buNone/>
            </a:pPr>
            <a:r>
              <a:rPr lang="en-US" sz="1200" b="1" dirty="0">
                <a:solidFill>
                  <a:srgbClr val="1A2B3C"/>
                </a:solidFill>
                <a:latin typeface="Calibri" pitchFamily="34" charset="0"/>
                <a:ea typeface="Calibri" pitchFamily="34" charset="-122"/>
                <a:cs typeface="Calibri" pitchFamily="34" charset="-120"/>
              </a:rPr>
              <a:t>Rischi futuri</a:t>
            </a:r>
            <a:endParaRPr lang="en-US" sz="1200" dirty="0"/>
          </a:p>
        </p:txBody>
      </p:sp>
      <p:sp>
        <p:nvSpPr>
          <p:cNvPr id="30" name="Shape 28"/>
          <p:cNvSpPr/>
          <p:nvPr/>
        </p:nvSpPr>
        <p:spPr>
          <a:xfrm>
            <a:off x="2743200" y="3392424"/>
            <a:ext cx="2834640" cy="566928"/>
          </a:xfrm>
          <a:prstGeom prst="rect">
            <a:avLst/>
          </a:prstGeom>
          <a:solidFill>
            <a:srgbClr val="EAF1FB"/>
          </a:solidFill>
          <a:ln w="12700">
            <a:solidFill>
              <a:srgbClr val="D8E4F0"/>
            </a:solidFill>
            <a:prstDash val="solid"/>
          </a:ln>
        </p:spPr>
      </p:sp>
      <p:sp>
        <p:nvSpPr>
          <p:cNvPr id="31" name="Text 29"/>
          <p:cNvSpPr/>
          <p:nvPr/>
        </p:nvSpPr>
        <p:spPr>
          <a:xfrm>
            <a:off x="2788920" y="3438144"/>
            <a:ext cx="2743200" cy="475488"/>
          </a:xfrm>
          <a:prstGeom prst="rect">
            <a:avLst/>
          </a:prstGeom>
          <a:noFill/>
          <a:ln/>
        </p:spPr>
        <p:txBody>
          <a:bodyPr wrap="square" lIns="0" tIns="0" rIns="0" bIns="0" rtlCol="0" anchor="ctr"/>
          <a:lstStyle/>
          <a:p>
            <a:pPr indent="0" marL="0">
              <a:buNone/>
            </a:pPr>
            <a:r>
              <a:rPr lang="en-US" sz="1100" dirty="0">
                <a:solidFill>
                  <a:srgbClr val="5A6A7A"/>
                </a:solidFill>
                <a:latin typeface="Calibri" pitchFamily="34" charset="0"/>
                <a:ea typeface="Calibri" pitchFamily="34" charset="-122"/>
                <a:cs typeface="Calibri" pitchFamily="34" charset="-120"/>
              </a:rPr>
              <a:t>Non visibili nel documento contabile</a:t>
            </a:r>
            <a:endParaRPr lang="en-US" sz="1100" dirty="0"/>
          </a:p>
        </p:txBody>
      </p:sp>
      <p:sp>
        <p:nvSpPr>
          <p:cNvPr id="32" name="Shape 30"/>
          <p:cNvSpPr/>
          <p:nvPr/>
        </p:nvSpPr>
        <p:spPr>
          <a:xfrm>
            <a:off x="5669280" y="3392424"/>
            <a:ext cx="3108960" cy="566928"/>
          </a:xfrm>
          <a:prstGeom prst="rect">
            <a:avLst/>
          </a:prstGeom>
          <a:solidFill>
            <a:srgbClr val="EAF1FB"/>
          </a:solidFill>
          <a:ln w="12700">
            <a:solidFill>
              <a:srgbClr val="D8E4F0"/>
            </a:solidFill>
            <a:prstDash val="solid"/>
          </a:ln>
        </p:spPr>
      </p:sp>
      <p:sp>
        <p:nvSpPr>
          <p:cNvPr id="33" name="Text 31"/>
          <p:cNvSpPr/>
          <p:nvPr/>
        </p:nvSpPr>
        <p:spPr>
          <a:xfrm>
            <a:off x="5715000" y="3438144"/>
            <a:ext cx="3017520" cy="475488"/>
          </a:xfrm>
          <a:prstGeom prst="rect">
            <a:avLst/>
          </a:prstGeom>
          <a:noFill/>
          <a:ln/>
        </p:spPr>
        <p:txBody>
          <a:bodyPr wrap="square" lIns="0" tIns="0" rIns="0" bIns="0" rtlCol="0" anchor="ctr"/>
          <a:lstStyle/>
          <a:p>
            <a:pPr indent="0" marL="0">
              <a:buNone/>
            </a:pPr>
            <a:r>
              <a:rPr lang="en-US" sz="1100" b="1" dirty="0">
                <a:solidFill>
                  <a:srgbClr val="1B4B8A"/>
                </a:solidFill>
                <a:latin typeface="Calibri" pitchFamily="34" charset="0"/>
                <a:ea typeface="Calibri" pitchFamily="34" charset="-122"/>
                <a:cs typeface="Calibri" pitchFamily="34" charset="-120"/>
              </a:rPr>
              <a:t>Fondi rischi, cause pendenti, garanzie</a:t>
            </a:r>
            <a:endParaRPr lang="en-US" sz="1100" dirty="0"/>
          </a:p>
        </p:txBody>
      </p:sp>
      <p:sp>
        <p:nvSpPr>
          <p:cNvPr id="34" name="Shape 32"/>
          <p:cNvSpPr/>
          <p:nvPr/>
        </p:nvSpPr>
        <p:spPr>
          <a:xfrm>
            <a:off x="365760" y="4050792"/>
            <a:ext cx="2286000" cy="566928"/>
          </a:xfrm>
          <a:prstGeom prst="rect">
            <a:avLst/>
          </a:prstGeom>
          <a:solidFill>
            <a:srgbClr val="FFFFFF"/>
          </a:solidFill>
          <a:ln w="12700">
            <a:solidFill>
              <a:srgbClr val="D8E4F0"/>
            </a:solidFill>
            <a:prstDash val="solid"/>
          </a:ln>
        </p:spPr>
      </p:sp>
      <p:sp>
        <p:nvSpPr>
          <p:cNvPr id="35" name="Text 33"/>
          <p:cNvSpPr/>
          <p:nvPr/>
        </p:nvSpPr>
        <p:spPr>
          <a:xfrm>
            <a:off x="411480" y="4096512"/>
            <a:ext cx="2194560" cy="475488"/>
          </a:xfrm>
          <a:prstGeom prst="rect">
            <a:avLst/>
          </a:prstGeom>
          <a:noFill/>
          <a:ln/>
        </p:spPr>
        <p:txBody>
          <a:bodyPr wrap="square" lIns="0" tIns="0" rIns="0" bIns="0" rtlCol="0" anchor="ctr"/>
          <a:lstStyle/>
          <a:p>
            <a:pPr indent="0" marL="0">
              <a:buNone/>
            </a:pPr>
            <a:r>
              <a:rPr lang="en-US" sz="1200" b="1" dirty="0">
                <a:solidFill>
                  <a:srgbClr val="1A2B3C"/>
                </a:solidFill>
                <a:latin typeface="Calibri" pitchFamily="34" charset="0"/>
                <a:ea typeface="Calibri" pitchFamily="34" charset="-122"/>
                <a:cs typeface="Calibri" pitchFamily="34" charset="-120"/>
              </a:rPr>
              <a:t>Informazioni per decidere</a:t>
            </a:r>
            <a:endParaRPr lang="en-US" sz="1200" dirty="0"/>
          </a:p>
        </p:txBody>
      </p:sp>
      <p:sp>
        <p:nvSpPr>
          <p:cNvPr id="36" name="Shape 34"/>
          <p:cNvSpPr/>
          <p:nvPr/>
        </p:nvSpPr>
        <p:spPr>
          <a:xfrm>
            <a:off x="2743200" y="4050792"/>
            <a:ext cx="2834640" cy="566928"/>
          </a:xfrm>
          <a:prstGeom prst="rect">
            <a:avLst/>
          </a:prstGeom>
          <a:solidFill>
            <a:srgbClr val="FFFFFF"/>
          </a:solidFill>
          <a:ln w="12700">
            <a:solidFill>
              <a:srgbClr val="D8E4F0"/>
            </a:solidFill>
            <a:prstDash val="solid"/>
          </a:ln>
        </p:spPr>
      </p:sp>
      <p:sp>
        <p:nvSpPr>
          <p:cNvPr id="37" name="Text 35"/>
          <p:cNvSpPr/>
          <p:nvPr/>
        </p:nvSpPr>
        <p:spPr>
          <a:xfrm>
            <a:off x="2788920" y="4096512"/>
            <a:ext cx="2743200" cy="475488"/>
          </a:xfrm>
          <a:prstGeom prst="rect">
            <a:avLst/>
          </a:prstGeom>
          <a:noFill/>
          <a:ln/>
        </p:spPr>
        <p:txBody>
          <a:bodyPr wrap="square" lIns="0" tIns="0" rIns="0" bIns="0" rtlCol="0" anchor="ctr"/>
          <a:lstStyle/>
          <a:p>
            <a:pPr indent="0" marL="0">
              <a:buNone/>
            </a:pPr>
            <a:r>
              <a:rPr lang="en-US" sz="1100" dirty="0">
                <a:solidFill>
                  <a:srgbClr val="5A6A7A"/>
                </a:solidFill>
                <a:latin typeface="Calibri" pitchFamily="34" charset="0"/>
                <a:ea typeface="Calibri" pitchFamily="34" charset="-122"/>
                <a:cs typeface="Calibri" pitchFamily="34" charset="-120"/>
              </a:rPr>
              <a:t>Autorizzazione alla spesa</a:t>
            </a:r>
            <a:endParaRPr lang="en-US" sz="1100" dirty="0"/>
          </a:p>
        </p:txBody>
      </p:sp>
      <p:sp>
        <p:nvSpPr>
          <p:cNvPr id="38" name="Shape 36"/>
          <p:cNvSpPr/>
          <p:nvPr/>
        </p:nvSpPr>
        <p:spPr>
          <a:xfrm>
            <a:off x="5669280" y="4050792"/>
            <a:ext cx="3108960" cy="566928"/>
          </a:xfrm>
          <a:prstGeom prst="rect">
            <a:avLst/>
          </a:prstGeom>
          <a:solidFill>
            <a:srgbClr val="FFFFFF"/>
          </a:solidFill>
          <a:ln w="12700">
            <a:solidFill>
              <a:srgbClr val="D8E4F0"/>
            </a:solidFill>
            <a:prstDash val="solid"/>
          </a:ln>
        </p:spPr>
      </p:sp>
      <p:sp>
        <p:nvSpPr>
          <p:cNvPr id="39" name="Text 37"/>
          <p:cNvSpPr/>
          <p:nvPr/>
        </p:nvSpPr>
        <p:spPr>
          <a:xfrm>
            <a:off x="5715000" y="4096512"/>
            <a:ext cx="3017520" cy="475488"/>
          </a:xfrm>
          <a:prstGeom prst="rect">
            <a:avLst/>
          </a:prstGeom>
          <a:noFill/>
          <a:ln/>
        </p:spPr>
        <p:txBody>
          <a:bodyPr wrap="square" lIns="0" tIns="0" rIns="0" bIns="0" rtlCol="0" anchor="ctr"/>
          <a:lstStyle/>
          <a:p>
            <a:pPr indent="0" marL="0">
              <a:buNone/>
            </a:pPr>
            <a:r>
              <a:rPr lang="en-US" sz="1100" b="1" dirty="0">
                <a:solidFill>
                  <a:srgbClr val="1B4B8A"/>
                </a:solidFill>
                <a:latin typeface="Calibri" pitchFamily="34" charset="0"/>
                <a:ea typeface="Calibri" pitchFamily="34" charset="-122"/>
                <a:cs typeface="Calibri" pitchFamily="34" charset="-120"/>
              </a:rPr>
              <a:t>Costi reali, sostenibilità, valore prodotto</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A2A3A"/>
        </a:solidFill>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0B7285"/>
          </a:solidFill>
          <a:ln w="12700">
            <a:solidFill>
              <a:srgbClr val="0B7285"/>
            </a:solidFill>
            <a:prstDash val="solid"/>
          </a:ln>
        </p:spPr>
      </p:sp>
      <p:sp>
        <p:nvSpPr>
          <p:cNvPr id="3" name="Text 1"/>
          <p:cNvSpPr/>
          <p:nvPr/>
        </p:nvSpPr>
        <p:spPr>
          <a:xfrm>
            <a:off x="640080" y="1097280"/>
            <a:ext cx="7863840" cy="502920"/>
          </a:xfrm>
          <a:prstGeom prst="rect">
            <a:avLst/>
          </a:prstGeom>
          <a:noFill/>
          <a:ln/>
        </p:spPr>
        <p:txBody>
          <a:bodyPr wrap="square" lIns="0" tIns="0" rIns="0" bIns="0" rtlCol="0" anchor="ctr"/>
          <a:lstStyle/>
          <a:p>
            <a:pPr indent="0" marL="0">
              <a:buNone/>
            </a:pPr>
            <a:r>
              <a:rPr lang="en-US" sz="1600" b="1" spc="400" kern="0" dirty="0">
                <a:solidFill>
                  <a:srgbClr val="0B7285"/>
                </a:solidFill>
                <a:latin typeface="Calibri" pitchFamily="34" charset="0"/>
                <a:ea typeface="Calibri" pitchFamily="34" charset="-122"/>
                <a:cs typeface="Calibri" pitchFamily="34" charset="-120"/>
              </a:rPr>
              <a:t>MODULO 2</a:t>
            </a:r>
            <a:endParaRPr lang="en-US" sz="1600" dirty="0"/>
          </a:p>
        </p:txBody>
      </p:sp>
      <p:sp>
        <p:nvSpPr>
          <p:cNvPr id="4" name="Text 2"/>
          <p:cNvSpPr/>
          <p:nvPr/>
        </p:nvSpPr>
        <p:spPr>
          <a:xfrm>
            <a:off x="640080" y="1691640"/>
            <a:ext cx="7863840" cy="1554480"/>
          </a:xfrm>
          <a:prstGeom prst="rect">
            <a:avLst/>
          </a:prstGeom>
          <a:noFill/>
          <a:ln/>
        </p:spPr>
        <p:txBody>
          <a:bodyPr wrap="square" lIns="0" tIns="0" rIns="0" bIns="0" rtlCol="0" anchor="ctr"/>
          <a:lstStyle/>
          <a:p>
            <a:pPr indent="0" marL="0">
              <a:buNone/>
            </a:pPr>
            <a:r>
              <a:rPr lang="en-US" sz="3600" b="1" dirty="0">
                <a:solidFill>
                  <a:srgbClr val="FFFFFF"/>
                </a:solidFill>
                <a:latin typeface="Cambria" pitchFamily="34" charset="0"/>
                <a:ea typeface="Cambria" pitchFamily="34" charset="-122"/>
                <a:cs typeface="Cambria" pitchFamily="34" charset="-120"/>
              </a:rPr>
              <a:t>Censimento, valutazione,</a:t>
            </a:r>
            <a:endParaRPr lang="en-US" sz="3600" dirty="0"/>
          </a:p>
          <a:p>
            <a:pPr indent="0" marL="0">
              <a:buNone/>
            </a:pPr>
            <a:r>
              <a:rPr lang="en-US" sz="3600" b="1" dirty="0">
                <a:solidFill>
                  <a:srgbClr val="FFFFFF"/>
                </a:solidFill>
                <a:latin typeface="Cambria" pitchFamily="34" charset="0"/>
                <a:ea typeface="Cambria" pitchFamily="34" charset="-122"/>
                <a:cs typeface="Cambria" pitchFamily="34" charset="-120"/>
              </a:rPr>
              <a:t>ammortamenti e rischi nascosti</a:t>
            </a:r>
            <a:endParaRPr lang="en-US" sz="3600" dirty="0"/>
          </a:p>
        </p:txBody>
      </p:sp>
      <p:sp>
        <p:nvSpPr>
          <p:cNvPr id="5" name="Shape 3"/>
          <p:cNvSpPr/>
          <p:nvPr/>
        </p:nvSpPr>
        <p:spPr>
          <a:xfrm>
            <a:off x="640080" y="3383280"/>
            <a:ext cx="1097280" cy="45720"/>
          </a:xfrm>
          <a:prstGeom prst="rect">
            <a:avLst/>
          </a:prstGeom>
          <a:solidFill>
            <a:srgbClr val="0B7285"/>
          </a:solidFill>
          <a:ln w="12700">
            <a:solidFill>
              <a:srgbClr val="0B7285"/>
            </a:solidFill>
            <a:prstDash val="solid"/>
          </a:ln>
        </p:spPr>
      </p:sp>
      <p:sp>
        <p:nvSpPr>
          <p:cNvPr id="6" name="Text 4"/>
          <p:cNvSpPr/>
          <p:nvPr/>
        </p:nvSpPr>
        <p:spPr>
          <a:xfrm>
            <a:off x="640080" y="3566160"/>
            <a:ext cx="7863840" cy="365760"/>
          </a:xfrm>
          <a:prstGeom prst="rect">
            <a:avLst/>
          </a:prstGeom>
          <a:noFill/>
          <a:ln/>
        </p:spPr>
        <p:txBody>
          <a:bodyPr wrap="square" lIns="0" tIns="0" rIns="0" bIns="0" rtlCol="0" anchor="ctr"/>
          <a:lstStyle/>
          <a:p>
            <a:pPr indent="0" marL="0">
              <a:buNone/>
            </a:pPr>
            <a:r>
              <a:rPr lang="en-US" sz="1300" i="1" dirty="0">
                <a:solidFill>
                  <a:srgbClr val="A8D0D8"/>
                </a:solidFill>
                <a:latin typeface="Calibri" pitchFamily="34" charset="0"/>
                <a:ea typeface="Calibri" pitchFamily="34" charset="-122"/>
                <a:cs typeface="Calibri" pitchFamily="34" charset="-120"/>
              </a:rPr>
              <a:t>Durata: 20 minuti · Focus: processo decisionale e Valore Pubblico</a:t>
            </a:r>
            <a:endParaRPr lang="en-US" sz="1300" dirty="0"/>
          </a:p>
        </p:txBody>
      </p:sp>
      <p:sp>
        <p:nvSpPr>
          <p:cNvPr id="7" name="Text 5"/>
          <p:cNvSpPr/>
          <p:nvPr/>
        </p:nvSpPr>
        <p:spPr>
          <a:xfrm>
            <a:off x="640080" y="4023360"/>
            <a:ext cx="7863840" cy="320040"/>
          </a:xfrm>
          <a:prstGeom prst="rect">
            <a:avLst/>
          </a:prstGeom>
          <a:noFill/>
          <a:ln/>
        </p:spPr>
        <p:txBody>
          <a:bodyPr wrap="square" lIns="0" tIns="0" rIns="0" bIns="0" rtlCol="0" anchor="ctr"/>
          <a:lstStyle/>
          <a:p>
            <a:pPr indent="0" marL="0">
              <a:buNone/>
            </a:pPr>
            <a:r>
              <a:rPr lang="en-US" sz="1200" dirty="0">
                <a:solidFill>
                  <a:srgbClr val="7AB0BC"/>
                </a:solidFill>
                <a:latin typeface="Calibri" pitchFamily="34" charset="0"/>
                <a:ea typeface="Calibri" pitchFamily="34" charset="-122"/>
                <a:cs typeface="Calibri" pitchFamily="34" charset="-120"/>
              </a:rPr>
              <a:t>Riferimento normativo: D.L. Infrastrutture, artt. 6–12</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164592"/>
            <a:ext cx="8138160" cy="777240"/>
          </a:xfrm>
          <a:prstGeom prst="rect">
            <a:avLst/>
          </a:prstGeom>
          <a:noFill/>
          <a:ln/>
        </p:spPr>
        <p:txBody>
          <a:bodyPr wrap="square" lIns="0" tIns="0" rIns="0" bIns="0" rtlCol="0" anchor="ctr"/>
          <a:lstStyle/>
          <a:p>
            <a:pPr indent="0" marL="0">
              <a:buNone/>
            </a:pPr>
            <a:r>
              <a:rPr lang="en-US" sz="2600" b="1" dirty="0">
                <a:solidFill>
                  <a:srgbClr val="1B4B8A"/>
                </a:solidFill>
                <a:latin typeface="Cambria" pitchFamily="34" charset="0"/>
                <a:ea typeface="Cambria" pitchFamily="34" charset="-122"/>
                <a:cs typeface="Cambria" pitchFamily="34" charset="-120"/>
              </a:rPr>
              <a:t>Il DL Infrastrutture (artt. 6–12): il calendario della riforma</a:t>
            </a:r>
            <a:endParaRPr lang="en-US" sz="2600" dirty="0"/>
          </a:p>
        </p:txBody>
      </p:sp>
      <p:sp>
        <p:nvSpPr>
          <p:cNvPr id="3" name="Shape 1"/>
          <p:cNvSpPr/>
          <p:nvPr/>
        </p:nvSpPr>
        <p:spPr>
          <a:xfrm>
            <a:off x="502920" y="960120"/>
            <a:ext cx="8138160" cy="27432"/>
          </a:xfrm>
          <a:prstGeom prst="rect">
            <a:avLst/>
          </a:prstGeom>
          <a:solidFill>
            <a:srgbClr val="EAF1FB"/>
          </a:solidFill>
          <a:ln w="12700">
            <a:solidFill>
              <a:srgbClr val="EAF1FB"/>
            </a:solidFill>
            <a:prstDash val="solid"/>
          </a:ln>
        </p:spPr>
      </p:sp>
      <p:sp>
        <p:nvSpPr>
          <p:cNvPr id="4" name="Text 2"/>
          <p:cNvSpPr/>
          <p:nvPr/>
        </p:nvSpPr>
        <p:spPr>
          <a:xfrm>
            <a:off x="502920" y="960120"/>
            <a:ext cx="8138160" cy="365760"/>
          </a:xfrm>
          <a:prstGeom prst="rect">
            <a:avLst/>
          </a:prstGeom>
          <a:noFill/>
          <a:ln/>
        </p:spPr>
        <p:txBody>
          <a:bodyPr wrap="square" lIns="0" tIns="0" rIns="0" bIns="0" rtlCol="0" anchor="ctr"/>
          <a:lstStyle/>
          <a:p>
            <a:pPr indent="0" marL="0">
              <a:buNone/>
            </a:pPr>
            <a:r>
              <a:rPr lang="en-US" sz="1300" i="1" dirty="0">
                <a:solidFill>
                  <a:srgbClr val="1A2B3C"/>
                </a:solidFill>
                <a:latin typeface="Calibri" pitchFamily="34" charset="0"/>
                <a:ea typeface="Calibri" pitchFamily="34" charset="-122"/>
                <a:cs typeface="Calibri" pitchFamily="34" charset="-120"/>
              </a:rPr>
              <a:t>La milestone PNRR M1C1-118 imponeva di disciplinare la riforma entro il 30 giugno 2026.</a:t>
            </a:r>
            <a:endParaRPr lang="en-US" sz="1300" dirty="0"/>
          </a:p>
        </p:txBody>
      </p:sp>
      <p:sp>
        <p:nvSpPr>
          <p:cNvPr id="5" name="Shape 3"/>
          <p:cNvSpPr/>
          <p:nvPr/>
        </p:nvSpPr>
        <p:spPr>
          <a:xfrm>
            <a:off x="365760" y="1527048"/>
            <a:ext cx="292608" cy="292608"/>
          </a:xfrm>
          <a:prstGeom prst="ellipse">
            <a:avLst/>
          </a:prstGeom>
          <a:solidFill>
            <a:srgbClr val="C8820A"/>
          </a:solidFill>
          <a:ln w="12700">
            <a:solidFill>
              <a:srgbClr val="C8820A"/>
            </a:solidFill>
            <a:prstDash val="solid"/>
          </a:ln>
        </p:spPr>
      </p:sp>
      <p:sp>
        <p:nvSpPr>
          <p:cNvPr id="6" name="Shape 4"/>
          <p:cNvSpPr/>
          <p:nvPr/>
        </p:nvSpPr>
        <p:spPr>
          <a:xfrm>
            <a:off x="512064" y="1819656"/>
            <a:ext cx="0" cy="640080"/>
          </a:xfrm>
          <a:prstGeom prst="line">
            <a:avLst/>
          </a:prstGeom>
          <a:noFill/>
          <a:ln w="19050">
            <a:solidFill>
              <a:srgbClr val="CCCCCC"/>
            </a:solidFill>
            <a:prstDash val="solid"/>
          </a:ln>
        </p:spPr>
      </p:sp>
      <p:sp>
        <p:nvSpPr>
          <p:cNvPr id="7" name="Text 5"/>
          <p:cNvSpPr/>
          <p:nvPr/>
        </p:nvSpPr>
        <p:spPr>
          <a:xfrm>
            <a:off x="777240" y="1463040"/>
            <a:ext cx="2011680" cy="320040"/>
          </a:xfrm>
          <a:prstGeom prst="rect">
            <a:avLst/>
          </a:prstGeom>
          <a:noFill/>
          <a:ln/>
        </p:spPr>
        <p:txBody>
          <a:bodyPr wrap="square" lIns="0" tIns="0" rIns="0" bIns="0" rtlCol="0" anchor="ctr"/>
          <a:lstStyle/>
          <a:p>
            <a:pPr indent="0" marL="0">
              <a:buNone/>
            </a:pPr>
            <a:r>
              <a:rPr lang="en-US" sz="1300" b="1" dirty="0">
                <a:solidFill>
                  <a:srgbClr val="C8820A"/>
                </a:solidFill>
                <a:latin typeface="Calibri" pitchFamily="34" charset="0"/>
                <a:ea typeface="Calibri" pitchFamily="34" charset="-122"/>
                <a:cs typeface="Calibri" pitchFamily="34" charset="-120"/>
              </a:rPr>
              <a:t>GIUGNO 2026</a:t>
            </a:r>
            <a:endParaRPr lang="en-US" sz="1300" dirty="0"/>
          </a:p>
        </p:txBody>
      </p:sp>
      <p:sp>
        <p:nvSpPr>
          <p:cNvPr id="8" name="Text 6"/>
          <p:cNvSpPr/>
          <p:nvPr/>
        </p:nvSpPr>
        <p:spPr>
          <a:xfrm>
            <a:off x="777240" y="1783080"/>
            <a:ext cx="7955280" cy="475488"/>
          </a:xfrm>
          <a:prstGeom prst="rect">
            <a:avLst/>
          </a:prstGeom>
          <a:noFill/>
          <a:ln/>
        </p:spPr>
        <p:txBody>
          <a:bodyPr wrap="square" lIns="0" tIns="0" rIns="0" bIns="0" rtlCol="0" anchor="ctr"/>
          <a:lstStyle/>
          <a:p>
            <a:pPr indent="0" marL="0">
              <a:buNone/>
            </a:pPr>
            <a:r>
              <a:rPr lang="en-US" sz="1150" dirty="0">
                <a:solidFill>
                  <a:srgbClr val="1A2B3C"/>
                </a:solidFill>
                <a:latin typeface="Calibri" pitchFamily="34" charset="0"/>
                <a:ea typeface="Calibri" pitchFamily="34" charset="-122"/>
                <a:cs typeface="Calibri" pitchFamily="34" charset="-120"/>
              </a:rPr>
              <a:t>D.L. Infrastrutture pubblica il quadro normativo (artt. 6–12). Doppio binario: regime pieno per gli enti pilota, regime semplificato per i piccoli Comuni (&lt; 5.000 ab.) e le PA con &lt; 50 dipendenti.</a:t>
            </a:r>
            <a:endParaRPr lang="en-US" sz="1150" dirty="0"/>
          </a:p>
        </p:txBody>
      </p:sp>
      <p:sp>
        <p:nvSpPr>
          <p:cNvPr id="9" name="Shape 7"/>
          <p:cNvSpPr/>
          <p:nvPr/>
        </p:nvSpPr>
        <p:spPr>
          <a:xfrm>
            <a:off x="365760" y="2414016"/>
            <a:ext cx="292608" cy="292608"/>
          </a:xfrm>
          <a:prstGeom prst="ellipse">
            <a:avLst/>
          </a:prstGeom>
          <a:solidFill>
            <a:srgbClr val="1B4B8A"/>
          </a:solidFill>
          <a:ln w="12700">
            <a:solidFill>
              <a:srgbClr val="1B4B8A"/>
            </a:solidFill>
            <a:prstDash val="solid"/>
          </a:ln>
        </p:spPr>
      </p:sp>
      <p:sp>
        <p:nvSpPr>
          <p:cNvPr id="10" name="Shape 8"/>
          <p:cNvSpPr/>
          <p:nvPr/>
        </p:nvSpPr>
        <p:spPr>
          <a:xfrm>
            <a:off x="512064" y="2706624"/>
            <a:ext cx="0" cy="640080"/>
          </a:xfrm>
          <a:prstGeom prst="line">
            <a:avLst/>
          </a:prstGeom>
          <a:noFill/>
          <a:ln w="19050">
            <a:solidFill>
              <a:srgbClr val="CCCCCC"/>
            </a:solidFill>
            <a:prstDash val="solid"/>
          </a:ln>
        </p:spPr>
      </p:sp>
      <p:sp>
        <p:nvSpPr>
          <p:cNvPr id="11" name="Text 9"/>
          <p:cNvSpPr/>
          <p:nvPr/>
        </p:nvSpPr>
        <p:spPr>
          <a:xfrm>
            <a:off x="777240" y="2350008"/>
            <a:ext cx="2011680" cy="320040"/>
          </a:xfrm>
          <a:prstGeom prst="rect">
            <a:avLst/>
          </a:prstGeom>
          <a:noFill/>
          <a:ln/>
        </p:spPr>
        <p:txBody>
          <a:bodyPr wrap="square" lIns="0" tIns="0" rIns="0" bIns="0" rtlCol="0" anchor="ctr"/>
          <a:lstStyle/>
          <a:p>
            <a:pPr indent="0" marL="0">
              <a:buNone/>
            </a:pPr>
            <a:r>
              <a:rPr lang="en-US" sz="1300" b="1" dirty="0">
                <a:solidFill>
                  <a:srgbClr val="1B4B8A"/>
                </a:solidFill>
                <a:latin typeface="Calibri" pitchFamily="34" charset="0"/>
                <a:ea typeface="Calibri" pitchFamily="34" charset="-122"/>
                <a:cs typeface="Calibri" pitchFamily="34" charset="-120"/>
              </a:rPr>
              <a:t>ENTRO GIUGNO 2027</a:t>
            </a:r>
            <a:endParaRPr lang="en-US" sz="1300" dirty="0"/>
          </a:p>
        </p:txBody>
      </p:sp>
      <p:sp>
        <p:nvSpPr>
          <p:cNvPr id="12" name="Text 10"/>
          <p:cNvSpPr/>
          <p:nvPr/>
        </p:nvSpPr>
        <p:spPr>
          <a:xfrm>
            <a:off x="777240" y="2670048"/>
            <a:ext cx="7955280" cy="475488"/>
          </a:xfrm>
          <a:prstGeom prst="rect">
            <a:avLst/>
          </a:prstGeom>
          <a:noFill/>
          <a:ln/>
        </p:spPr>
        <p:txBody>
          <a:bodyPr wrap="square" lIns="0" tIns="0" rIns="0" bIns="0" rtlCol="0" anchor="ctr"/>
          <a:lstStyle/>
          <a:p>
            <a:pPr indent="0" marL="0">
              <a:buNone/>
            </a:pPr>
            <a:r>
              <a:rPr lang="en-US" sz="1150" dirty="0">
                <a:solidFill>
                  <a:srgbClr val="1A2B3C"/>
                </a:solidFill>
                <a:latin typeface="Calibri" pitchFamily="34" charset="0"/>
                <a:ea typeface="Calibri" pitchFamily="34" charset="-122"/>
                <a:cs typeface="Calibri" pitchFamily="34" charset="-120"/>
              </a:rPr>
              <a:t>MEF emana i decreti attuativi su proposta ARCONET. Individuazione degli enti sperimentatori (rappresentatività geografica e dimensionale). Disciplina modalità semplificate per lo stato patrimoniale.</a:t>
            </a:r>
            <a:endParaRPr lang="en-US" sz="1150" dirty="0"/>
          </a:p>
        </p:txBody>
      </p:sp>
      <p:sp>
        <p:nvSpPr>
          <p:cNvPr id="13" name="Shape 11"/>
          <p:cNvSpPr/>
          <p:nvPr/>
        </p:nvSpPr>
        <p:spPr>
          <a:xfrm>
            <a:off x="365760" y="3300984"/>
            <a:ext cx="292608" cy="292608"/>
          </a:xfrm>
          <a:prstGeom prst="ellipse">
            <a:avLst/>
          </a:prstGeom>
          <a:solidFill>
            <a:srgbClr val="0B7285"/>
          </a:solidFill>
          <a:ln w="12700">
            <a:solidFill>
              <a:srgbClr val="0B7285"/>
            </a:solidFill>
            <a:prstDash val="solid"/>
          </a:ln>
        </p:spPr>
      </p:sp>
      <p:sp>
        <p:nvSpPr>
          <p:cNvPr id="14" name="Shape 12"/>
          <p:cNvSpPr/>
          <p:nvPr/>
        </p:nvSpPr>
        <p:spPr>
          <a:xfrm>
            <a:off x="512064" y="3593592"/>
            <a:ext cx="0" cy="640080"/>
          </a:xfrm>
          <a:prstGeom prst="line">
            <a:avLst/>
          </a:prstGeom>
          <a:noFill/>
          <a:ln w="19050">
            <a:solidFill>
              <a:srgbClr val="CCCCCC"/>
            </a:solidFill>
            <a:prstDash val="solid"/>
          </a:ln>
        </p:spPr>
      </p:sp>
      <p:sp>
        <p:nvSpPr>
          <p:cNvPr id="15" name="Text 13"/>
          <p:cNvSpPr/>
          <p:nvPr/>
        </p:nvSpPr>
        <p:spPr>
          <a:xfrm>
            <a:off x="777240" y="3236976"/>
            <a:ext cx="2011680" cy="320040"/>
          </a:xfrm>
          <a:prstGeom prst="rect">
            <a:avLst/>
          </a:prstGeom>
          <a:noFill/>
          <a:ln/>
        </p:spPr>
        <p:txBody>
          <a:bodyPr wrap="square" lIns="0" tIns="0" rIns="0" bIns="0" rtlCol="0" anchor="ctr"/>
          <a:lstStyle/>
          <a:p>
            <a:pPr indent="0" marL="0">
              <a:buNone/>
            </a:pPr>
            <a:r>
              <a:rPr lang="en-US" sz="1300" b="1" dirty="0">
                <a:solidFill>
                  <a:srgbClr val="0B7285"/>
                </a:solidFill>
                <a:latin typeface="Calibri" pitchFamily="34" charset="0"/>
                <a:ea typeface="Calibri" pitchFamily="34" charset="-122"/>
                <a:cs typeface="Calibri" pitchFamily="34" charset="-120"/>
              </a:rPr>
              <a:t>2027 – 2029</a:t>
            </a:r>
            <a:endParaRPr lang="en-US" sz="1300" dirty="0"/>
          </a:p>
        </p:txBody>
      </p:sp>
      <p:sp>
        <p:nvSpPr>
          <p:cNvPr id="16" name="Text 14"/>
          <p:cNvSpPr/>
          <p:nvPr/>
        </p:nvSpPr>
        <p:spPr>
          <a:xfrm>
            <a:off x="777240" y="3557016"/>
            <a:ext cx="7955280" cy="475488"/>
          </a:xfrm>
          <a:prstGeom prst="rect">
            <a:avLst/>
          </a:prstGeom>
          <a:noFill/>
          <a:ln/>
        </p:spPr>
        <p:txBody>
          <a:bodyPr wrap="square" lIns="0" tIns="0" rIns="0" bIns="0" rtlCol="0" anchor="ctr"/>
          <a:lstStyle/>
          <a:p>
            <a:pPr indent="0" marL="0">
              <a:buNone/>
            </a:pPr>
            <a:r>
              <a:rPr lang="en-US" sz="1150" dirty="0">
                <a:solidFill>
                  <a:srgbClr val="1A2B3C"/>
                </a:solidFill>
                <a:latin typeface="Calibri" pitchFamily="34" charset="0"/>
                <a:ea typeface="Calibri" pitchFamily="34" charset="-122"/>
                <a:cs typeface="Calibri" pitchFamily="34" charset="-120"/>
              </a:rPr>
              <a:t>Fase preparatoria e sperimentale. Censimento inventari, ricognizione crediti/debiti, adeguamento sistemi informativi. Tutti gli enti trasmettono schemi di bilancio accrual alla RGS.</a:t>
            </a:r>
            <a:endParaRPr lang="en-US" sz="1150" dirty="0"/>
          </a:p>
        </p:txBody>
      </p:sp>
      <p:sp>
        <p:nvSpPr>
          <p:cNvPr id="17" name="Shape 15"/>
          <p:cNvSpPr/>
          <p:nvPr/>
        </p:nvSpPr>
        <p:spPr>
          <a:xfrm>
            <a:off x="365760" y="4187952"/>
            <a:ext cx="292608" cy="292608"/>
          </a:xfrm>
          <a:prstGeom prst="ellipse">
            <a:avLst/>
          </a:prstGeom>
          <a:solidFill>
            <a:srgbClr val="1A7A45"/>
          </a:solidFill>
          <a:ln w="12700">
            <a:solidFill>
              <a:srgbClr val="1A7A45"/>
            </a:solidFill>
            <a:prstDash val="solid"/>
          </a:ln>
        </p:spPr>
      </p:sp>
      <p:sp>
        <p:nvSpPr>
          <p:cNvPr id="18" name="Text 16"/>
          <p:cNvSpPr/>
          <p:nvPr/>
        </p:nvSpPr>
        <p:spPr>
          <a:xfrm>
            <a:off x="777240" y="4123944"/>
            <a:ext cx="2011680" cy="320040"/>
          </a:xfrm>
          <a:prstGeom prst="rect">
            <a:avLst/>
          </a:prstGeom>
          <a:noFill/>
          <a:ln/>
        </p:spPr>
        <p:txBody>
          <a:bodyPr wrap="square" lIns="0" tIns="0" rIns="0" bIns="0" rtlCol="0" anchor="ctr"/>
          <a:lstStyle/>
          <a:p>
            <a:pPr indent="0" marL="0">
              <a:buNone/>
            </a:pPr>
            <a:r>
              <a:rPr lang="en-US" sz="1300" b="1" dirty="0">
                <a:solidFill>
                  <a:srgbClr val="1A7A45"/>
                </a:solidFill>
                <a:latin typeface="Calibri" pitchFamily="34" charset="0"/>
                <a:ea typeface="Calibri" pitchFamily="34" charset="-122"/>
                <a:cs typeface="Calibri" pitchFamily="34" charset="-120"/>
              </a:rPr>
              <a:t>DAL 2030</a:t>
            </a:r>
            <a:endParaRPr lang="en-US" sz="1300" dirty="0"/>
          </a:p>
        </p:txBody>
      </p:sp>
      <p:sp>
        <p:nvSpPr>
          <p:cNvPr id="19" name="Text 17"/>
          <p:cNvSpPr/>
          <p:nvPr/>
        </p:nvSpPr>
        <p:spPr>
          <a:xfrm>
            <a:off x="777240" y="4443984"/>
            <a:ext cx="7955280" cy="475488"/>
          </a:xfrm>
          <a:prstGeom prst="rect">
            <a:avLst/>
          </a:prstGeom>
          <a:noFill/>
          <a:ln/>
        </p:spPr>
        <p:txBody>
          <a:bodyPr wrap="square" lIns="0" tIns="0" rIns="0" bIns="0" rtlCol="0" anchor="ctr"/>
          <a:lstStyle/>
          <a:p>
            <a:pPr indent="0" marL="0">
              <a:buNone/>
            </a:pPr>
            <a:r>
              <a:rPr lang="en-US" sz="1150" dirty="0">
                <a:solidFill>
                  <a:srgbClr val="1A2B3C"/>
                </a:solidFill>
                <a:latin typeface="Calibri" pitchFamily="34" charset="0"/>
                <a:ea typeface="Calibri" pitchFamily="34" charset="-122"/>
                <a:cs typeface="Calibri" pitchFamily="34" charset="-120"/>
              </a:rPr>
              <a:t>Sistema accrual a regime per tutti gli enti coinvolti nella fase pilota. Doppio sistema contabile: la contabilità finanziaria non viene eliminata.</a:t>
            </a:r>
            <a:endParaRPr lang="en-US" sz="11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ECCA8DC158552243AC106544F393AC11" ma:contentTypeVersion="19" ma:contentTypeDescription="Creare un nuovo documento." ma:contentTypeScope="" ma:versionID="4e809a27431a1b76430764dc70a96fee">
  <xsd:schema xmlns:xsd="http://www.w3.org/2001/XMLSchema" xmlns:xs="http://www.w3.org/2001/XMLSchema" xmlns:p="http://schemas.microsoft.com/office/2006/metadata/properties" xmlns:ns2="360708f3-f172-465d-a221-73b70b283ab5" xmlns:ns3="0ab0bd72-5593-4fdc-8abb-d0ec746097e3" targetNamespace="http://schemas.microsoft.com/office/2006/metadata/properties" ma:root="true" ma:fieldsID="f0bcbc7e7169bd141d6bbf6df70a1a56" ns2:_="" ns3:_="">
    <xsd:import namespace="360708f3-f172-465d-a221-73b70b283ab5"/>
    <xsd:import namespace="0ab0bd72-5593-4fdc-8abb-d0ec746097e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60708f3-f172-465d-a221-73b70b283a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Tag immagine" ma:readOnly="false" ma:fieldId="{5cf76f15-5ced-4ddc-b409-7134ff3c332f}" ma:taxonomyMulti="true" ma:sspId="76665cd3-2a6f-4f75-a8b7-9ab22ca409a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ab0bd72-5593-4fdc-8abb-d0ec746097e3" elementFormDefault="qualified">
    <xsd:import namespace="http://schemas.microsoft.com/office/2006/documentManagement/types"/>
    <xsd:import namespace="http://schemas.microsoft.com/office/infopath/2007/PartnerControls"/>
    <xsd:element name="SharedWithUsers" ma:index="1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Condiviso con dettagli" ma:internalName="SharedWithDetails" ma:readOnly="true">
      <xsd:simpleType>
        <xsd:restriction base="dms:Note">
          <xsd:maxLength value="255"/>
        </xsd:restriction>
      </xsd:simpleType>
    </xsd:element>
    <xsd:element name="TaxCatchAll" ma:index="23" nillable="true" ma:displayName="Taxonomy Catch All Column" ma:hidden="true" ma:list="{4eb5deb7-bdc7-404b-aabf-ab651053a1d9}" ma:internalName="TaxCatchAll" ma:showField="CatchAllData" ma:web="0ab0bd72-5593-4fdc-8abb-d0ec746097e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60708f3-f172-465d-a221-73b70b283ab5">
      <Terms xmlns="http://schemas.microsoft.com/office/infopath/2007/PartnerControls"/>
    </lcf76f155ced4ddcb4097134ff3c332f>
    <TaxCatchAll xmlns="0ab0bd72-5593-4fdc-8abb-d0ec746097e3" xsi:nil="true"/>
  </documentManagement>
</p:properties>
</file>

<file path=customXml/itemProps1.xml><?xml version="1.0" encoding="utf-8"?>
<ds:datastoreItem xmlns:ds="http://schemas.openxmlformats.org/officeDocument/2006/customXml" ds:itemID="{77049D5F-408F-48B0-9CE7-20D72F34009F}"/>
</file>

<file path=customXml/itemProps2.xml><?xml version="1.0" encoding="utf-8"?>
<ds:datastoreItem xmlns:ds="http://schemas.openxmlformats.org/officeDocument/2006/customXml" ds:itemID="{25D51C8D-E5D6-45AB-9960-39446044EAD9}"/>
</file>

<file path=customXml/itemProps3.xml><?xml version="1.0" encoding="utf-8"?>
<ds:datastoreItem xmlns:ds="http://schemas.openxmlformats.org/officeDocument/2006/customXml" ds:itemID="{A140C22B-0ED0-4DBD-95EC-AFA295936B54}"/>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Riforma Accrual – Il Patrimonio come Chiave di Lettura</dc:title>
  <dc:subject>PptxGenJS Presentation</dc:subject>
  <dc:creator>Prof. Andrea Ziruolo</dc:creator>
  <cp:lastModifiedBy>Prof. Andrea Ziruolo</cp:lastModifiedBy>
  <cp:revision>1</cp:revision>
  <dcterms:created xsi:type="dcterms:W3CDTF">2026-06-30T06:48:04Z</dcterms:created>
  <dcterms:modified xsi:type="dcterms:W3CDTF">2026-06-30T06:48:04Z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0x010100ECCA8DC158552243AC106544F393AC11</vt:lpwstr>
  </property>
</Properties>
</file>