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3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BF7AE9-0948-46AF-9529-C1E05CED00DE}" v="3" dt="2026-06-29T07:28:21.6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4" d="100"/>
          <a:sy n="94" d="100"/>
        </p:scale>
        <p:origin x="101" y="2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48182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 slide che rende tangibile la differenza. Nel 118 il provento entra subito per intero e poi viene 'frenato' dal risconto (950.000), così a CE resta 50.000/anno correlato all'ammortamento ventennale. In ITAS il risconto non esiste: niente ricavo pluriennale presunto, la posta diventa passività o patrimonio netto. Conseguenza: cambia il risultato economico e cambia il significato del patrimonio netto.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 condizione (costruzione + gestione 10 anni) impedisce di rilevare il provento all'incasso. 3 anni di cantiere: solo passività e immobilizzazioni in corso. A fine opera l'asilo entra tra i beni (300.000). Con la gestione il provento matura, 30.000/anno per 10 anni. Scrittura del rilascio: DARE Debiti per trasferimenti c/investimenti / AVERE Trasferimenti attivi c/investimenti, 30.000.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 specchio dell'Esempio 19. Qui le condizioni saltano: l'anticipo era stato rilevato solo come passività (mai come provento), quindi la restituzione chiude il debito contro le liquidità. Messaggio: il rischio di restituzione resta fuori dal risultato economico finché non matura il diritto — esattamente ciò che il risconto del 118 non riusciva a rappresentare.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Caso A: resta rischio di restituzione → la somma diventa debito/passività per trasferimenti. Caso B: in passato era stato iscritto un ricavo non maturato confluito nel PN: lo si storna dal patrimonio netto di apertura iscrivendo la passività. In entrambi i casi il conto Risconti passivi viene chiuso.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Sintesi delle restanti voci. Nota l'asimmetria: alcuni ammortamenti spariscono, alcuni fondi spariscono ma altri vanno integrati. La classificazione temporale è neutra sul risultato.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Il punto che interessa di più amministratori e revisori. L'effetto iniziale negativo (crediti giù, PN giù) non è una perdita nuova: è emersione di una situazione già esistente ma non rappresentata. Chiudere insistendo sul valore informativo e sull'accountability.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Chiusura: la frase 'da relazione' è il take-away. Il raccordo è giudizio professionale, non automatismo, e migliora l'accountability rendendo espliciti i vincoli economici.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di riserva per il dibattito: non rientra nei 15 minuti. Usala solo se arrivano domande, oppure lasciala come materiale dell'handout.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4081D5-6E81-4497-B60F-0273D8C1BF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12F470-FBDD-AEFB-9567-80EB60E7AA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542B33-4A9A-2988-1B84-79C25F2E40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9B97F9-8BDE-CC81-A9F9-9F09AF3EC12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91797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Mappa dell'intervento. Tieni questa slide breve (20-30 secondi): serve a orientare l'aula sui tre blocchi.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Messaggio chiave: il raccordo è interpretazione, non automatismo. 1.785 voci. Le rettifiche stanno nel Foglio 2 e non modificano il rendiconto 118 in vigore fino al 2026.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Punto cardine: si inverte l'ordine logico. Nel 118 prima i flussi, il CE è ancillare. Nell'Accrual prima asset e liability, costi/ricavi ne sono la conseguenza. Da qui discendono tutte le rettifiche.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 colonne 3 e 4 (evidenziate) sono il cuore del giudizio professionale: si decide se una posta è asset/liability e quale rettifica applicare.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Ripeti la frase: il raccordo non è neutro e non è simmetrico. Queste quattro funzioni sono la mappa per leggere tutte le rettifiche.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Esempio: una spesa di pubblicità capitalizzata nel 118 non è un asset Accrual: va spesata. Effetto: riduzione dell'attivo e del risultato.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Il FCDE protegge gli equilibri finanziari; l'impairment misura il valore economico recuperabile. Il fondo svalutazione crediti rettifica direttamente l'attivo.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Il caso più delicato. Regola ITAS 9: il provento nasce solo al maturare del diritto. Finché c'è rischio di restituzione la somma è una passività, non un ricavo differito. Quando il diritto è maturato, il contributo è una variazione patrimoniale: va a patrimonio netto.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29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/>
          <p:cNvSpPr/>
          <p:nvPr/>
        </p:nvSpPr>
        <p:spPr>
          <a:xfrm>
            <a:off x="0" y="0"/>
            <a:ext cx="146304" cy="5143500"/>
          </a:xfrm>
          <a:prstGeom prst="rect">
            <a:avLst/>
          </a:prstGeom>
          <a:solidFill>
            <a:srgbClr val="B8902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5" name="Text 3"/>
          <p:cNvSpPr/>
          <p:nvPr/>
        </p:nvSpPr>
        <p:spPr>
          <a:xfrm>
            <a:off x="640080" y="105156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B89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CONTABILITÀ ACCRUAL  ·  ENTI LOCALI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03504" y="1481328"/>
            <a:ext cx="7863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Dal D.Lgs. 118/2011 all'Accrual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640080" y="2395728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BFD0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raccordo e le scritture di rettifica e integrazione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658368" y="3200400"/>
            <a:ext cx="2926080" cy="0"/>
          </a:xfrm>
          <a:prstGeom prst="line">
            <a:avLst/>
          </a:prstGeom>
          <a:noFill/>
          <a:ln w="19050">
            <a:solidFill>
              <a:srgbClr val="B8902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9" name="Text 7"/>
          <p:cNvSpPr/>
          <p:nvPr/>
        </p:nvSpPr>
        <p:spPr>
          <a:xfrm>
            <a:off x="640080" y="338328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E7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Relatore   </a:t>
            </a: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dott. Angelo Mauriello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640080" y="3767328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9FB1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Determina RGS n. 129 del 25 luglio 2025 — modelli di raccordo Accrual</a:t>
            </a:r>
            <a:endParaRPr lang="en-US" sz="1200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7E6AE8F6-2E3A-49B2-1027-7DCD05F14C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7657" y="4518297"/>
            <a:ext cx="1814286" cy="33566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31089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B89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CONFRONTO · CONTRIBUTI IN CONTO CAPITALE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11480" y="566928"/>
            <a:ext cx="83210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buNone/>
            </a:pPr>
            <a:r>
              <a:rPr lang="en-US" sz="2600" b="1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Stesso contributo, due sistemi: l'effetto sui numeri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411480" y="1316736"/>
            <a:ext cx="8321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B89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Esempio:  </a:t>
            </a:r>
            <a:r>
              <a:rPr lang="en-US" sz="130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contributo di 1.000.000 € — bene con vita utile di 20 anni.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411480" y="1783080"/>
            <a:ext cx="4041648" cy="2148840"/>
          </a:xfrm>
          <a:prstGeom prst="roundRect">
            <a:avLst>
              <a:gd name="adj" fmla="val 3404"/>
            </a:avLst>
          </a:prstGeom>
          <a:solidFill>
            <a:srgbClr val="F2F4F8"/>
          </a:solidFill>
          <a:ln/>
          <a:effectLst>
            <a:outerShdw blurRad="76200" dist="38100" dir="5400000" algn="bl" rotWithShape="0">
              <a:srgbClr val="9AA6BC">
                <a:alpha val="13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6" name="Shape 4"/>
          <p:cNvSpPr/>
          <p:nvPr/>
        </p:nvSpPr>
        <p:spPr>
          <a:xfrm>
            <a:off x="411480" y="1783080"/>
            <a:ext cx="4041648" cy="457200"/>
          </a:xfrm>
          <a:prstGeom prst="roundRect">
            <a:avLst>
              <a:gd name="adj" fmla="val 16000"/>
            </a:avLst>
          </a:prstGeom>
          <a:solidFill>
            <a:srgbClr val="6E7689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7" name="Text 5"/>
          <p:cNvSpPr/>
          <p:nvPr/>
        </p:nvSpPr>
        <p:spPr>
          <a:xfrm>
            <a:off x="411480" y="1783080"/>
            <a:ext cx="40416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D.Lgs. 118/2011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640080" y="2350008"/>
            <a:ext cx="363016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spcAft>
                <a:spcPts val="600"/>
              </a:spcAft>
              <a:buNone/>
            </a:pPr>
            <a:r>
              <a:rPr lang="en-US" sz="120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Provento iscritto subito</a:t>
            </a:r>
            <a:r>
              <a:rPr lang="en-US" sz="1200" b="1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1.000.000 €</a:t>
            </a:r>
            <a:endParaRPr lang="en-US" sz="12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20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Rettifica a risconti passivi</a:t>
            </a:r>
            <a:r>
              <a:rPr lang="en-US" sz="1200" b="1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950.000 €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40080" y="3154680"/>
            <a:ext cx="3584448" cy="621792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7DEE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0" name="Text 8"/>
          <p:cNvSpPr/>
          <p:nvPr/>
        </p:nvSpPr>
        <p:spPr>
          <a:xfrm>
            <a:off x="777240" y="3154680"/>
            <a:ext cx="340156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conto economico:  </a:t>
            </a:r>
            <a:r>
              <a:rPr lang="en-US" sz="1250" b="1" dirty="0">
                <a:solidFill>
                  <a:srgbClr val="B89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50.000 €/anno</a:t>
            </a:r>
            <a:r>
              <a:rPr lang="en-US" sz="1250" dirty="0">
                <a:solidFill>
                  <a:srgbClr val="6E7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× 20 anni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4690872" y="1783080"/>
            <a:ext cx="4041648" cy="2148840"/>
          </a:xfrm>
          <a:prstGeom prst="roundRect">
            <a:avLst>
              <a:gd name="adj" fmla="val 3404"/>
            </a:avLst>
          </a:prstGeom>
          <a:solidFill>
            <a:srgbClr val="E8EEF8"/>
          </a:solidFill>
          <a:ln/>
          <a:effectLst>
            <a:outerShdw blurRad="88900" dist="38100" dir="5400000" algn="bl" rotWithShape="0">
              <a:srgbClr val="9AA6BC">
                <a:alpha val="16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2" name="Shape 10"/>
          <p:cNvSpPr/>
          <p:nvPr/>
        </p:nvSpPr>
        <p:spPr>
          <a:xfrm>
            <a:off x="4690872" y="1783080"/>
            <a:ext cx="4041648" cy="457200"/>
          </a:xfrm>
          <a:prstGeom prst="roundRect">
            <a:avLst>
              <a:gd name="adj" fmla="val 16000"/>
            </a:avLst>
          </a:prstGeom>
          <a:solidFill>
            <a:srgbClr val="16294C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3" name="Text 11"/>
          <p:cNvSpPr/>
          <p:nvPr/>
        </p:nvSpPr>
        <p:spPr>
          <a:xfrm>
            <a:off x="4690872" y="1783080"/>
            <a:ext cx="40416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Sistema ITAS / Accrual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4937760" y="2350008"/>
            <a:ext cx="3584448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spcAft>
                <a:spcPts val="700"/>
              </a:spcAft>
              <a:buNone/>
            </a:pPr>
            <a:r>
              <a:rPr lang="en-US" sz="1150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Nessun risconto passivo. Il provento nasce solo al maturare del diritto:</a:t>
            </a:r>
            <a:endParaRPr lang="en-US" sz="1150" dirty="0"/>
          </a:p>
          <a:p>
            <a:pPr marL="342900" indent="-342900">
              <a:lnSpc>
                <a:spcPct val="100000"/>
              </a:lnSpc>
              <a:spcAft>
                <a:spcPts val="500"/>
              </a:spcAft>
              <a:buSzPct val="100000"/>
              <a:buChar char="–"/>
            </a:pPr>
            <a:r>
              <a:rPr lang="en-US" sz="115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Condizione attiva → passività per trasferimenti</a:t>
            </a:r>
            <a:endParaRPr lang="en-US" sz="1150" dirty="0"/>
          </a:p>
          <a:p>
            <a:pPr marL="342900" indent="-342900">
              <a:lnSpc>
                <a:spcPct val="100000"/>
              </a:lnSpc>
              <a:buSzPct val="100000"/>
              <a:buChar char="–"/>
            </a:pPr>
            <a:r>
              <a:rPr lang="en-US" sz="115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Diritto maturato → patrimonio netto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4919472" y="3154680"/>
            <a:ext cx="3584448" cy="621792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7DEE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6" name="Text 14"/>
          <p:cNvSpPr/>
          <p:nvPr/>
        </p:nvSpPr>
        <p:spPr>
          <a:xfrm>
            <a:off x="5056632" y="3154680"/>
            <a:ext cx="340156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Impatto:  </a:t>
            </a:r>
            <a:r>
              <a:rPr lang="en-US" sz="1250" b="1" dirty="0">
                <a:solidFill>
                  <a:srgbClr val="2C569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diretto sul patrimonio netto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411480" y="4078224"/>
            <a:ext cx="8321040" cy="548640"/>
          </a:xfrm>
          <a:prstGeom prst="roundRect">
            <a:avLst>
              <a:gd name="adj" fmla="val 10000"/>
            </a:avLst>
          </a:prstGeom>
          <a:solidFill>
            <a:srgbClr val="F4ECD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8" name="Text 16"/>
          <p:cNvSpPr/>
          <p:nvPr/>
        </p:nvSpPr>
        <p:spPr>
          <a:xfrm>
            <a:off x="640080" y="4078224"/>
            <a:ext cx="7863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Cambia ciò che entra nel risultato economico — e il patrimonio netto torna a misurare la ricchezza disponibile dell'ente.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0" y="4832604"/>
            <a:ext cx="9144000" cy="310896"/>
          </a:xfrm>
          <a:prstGeom prst="rect">
            <a:avLst/>
          </a:prstGeom>
          <a:solidFill>
            <a:srgbClr val="16294C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0" name="Shape 18"/>
          <p:cNvSpPr/>
          <p:nvPr/>
        </p:nvSpPr>
        <p:spPr>
          <a:xfrm>
            <a:off x="0" y="4805172"/>
            <a:ext cx="9144000" cy="27432"/>
          </a:xfrm>
          <a:prstGeom prst="rect">
            <a:avLst/>
          </a:prstGeom>
          <a:solidFill>
            <a:srgbClr val="B8902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1" name="Text 19"/>
          <p:cNvSpPr/>
          <p:nvPr/>
        </p:nvSpPr>
        <p:spPr>
          <a:xfrm>
            <a:off x="411480" y="4837176"/>
            <a:ext cx="65836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7D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Riforma 1.15 PNRR  ·  Transizione Accrual degli enti locali</a:t>
            </a:r>
            <a:endParaRPr lang="en-US" sz="850" dirty="0"/>
          </a:p>
        </p:txBody>
      </p:sp>
      <p:sp>
        <p:nvSpPr>
          <p:cNvPr id="22" name="Text 20"/>
          <p:cNvSpPr/>
          <p:nvPr/>
        </p:nvSpPr>
        <p:spPr>
          <a:xfrm>
            <a:off x="8275320" y="4837176"/>
            <a:ext cx="4572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  <p:pic>
        <p:nvPicPr>
          <p:cNvPr id="23" name="PAD-DOPPIO-NEGATIVO footer logo" descr="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8156" y="4887468"/>
            <a:ext cx="1095723" cy="20116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31089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B89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ESEMPIO APPLICATIVO · ITAS 9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11480" y="566928"/>
            <a:ext cx="83210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buNone/>
            </a:pPr>
            <a:r>
              <a:rPr lang="en-US" sz="2600" b="1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Esempio 19 — contributo per un asilo: il cronoprogramma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411480" y="1298448"/>
            <a:ext cx="8321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Contributo c/investimenti di 300.000 € a copertura dell'intera opera, con obbligo di gestione per 10 anni: in caso di mancato completamento o gestione, le somme vanno restituite.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411480" y="1847088"/>
            <a:ext cx="1371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Anno n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411480" y="2103120"/>
            <a:ext cx="1371600" cy="914400"/>
          </a:xfrm>
          <a:prstGeom prst="roundRect">
            <a:avLst>
              <a:gd name="adj" fmla="val 6000"/>
            </a:avLst>
          </a:prstGeom>
          <a:solidFill>
            <a:srgbClr val="2C5697"/>
          </a:solidFill>
          <a:ln/>
          <a:effectLst>
            <a:outerShdw blurRad="76200" dist="38100" dir="5400000" algn="bl" rotWithShape="0">
              <a:srgbClr val="9AA6BC">
                <a:alpha val="16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7" name="Text 5"/>
          <p:cNvSpPr/>
          <p:nvPr/>
        </p:nvSpPr>
        <p:spPr>
          <a:xfrm>
            <a:off x="411480" y="2212848"/>
            <a:ext cx="1371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25%</a:t>
            </a:r>
            <a:endParaRPr lang="en-US" sz="2300" dirty="0"/>
          </a:p>
        </p:txBody>
      </p:sp>
      <p:sp>
        <p:nvSpPr>
          <p:cNvPr id="8" name="Text 6"/>
          <p:cNvSpPr/>
          <p:nvPr/>
        </p:nvSpPr>
        <p:spPr>
          <a:xfrm>
            <a:off x="411480" y="2633472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D7E2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  75.000 €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1837944" y="1847088"/>
            <a:ext cx="1371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Anno n+1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1837944" y="2103120"/>
            <a:ext cx="1371600" cy="914400"/>
          </a:xfrm>
          <a:prstGeom prst="roundRect">
            <a:avLst>
              <a:gd name="adj" fmla="val 6000"/>
            </a:avLst>
          </a:prstGeom>
          <a:solidFill>
            <a:srgbClr val="2C5697"/>
          </a:solidFill>
          <a:ln/>
          <a:effectLst>
            <a:outerShdw blurRad="76200" dist="38100" dir="5400000" algn="bl" rotWithShape="0">
              <a:srgbClr val="9AA6BC">
                <a:alpha val="16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1" name="Text 9"/>
          <p:cNvSpPr/>
          <p:nvPr/>
        </p:nvSpPr>
        <p:spPr>
          <a:xfrm>
            <a:off x="1837944" y="2212848"/>
            <a:ext cx="1371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35%</a:t>
            </a:r>
            <a:endParaRPr lang="en-US" sz="2300" dirty="0"/>
          </a:p>
        </p:txBody>
      </p:sp>
      <p:sp>
        <p:nvSpPr>
          <p:cNvPr id="12" name="Text 10"/>
          <p:cNvSpPr/>
          <p:nvPr/>
        </p:nvSpPr>
        <p:spPr>
          <a:xfrm>
            <a:off x="1837944" y="2633472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D7E2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  105.000 €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3264408" y="1847088"/>
            <a:ext cx="1371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Anno n+2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3264408" y="2103120"/>
            <a:ext cx="1371600" cy="914400"/>
          </a:xfrm>
          <a:prstGeom prst="roundRect">
            <a:avLst>
              <a:gd name="adj" fmla="val 6000"/>
            </a:avLst>
          </a:prstGeom>
          <a:solidFill>
            <a:srgbClr val="2C5697"/>
          </a:solidFill>
          <a:ln/>
          <a:effectLst>
            <a:outerShdw blurRad="76200" dist="38100" dir="5400000" algn="bl" rotWithShape="0">
              <a:srgbClr val="9AA6BC">
                <a:alpha val="16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5" name="Text 13"/>
          <p:cNvSpPr/>
          <p:nvPr/>
        </p:nvSpPr>
        <p:spPr>
          <a:xfrm>
            <a:off x="3264408" y="2212848"/>
            <a:ext cx="1371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40%</a:t>
            </a:r>
            <a:endParaRPr lang="en-US" sz="2300" dirty="0"/>
          </a:p>
        </p:txBody>
      </p:sp>
      <p:sp>
        <p:nvSpPr>
          <p:cNvPr id="16" name="Text 14"/>
          <p:cNvSpPr/>
          <p:nvPr/>
        </p:nvSpPr>
        <p:spPr>
          <a:xfrm>
            <a:off x="3264408" y="2633472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D7E2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  120.000 €</a:t>
            </a:r>
            <a:endParaRPr lang="en-US" sz="1050" dirty="0"/>
          </a:p>
        </p:txBody>
      </p:sp>
      <p:pic>
        <p:nvPicPr>
          <p:cNvPr id="1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7720" y="2441448"/>
            <a:ext cx="237744" cy="237744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4892040" y="1847088"/>
            <a:ext cx="3840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B89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Gestione · anni n+3 → n+12  (10 anni)</a:t>
            </a:r>
            <a:endParaRPr lang="en-US" sz="1100" dirty="0"/>
          </a:p>
        </p:txBody>
      </p:sp>
      <p:sp>
        <p:nvSpPr>
          <p:cNvPr id="19" name="Shape 16"/>
          <p:cNvSpPr/>
          <p:nvPr/>
        </p:nvSpPr>
        <p:spPr>
          <a:xfrm>
            <a:off x="4892040" y="2103120"/>
            <a:ext cx="3840480" cy="914400"/>
          </a:xfrm>
          <a:prstGeom prst="roundRect">
            <a:avLst>
              <a:gd name="adj" fmla="val 6000"/>
            </a:avLst>
          </a:prstGeom>
          <a:solidFill>
            <a:srgbClr val="B8902F"/>
          </a:solidFill>
          <a:ln/>
          <a:effectLst>
            <a:outerShdw blurRad="76200" dist="38100" dir="5400000" algn="bl" rotWithShape="0">
              <a:srgbClr val="9AA6BC">
                <a:alpha val="18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20" name="Text 17"/>
          <p:cNvSpPr/>
          <p:nvPr/>
        </p:nvSpPr>
        <p:spPr>
          <a:xfrm>
            <a:off x="4892040" y="2212848"/>
            <a:ext cx="3840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30.000 €/anno</a:t>
            </a:r>
            <a:endParaRPr lang="en-US" sz="2300" dirty="0"/>
          </a:p>
        </p:txBody>
      </p:sp>
      <p:sp>
        <p:nvSpPr>
          <p:cNvPr id="21" name="Text 18"/>
          <p:cNvSpPr/>
          <p:nvPr/>
        </p:nvSpPr>
        <p:spPr>
          <a:xfrm>
            <a:off x="4892040" y="2633472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BF3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provento da trasferimenti  ·  300.000 € / 10</a:t>
            </a:r>
            <a:endParaRPr lang="en-US" sz="1050" dirty="0"/>
          </a:p>
        </p:txBody>
      </p:sp>
      <p:sp>
        <p:nvSpPr>
          <p:cNvPr id="22" name="Text 19"/>
          <p:cNvSpPr/>
          <p:nvPr/>
        </p:nvSpPr>
        <p:spPr>
          <a:xfrm>
            <a:off x="411480" y="3127248"/>
            <a:ext cx="416966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kern="0" spc="100" dirty="0">
                <a:solidFill>
                  <a:srgbClr val="2C569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FASE DI COSTRUZIONE</a:t>
            </a:r>
            <a:endParaRPr lang="en-US" sz="950" dirty="0"/>
          </a:p>
        </p:txBody>
      </p:sp>
      <p:sp>
        <p:nvSpPr>
          <p:cNvPr id="23" name="Text 20"/>
          <p:cNvSpPr/>
          <p:nvPr/>
        </p:nvSpPr>
        <p:spPr>
          <a:xfrm>
            <a:off x="4892040" y="3127248"/>
            <a:ext cx="3840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kern="0" spc="100" dirty="0">
                <a:solidFill>
                  <a:srgbClr val="B89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FASE DI GESTIONE</a:t>
            </a:r>
            <a:endParaRPr lang="en-US" sz="950" dirty="0"/>
          </a:p>
        </p:txBody>
      </p:sp>
      <p:sp>
        <p:nvSpPr>
          <p:cNvPr id="24" name="Shape 21"/>
          <p:cNvSpPr/>
          <p:nvPr/>
        </p:nvSpPr>
        <p:spPr>
          <a:xfrm>
            <a:off x="411480" y="3511296"/>
            <a:ext cx="4169664" cy="914400"/>
          </a:xfrm>
          <a:prstGeom prst="roundRect">
            <a:avLst>
              <a:gd name="adj" fmla="val 7000"/>
            </a:avLst>
          </a:prstGeom>
          <a:solidFill>
            <a:srgbClr val="F2F4F8"/>
          </a:solidFill>
          <a:ln/>
          <a:effectLst>
            <a:outerShdw blurRad="63500" dist="25400" dir="5400000" algn="bl" rotWithShape="0">
              <a:srgbClr val="9AA6BC">
                <a:alpha val="1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25" name="Text 22"/>
          <p:cNvSpPr/>
          <p:nvPr/>
        </p:nvSpPr>
        <p:spPr>
          <a:xfrm>
            <a:off x="621792" y="3602736"/>
            <a:ext cx="376732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Durante la costruzione:  </a:t>
            </a:r>
            <a:r>
              <a:rPr lang="en-US" sz="110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nessun provento. Spese capitalizzate in immobilizzazioni in corso; a fronte della rendicontazione, credito e </a:t>
            </a:r>
            <a:r>
              <a:rPr lang="en-US" sz="1100" b="1" dirty="0">
                <a:solidFill>
                  <a:srgbClr val="2C569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passività per trasferimenti</a:t>
            </a:r>
            <a:r>
              <a:rPr lang="en-US" sz="110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100" dirty="0"/>
          </a:p>
        </p:txBody>
      </p:sp>
      <p:sp>
        <p:nvSpPr>
          <p:cNvPr id="26" name="Shape 23"/>
          <p:cNvSpPr/>
          <p:nvPr/>
        </p:nvSpPr>
        <p:spPr>
          <a:xfrm>
            <a:off x="4690872" y="3511296"/>
            <a:ext cx="4041648" cy="914400"/>
          </a:xfrm>
          <a:prstGeom prst="roundRect">
            <a:avLst>
              <a:gd name="adj" fmla="val 7000"/>
            </a:avLst>
          </a:prstGeom>
          <a:solidFill>
            <a:srgbClr val="F4ECD6"/>
          </a:solidFill>
          <a:ln/>
          <a:effectLst>
            <a:outerShdw blurRad="63500" dist="25400" dir="5400000" algn="bl" rotWithShape="0">
              <a:srgbClr val="9AA6BC">
                <a:alpha val="12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27" name="Text 24"/>
          <p:cNvSpPr/>
          <p:nvPr/>
        </p:nvSpPr>
        <p:spPr>
          <a:xfrm>
            <a:off x="4882896" y="3602736"/>
            <a:ext cx="3657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B89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fine opera (n+2):  </a:t>
            </a:r>
            <a:r>
              <a:rPr lang="en-US" sz="110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capitalizzazione in </a:t>
            </a:r>
            <a:r>
              <a:rPr lang="en-US" sz="1100" b="1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Beni culturali non demaniali 300.000 €</a:t>
            </a:r>
            <a:r>
              <a:rPr lang="en-US" sz="110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Dall'avvio della gestione il provento matura: </a:t>
            </a:r>
            <a:r>
              <a:rPr lang="en-US" sz="1100" b="1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30.000 €/anno per 10 anni.</a:t>
            </a:r>
            <a:endParaRPr lang="en-US" sz="1100" dirty="0"/>
          </a:p>
        </p:txBody>
      </p:sp>
      <p:sp>
        <p:nvSpPr>
          <p:cNvPr id="28" name="Shape 25"/>
          <p:cNvSpPr/>
          <p:nvPr/>
        </p:nvSpPr>
        <p:spPr>
          <a:xfrm>
            <a:off x="0" y="4832604"/>
            <a:ext cx="9144000" cy="310896"/>
          </a:xfrm>
          <a:prstGeom prst="rect">
            <a:avLst/>
          </a:prstGeom>
          <a:solidFill>
            <a:srgbClr val="16294C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9" name="Shape 26"/>
          <p:cNvSpPr/>
          <p:nvPr/>
        </p:nvSpPr>
        <p:spPr>
          <a:xfrm>
            <a:off x="0" y="4805172"/>
            <a:ext cx="9144000" cy="27432"/>
          </a:xfrm>
          <a:prstGeom prst="rect">
            <a:avLst/>
          </a:prstGeom>
          <a:solidFill>
            <a:srgbClr val="B8902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0" name="Text 27"/>
          <p:cNvSpPr/>
          <p:nvPr/>
        </p:nvSpPr>
        <p:spPr>
          <a:xfrm>
            <a:off x="411480" y="4837176"/>
            <a:ext cx="65836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7D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Riforma 1.15 PNRR  ·  Transizione Accrual degli enti locali</a:t>
            </a:r>
            <a:endParaRPr lang="en-US" sz="850" dirty="0"/>
          </a:p>
        </p:txBody>
      </p:sp>
      <p:sp>
        <p:nvSpPr>
          <p:cNvPr id="31" name="Text 28"/>
          <p:cNvSpPr/>
          <p:nvPr/>
        </p:nvSpPr>
        <p:spPr>
          <a:xfrm>
            <a:off x="8275320" y="4837176"/>
            <a:ext cx="4572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  <p:pic>
        <p:nvPicPr>
          <p:cNvPr id="32" name="PAD-DOPPIO-NEGATIVO footer logo" descr="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8156" y="4887468"/>
            <a:ext cx="1095723" cy="20116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31089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B89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ESEMPIO APPLICATIVO · ITAS 9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11480" y="566928"/>
            <a:ext cx="83210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buNone/>
            </a:pPr>
            <a:r>
              <a:rPr lang="en-US" sz="2600" b="1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Esempio 20 — quando le condizioni non sono rispettate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411480" y="1298448"/>
            <a:ext cx="8321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Progetto di inclusione: stanziamento di </a:t>
            </a:r>
            <a:r>
              <a:rPr lang="en-US" sz="1250" b="1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100.000 €</a:t>
            </a:r>
            <a:r>
              <a:rPr lang="en-US" sz="125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 Erogazione: anticipo 30% → 50% dopo la 1ª rendicontazione → saldo finale. Restituzione delle somme se i traguardi non sono raggiunti.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411480" y="1874520"/>
            <a:ext cx="4041648" cy="1700784"/>
          </a:xfrm>
          <a:prstGeom prst="roundRect">
            <a:avLst>
              <a:gd name="adj" fmla="val 3763"/>
            </a:avLst>
          </a:prstGeom>
          <a:solidFill>
            <a:srgbClr val="FFFFFF"/>
          </a:solidFill>
          <a:ln w="12700">
            <a:solidFill>
              <a:srgbClr val="D7DEEA"/>
            </a:solidFill>
            <a:prstDash val="solid"/>
          </a:ln>
          <a:effectLst>
            <a:outerShdw blurRad="88900" dist="38100" dir="5400000" algn="bl" rotWithShape="0">
              <a:srgbClr val="9AA6BC">
                <a:alpha val="14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6" name="Text 4"/>
          <p:cNvSpPr/>
          <p:nvPr/>
        </p:nvSpPr>
        <p:spPr>
          <a:xfrm>
            <a:off x="594360" y="2002536"/>
            <a:ext cx="36758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200" b="1" dirty="0">
                <a:solidFill>
                  <a:srgbClr val="2E7D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①  Ricezione dell'anticipo (30%) — nessun provento: il trasferimento è soggetto a condizioni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594360" y="2551176"/>
            <a:ext cx="661660" cy="310896"/>
          </a:xfrm>
          <a:prstGeom prst="rect">
            <a:avLst/>
          </a:prstGeom>
          <a:solidFill>
            <a:srgbClr val="E9F0F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8" name="Text 6"/>
          <p:cNvSpPr/>
          <p:nvPr/>
        </p:nvSpPr>
        <p:spPr>
          <a:xfrm>
            <a:off x="594360" y="2551176"/>
            <a:ext cx="6616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1E40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DARE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1256020" y="2551176"/>
            <a:ext cx="2205533" cy="310896"/>
          </a:xfrm>
          <a:prstGeom prst="rect">
            <a:avLst/>
          </a:prstGeom>
          <a:solidFill>
            <a:srgbClr val="F2F4F8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0" name="Text 8"/>
          <p:cNvSpPr/>
          <p:nvPr/>
        </p:nvSpPr>
        <p:spPr>
          <a:xfrm>
            <a:off x="1329172" y="2551176"/>
            <a:ext cx="2205533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6E7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Conto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3461553" y="2551176"/>
            <a:ext cx="808695" cy="310896"/>
          </a:xfrm>
          <a:prstGeom prst="rect">
            <a:avLst/>
          </a:prstGeom>
          <a:solidFill>
            <a:srgbClr val="F5EEDB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2" name="Text 10"/>
          <p:cNvSpPr/>
          <p:nvPr/>
        </p:nvSpPr>
        <p:spPr>
          <a:xfrm>
            <a:off x="3461553" y="2551176"/>
            <a:ext cx="753831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7A5E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AVERE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594360" y="2862072"/>
            <a:ext cx="3675888" cy="310896"/>
          </a:xfrm>
          <a:prstGeom prst="rect">
            <a:avLst/>
          </a:prstGeom>
          <a:solidFill>
            <a:srgbClr val="FFFFFF"/>
          </a:solidFill>
          <a:ln w="6350">
            <a:solidFill>
              <a:srgbClr val="EDF1F7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4" name="Text 12"/>
          <p:cNvSpPr/>
          <p:nvPr/>
        </p:nvSpPr>
        <p:spPr>
          <a:xfrm>
            <a:off x="594360" y="2862072"/>
            <a:ext cx="6250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1E40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30.000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1329172" y="2862072"/>
            <a:ext cx="216895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Disponibilità liquide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3461553" y="2862072"/>
            <a:ext cx="753831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594360" y="3172968"/>
            <a:ext cx="3675888" cy="310896"/>
          </a:xfrm>
          <a:prstGeom prst="rect">
            <a:avLst/>
          </a:prstGeom>
          <a:solidFill>
            <a:srgbClr val="FBFCFE"/>
          </a:solidFill>
          <a:ln w="6350">
            <a:solidFill>
              <a:srgbClr val="EDF1F7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8" name="Text 16"/>
          <p:cNvSpPr/>
          <p:nvPr/>
        </p:nvSpPr>
        <p:spPr>
          <a:xfrm>
            <a:off x="594360" y="3172968"/>
            <a:ext cx="6250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1329172" y="3172968"/>
            <a:ext cx="216895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Debiti per trasferimenti correnti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3461553" y="3172968"/>
            <a:ext cx="753831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7A5E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30.000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690872" y="1874520"/>
            <a:ext cx="4041648" cy="1700784"/>
          </a:xfrm>
          <a:prstGeom prst="roundRect">
            <a:avLst>
              <a:gd name="adj" fmla="val 3763"/>
            </a:avLst>
          </a:prstGeom>
          <a:solidFill>
            <a:srgbClr val="FFFFFF"/>
          </a:solidFill>
          <a:ln w="12700">
            <a:solidFill>
              <a:srgbClr val="D7DEEA"/>
            </a:solidFill>
            <a:prstDash val="solid"/>
          </a:ln>
          <a:effectLst>
            <a:outerShdw blurRad="88900" dist="38100" dir="5400000" algn="bl" rotWithShape="0">
              <a:srgbClr val="9AA6BC">
                <a:alpha val="14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22" name="Text 20"/>
          <p:cNvSpPr/>
          <p:nvPr/>
        </p:nvSpPr>
        <p:spPr>
          <a:xfrm>
            <a:off x="4873752" y="2002536"/>
            <a:ext cx="36758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200" b="1" dirty="0">
                <a:solidFill>
                  <a:srgbClr val="9A3B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②  Traguardi non raggiunti → restituzione delle somme ricevute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4873752" y="2551176"/>
            <a:ext cx="661660" cy="310896"/>
          </a:xfrm>
          <a:prstGeom prst="rect">
            <a:avLst/>
          </a:prstGeom>
          <a:solidFill>
            <a:srgbClr val="E9F0F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4" name="Text 22"/>
          <p:cNvSpPr/>
          <p:nvPr/>
        </p:nvSpPr>
        <p:spPr>
          <a:xfrm>
            <a:off x="4873752" y="2551176"/>
            <a:ext cx="6616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1E40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DARE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5535412" y="2551176"/>
            <a:ext cx="2205533" cy="310896"/>
          </a:xfrm>
          <a:prstGeom prst="rect">
            <a:avLst/>
          </a:prstGeom>
          <a:solidFill>
            <a:srgbClr val="F2F4F8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6" name="Text 24"/>
          <p:cNvSpPr/>
          <p:nvPr/>
        </p:nvSpPr>
        <p:spPr>
          <a:xfrm>
            <a:off x="5608564" y="2551176"/>
            <a:ext cx="2205533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6E7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Conto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7740945" y="2551176"/>
            <a:ext cx="808695" cy="310896"/>
          </a:xfrm>
          <a:prstGeom prst="rect">
            <a:avLst/>
          </a:prstGeom>
          <a:solidFill>
            <a:srgbClr val="F5EEDB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8" name="Text 26"/>
          <p:cNvSpPr/>
          <p:nvPr/>
        </p:nvSpPr>
        <p:spPr>
          <a:xfrm>
            <a:off x="7740945" y="2551176"/>
            <a:ext cx="753831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7A5E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AVERE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4873752" y="2862072"/>
            <a:ext cx="3675888" cy="310896"/>
          </a:xfrm>
          <a:prstGeom prst="rect">
            <a:avLst/>
          </a:prstGeom>
          <a:solidFill>
            <a:srgbClr val="FFFFFF"/>
          </a:solidFill>
          <a:ln w="6350">
            <a:solidFill>
              <a:srgbClr val="EDF1F7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0" name="Text 28"/>
          <p:cNvSpPr/>
          <p:nvPr/>
        </p:nvSpPr>
        <p:spPr>
          <a:xfrm>
            <a:off x="4873752" y="2862072"/>
            <a:ext cx="6250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1E40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30.000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5608564" y="2862072"/>
            <a:ext cx="216895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Debiti per trasferimenti correnti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7740945" y="2862072"/>
            <a:ext cx="753831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4873752" y="3172968"/>
            <a:ext cx="3675888" cy="310896"/>
          </a:xfrm>
          <a:prstGeom prst="rect">
            <a:avLst/>
          </a:prstGeom>
          <a:solidFill>
            <a:srgbClr val="FBFCFE"/>
          </a:solidFill>
          <a:ln w="6350">
            <a:solidFill>
              <a:srgbClr val="EDF1F7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4" name="Text 32"/>
          <p:cNvSpPr/>
          <p:nvPr/>
        </p:nvSpPr>
        <p:spPr>
          <a:xfrm>
            <a:off x="4873752" y="3172968"/>
            <a:ext cx="6250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950" dirty="0"/>
          </a:p>
        </p:txBody>
      </p:sp>
      <p:sp>
        <p:nvSpPr>
          <p:cNvPr id="35" name="Text 33"/>
          <p:cNvSpPr/>
          <p:nvPr/>
        </p:nvSpPr>
        <p:spPr>
          <a:xfrm>
            <a:off x="5608564" y="3172968"/>
            <a:ext cx="216895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Disponibilità liquide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7740945" y="3172968"/>
            <a:ext cx="753831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7A5E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30.000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411480" y="3749040"/>
            <a:ext cx="8321040" cy="640080"/>
          </a:xfrm>
          <a:prstGeom prst="roundRect">
            <a:avLst>
              <a:gd name="adj" fmla="val 8571"/>
            </a:avLst>
          </a:prstGeom>
          <a:solidFill>
            <a:srgbClr val="F4ECD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8" name="Shape 36"/>
          <p:cNvSpPr/>
          <p:nvPr/>
        </p:nvSpPr>
        <p:spPr>
          <a:xfrm>
            <a:off x="621792" y="3858768"/>
            <a:ext cx="420624" cy="420624"/>
          </a:xfrm>
          <a:prstGeom prst="ellipse">
            <a:avLst/>
          </a:prstGeom>
          <a:solidFill>
            <a:srgbClr val="B8902F"/>
          </a:solidFill>
          <a:ln/>
          <a:effectLst>
            <a:outerShdw blurRad="63500" dist="25400" dir="5400000" algn="bl" rotWithShape="0">
              <a:srgbClr val="9AA6BC">
                <a:alpha val="18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pic>
        <p:nvPicPr>
          <p:cNvPr id="3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154" y="3968130"/>
            <a:ext cx="201900" cy="201900"/>
          </a:xfrm>
          <a:prstGeom prst="rect">
            <a:avLst/>
          </a:prstGeom>
        </p:spPr>
      </p:pic>
      <p:sp>
        <p:nvSpPr>
          <p:cNvPr id="40" name="Text 37"/>
          <p:cNvSpPr/>
          <p:nvPr/>
        </p:nvSpPr>
        <p:spPr>
          <a:xfrm>
            <a:off x="1188720" y="3776472"/>
            <a:ext cx="736092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150" b="1" dirty="0">
                <a:solidFill>
                  <a:srgbClr val="B89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conto economico non viene mai toccato:  </a:t>
            </a:r>
            <a:r>
              <a:rPr lang="en-US" sz="115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passività assorbe il rischio di restituzione e poi lo scarica. Il provento sarebbe sorto solo al maturare effettivo del diritto.</a:t>
            </a:r>
            <a:endParaRPr lang="en-US" sz="1150" dirty="0"/>
          </a:p>
        </p:txBody>
      </p:sp>
      <p:sp>
        <p:nvSpPr>
          <p:cNvPr id="41" name="Shape 38"/>
          <p:cNvSpPr/>
          <p:nvPr/>
        </p:nvSpPr>
        <p:spPr>
          <a:xfrm>
            <a:off x="0" y="4832604"/>
            <a:ext cx="9144000" cy="310896"/>
          </a:xfrm>
          <a:prstGeom prst="rect">
            <a:avLst/>
          </a:prstGeom>
          <a:solidFill>
            <a:srgbClr val="16294C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42" name="Shape 39"/>
          <p:cNvSpPr/>
          <p:nvPr/>
        </p:nvSpPr>
        <p:spPr>
          <a:xfrm>
            <a:off x="0" y="4805172"/>
            <a:ext cx="9144000" cy="27432"/>
          </a:xfrm>
          <a:prstGeom prst="rect">
            <a:avLst/>
          </a:prstGeom>
          <a:solidFill>
            <a:srgbClr val="B8902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43" name="Text 40"/>
          <p:cNvSpPr/>
          <p:nvPr/>
        </p:nvSpPr>
        <p:spPr>
          <a:xfrm>
            <a:off x="411480" y="4837176"/>
            <a:ext cx="65836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7D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Riforma 1.15 PNRR  ·  Transizione Accrual degli enti locali</a:t>
            </a:r>
            <a:endParaRPr lang="en-US" sz="850" dirty="0"/>
          </a:p>
        </p:txBody>
      </p:sp>
      <p:sp>
        <p:nvSpPr>
          <p:cNvPr id="44" name="Text 41"/>
          <p:cNvSpPr/>
          <p:nvPr/>
        </p:nvSpPr>
        <p:spPr>
          <a:xfrm>
            <a:off x="8275320" y="4837176"/>
            <a:ext cx="4572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  <p:pic>
        <p:nvPicPr>
          <p:cNvPr id="45" name="PAD-DOPPIO-NEGATIVO footer logo" descr="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8156" y="4887468"/>
            <a:ext cx="1095723" cy="20116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31089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B89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SCRITTURE DI PRIMA APPLICAZIONE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11480" y="566928"/>
            <a:ext cx="83210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buNone/>
            </a:pPr>
            <a:r>
              <a:rPr lang="en-US" sz="2600" b="1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Eliminazione dei risconti passivi: due articoli tipo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411480" y="1335024"/>
            <a:ext cx="8321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6E7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Esempio: risconti passivi su contributi c/investimenti pari a 900.000 €.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411480" y="1737360"/>
            <a:ext cx="4041648" cy="1700784"/>
          </a:xfrm>
          <a:prstGeom prst="roundRect">
            <a:avLst>
              <a:gd name="adj" fmla="val 3763"/>
            </a:avLst>
          </a:prstGeom>
          <a:solidFill>
            <a:srgbClr val="FFFFFF"/>
          </a:solidFill>
          <a:ln w="12700">
            <a:solidFill>
              <a:srgbClr val="D7DEEA"/>
            </a:solidFill>
            <a:prstDash val="solid"/>
          </a:ln>
          <a:effectLst>
            <a:outerShdw blurRad="88900" dist="38100" dir="5400000" algn="bl" rotWithShape="0">
              <a:srgbClr val="9AA6BC">
                <a:alpha val="14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6" name="Text 4"/>
          <p:cNvSpPr/>
          <p:nvPr/>
        </p:nvSpPr>
        <p:spPr>
          <a:xfrm>
            <a:off x="594360" y="1865376"/>
            <a:ext cx="36758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200" b="1" dirty="0">
                <a:solidFill>
                  <a:srgbClr val="2E7D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· Condizione attiva — riclassifica a passività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594360" y="2414016"/>
            <a:ext cx="661660" cy="310896"/>
          </a:xfrm>
          <a:prstGeom prst="rect">
            <a:avLst/>
          </a:prstGeom>
          <a:solidFill>
            <a:srgbClr val="E9F0F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8" name="Text 6"/>
          <p:cNvSpPr/>
          <p:nvPr/>
        </p:nvSpPr>
        <p:spPr>
          <a:xfrm>
            <a:off x="594360" y="2414016"/>
            <a:ext cx="6616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1E40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DARE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1256020" y="2414016"/>
            <a:ext cx="2205533" cy="310896"/>
          </a:xfrm>
          <a:prstGeom prst="rect">
            <a:avLst/>
          </a:prstGeom>
          <a:solidFill>
            <a:srgbClr val="F2F4F8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0" name="Text 8"/>
          <p:cNvSpPr/>
          <p:nvPr/>
        </p:nvSpPr>
        <p:spPr>
          <a:xfrm>
            <a:off x="1329172" y="2414016"/>
            <a:ext cx="2205533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6E7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Conto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3461553" y="2414016"/>
            <a:ext cx="808695" cy="310896"/>
          </a:xfrm>
          <a:prstGeom prst="rect">
            <a:avLst/>
          </a:prstGeom>
          <a:solidFill>
            <a:srgbClr val="F5EEDB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2" name="Text 10"/>
          <p:cNvSpPr/>
          <p:nvPr/>
        </p:nvSpPr>
        <p:spPr>
          <a:xfrm>
            <a:off x="3461553" y="2414016"/>
            <a:ext cx="753831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7A5E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AVERE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594360" y="2724912"/>
            <a:ext cx="3675888" cy="310896"/>
          </a:xfrm>
          <a:prstGeom prst="rect">
            <a:avLst/>
          </a:prstGeom>
          <a:solidFill>
            <a:srgbClr val="FFFFFF"/>
          </a:solidFill>
          <a:ln w="6350">
            <a:solidFill>
              <a:srgbClr val="EDF1F7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4" name="Text 12"/>
          <p:cNvSpPr/>
          <p:nvPr/>
        </p:nvSpPr>
        <p:spPr>
          <a:xfrm>
            <a:off x="594360" y="2724912"/>
            <a:ext cx="6250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1E40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900.000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1329172" y="2724912"/>
            <a:ext cx="216895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Risconti passivi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3461553" y="2724912"/>
            <a:ext cx="753831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594360" y="3035808"/>
            <a:ext cx="3675888" cy="310896"/>
          </a:xfrm>
          <a:prstGeom prst="rect">
            <a:avLst/>
          </a:prstGeom>
          <a:solidFill>
            <a:srgbClr val="FBFCFE"/>
          </a:solidFill>
          <a:ln w="6350">
            <a:solidFill>
              <a:srgbClr val="EDF1F7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8" name="Text 16"/>
          <p:cNvSpPr/>
          <p:nvPr/>
        </p:nvSpPr>
        <p:spPr>
          <a:xfrm>
            <a:off x="594360" y="3035808"/>
            <a:ext cx="6250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1329172" y="3035808"/>
            <a:ext cx="216895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Debiti per trasferimenti c/investimenti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3461553" y="3035808"/>
            <a:ext cx="753831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7A5E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900.000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690872" y="1737360"/>
            <a:ext cx="4041648" cy="1700784"/>
          </a:xfrm>
          <a:prstGeom prst="roundRect">
            <a:avLst>
              <a:gd name="adj" fmla="val 3763"/>
            </a:avLst>
          </a:prstGeom>
          <a:solidFill>
            <a:srgbClr val="FFFFFF"/>
          </a:solidFill>
          <a:ln w="12700">
            <a:solidFill>
              <a:srgbClr val="D7DEEA"/>
            </a:solidFill>
            <a:prstDash val="solid"/>
          </a:ln>
          <a:effectLst>
            <a:outerShdw blurRad="88900" dist="38100" dir="5400000" algn="bl" rotWithShape="0">
              <a:srgbClr val="9AA6BC">
                <a:alpha val="14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22" name="Text 20"/>
          <p:cNvSpPr/>
          <p:nvPr/>
        </p:nvSpPr>
        <p:spPr>
          <a:xfrm>
            <a:off x="4873752" y="1865376"/>
            <a:ext cx="36758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200" b="1" dirty="0">
                <a:solidFill>
                  <a:srgbClr val="2C569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 · Ricavo già imputato in esercizi precedenti — storno a PN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4873752" y="2414016"/>
            <a:ext cx="661660" cy="310896"/>
          </a:xfrm>
          <a:prstGeom prst="rect">
            <a:avLst/>
          </a:prstGeom>
          <a:solidFill>
            <a:srgbClr val="E9F0F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4" name="Text 22"/>
          <p:cNvSpPr/>
          <p:nvPr/>
        </p:nvSpPr>
        <p:spPr>
          <a:xfrm>
            <a:off x="4873752" y="2414016"/>
            <a:ext cx="6616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1E40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DARE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5535412" y="2414016"/>
            <a:ext cx="2205533" cy="310896"/>
          </a:xfrm>
          <a:prstGeom prst="rect">
            <a:avLst/>
          </a:prstGeom>
          <a:solidFill>
            <a:srgbClr val="F2F4F8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6" name="Text 24"/>
          <p:cNvSpPr/>
          <p:nvPr/>
        </p:nvSpPr>
        <p:spPr>
          <a:xfrm>
            <a:off x="5608564" y="2414016"/>
            <a:ext cx="2205533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6E7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Conto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7740945" y="2414016"/>
            <a:ext cx="808695" cy="310896"/>
          </a:xfrm>
          <a:prstGeom prst="rect">
            <a:avLst/>
          </a:prstGeom>
          <a:solidFill>
            <a:srgbClr val="F5EEDB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8" name="Text 26"/>
          <p:cNvSpPr/>
          <p:nvPr/>
        </p:nvSpPr>
        <p:spPr>
          <a:xfrm>
            <a:off x="7740945" y="2414016"/>
            <a:ext cx="753831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7A5E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AVERE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4873752" y="2724912"/>
            <a:ext cx="3675888" cy="310896"/>
          </a:xfrm>
          <a:prstGeom prst="rect">
            <a:avLst/>
          </a:prstGeom>
          <a:solidFill>
            <a:srgbClr val="FFFFFF"/>
          </a:solidFill>
          <a:ln w="6350">
            <a:solidFill>
              <a:srgbClr val="EDF1F7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0" name="Text 28"/>
          <p:cNvSpPr/>
          <p:nvPr/>
        </p:nvSpPr>
        <p:spPr>
          <a:xfrm>
            <a:off x="4873752" y="2724912"/>
            <a:ext cx="6250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1E40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900.000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5608564" y="2724912"/>
            <a:ext cx="216895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Patrimonio netto – Rettifiche di 1ª appl.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7740945" y="2724912"/>
            <a:ext cx="753831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4873752" y="3035808"/>
            <a:ext cx="3675888" cy="310896"/>
          </a:xfrm>
          <a:prstGeom prst="rect">
            <a:avLst/>
          </a:prstGeom>
          <a:solidFill>
            <a:srgbClr val="FBFCFE"/>
          </a:solidFill>
          <a:ln w="6350">
            <a:solidFill>
              <a:srgbClr val="EDF1F7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4" name="Text 32"/>
          <p:cNvSpPr/>
          <p:nvPr/>
        </p:nvSpPr>
        <p:spPr>
          <a:xfrm>
            <a:off x="4873752" y="3035808"/>
            <a:ext cx="6250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950" dirty="0"/>
          </a:p>
        </p:txBody>
      </p:sp>
      <p:sp>
        <p:nvSpPr>
          <p:cNvPr id="35" name="Text 33"/>
          <p:cNvSpPr/>
          <p:nvPr/>
        </p:nvSpPr>
        <p:spPr>
          <a:xfrm>
            <a:off x="5608564" y="3035808"/>
            <a:ext cx="216895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Passività per trasferimenti c/investimenti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7740945" y="3035808"/>
            <a:ext cx="753831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7A5E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900.000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411480" y="3611880"/>
            <a:ext cx="8321040" cy="713232"/>
          </a:xfrm>
          <a:prstGeom prst="roundRect">
            <a:avLst>
              <a:gd name="adj" fmla="val 7692"/>
            </a:avLst>
          </a:prstGeom>
          <a:solidFill>
            <a:srgbClr val="F4ECD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8" name="Text 36"/>
          <p:cNvSpPr/>
          <p:nvPr/>
        </p:nvSpPr>
        <p:spPr>
          <a:xfrm>
            <a:off x="640080" y="3648456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150" b="1" dirty="0">
                <a:solidFill>
                  <a:srgbClr val="B89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 è un peggioramento della performance:  </a:t>
            </a:r>
            <a:r>
              <a:rPr lang="en-US" sz="115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è una diversa qualificazione contabile di poste già iscritte. Il rischio di restituzione, prima "occultato" nel rinvio temporale del ricavo, diventa esplicito.</a:t>
            </a:r>
            <a:endParaRPr lang="en-US" sz="1150" dirty="0"/>
          </a:p>
        </p:txBody>
      </p:sp>
      <p:sp>
        <p:nvSpPr>
          <p:cNvPr id="39" name="Shape 37"/>
          <p:cNvSpPr/>
          <p:nvPr/>
        </p:nvSpPr>
        <p:spPr>
          <a:xfrm>
            <a:off x="0" y="4832604"/>
            <a:ext cx="9144000" cy="310896"/>
          </a:xfrm>
          <a:prstGeom prst="rect">
            <a:avLst/>
          </a:prstGeom>
          <a:solidFill>
            <a:srgbClr val="16294C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40" name="Shape 38"/>
          <p:cNvSpPr/>
          <p:nvPr/>
        </p:nvSpPr>
        <p:spPr>
          <a:xfrm>
            <a:off x="0" y="4805172"/>
            <a:ext cx="9144000" cy="27432"/>
          </a:xfrm>
          <a:prstGeom prst="rect">
            <a:avLst/>
          </a:prstGeom>
          <a:solidFill>
            <a:srgbClr val="B8902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41" name="Text 39"/>
          <p:cNvSpPr/>
          <p:nvPr/>
        </p:nvSpPr>
        <p:spPr>
          <a:xfrm>
            <a:off x="411480" y="4837176"/>
            <a:ext cx="65836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7D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Riforma 1.15 PNRR  ·  Transizione Accrual degli enti locali</a:t>
            </a:r>
            <a:endParaRPr lang="en-US" sz="850" dirty="0"/>
          </a:p>
        </p:txBody>
      </p:sp>
      <p:sp>
        <p:nvSpPr>
          <p:cNvPr id="42" name="Text 40"/>
          <p:cNvSpPr/>
          <p:nvPr/>
        </p:nvSpPr>
        <p:spPr>
          <a:xfrm>
            <a:off x="8275320" y="4837176"/>
            <a:ext cx="4572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  <p:pic>
        <p:nvPicPr>
          <p:cNvPr id="43" name="PAD-DOPPIO-NEGATIVO footer logo" descr="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8156" y="4887468"/>
            <a:ext cx="1095723" cy="20116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31089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B89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ALTRE MACRO-VOCI DEL RACCORDO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11480" y="566928"/>
            <a:ext cx="83210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buNone/>
            </a:pPr>
            <a:r>
              <a:rPr lang="en-US" sz="2600" b="1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Ammortamenti, fondi rischi e classificazione temporale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411480" y="1481328"/>
            <a:ext cx="8321040" cy="841248"/>
          </a:xfrm>
          <a:prstGeom prst="roundRect">
            <a:avLst>
              <a:gd name="adj" fmla="val 7609"/>
            </a:avLst>
          </a:prstGeom>
          <a:solidFill>
            <a:srgbClr val="FFFFFF"/>
          </a:solidFill>
          <a:ln w="12700">
            <a:solidFill>
              <a:srgbClr val="D7DEEA"/>
            </a:solidFill>
            <a:prstDash val="solid"/>
          </a:ln>
          <a:effectLst>
            <a:outerShdw blurRad="76200" dist="38100" dir="5400000" algn="bl" rotWithShape="0">
              <a:srgbClr val="9AA6BC">
                <a:alpha val="12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5" name="Shape 3"/>
          <p:cNvSpPr/>
          <p:nvPr/>
        </p:nvSpPr>
        <p:spPr>
          <a:xfrm>
            <a:off x="621792" y="1673352"/>
            <a:ext cx="457200" cy="457200"/>
          </a:xfrm>
          <a:prstGeom prst="ellipse">
            <a:avLst/>
          </a:prstGeom>
          <a:solidFill>
            <a:srgbClr val="9A3B3B"/>
          </a:solidFill>
          <a:ln/>
          <a:effectLst>
            <a:outerShdw blurRad="63500" dist="25400" dir="5400000" algn="bl" rotWithShape="0">
              <a:srgbClr val="9AA6BC">
                <a:alpha val="18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64" y="1792224"/>
            <a:ext cx="219456" cy="21945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280160" y="1609344"/>
            <a:ext cx="2743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50" b="1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Ammortamenti su beni di terzi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4160520" y="1627632"/>
            <a:ext cx="0" cy="548640"/>
          </a:xfrm>
          <a:prstGeom prst="line">
            <a:avLst/>
          </a:prstGeom>
          <a:noFill/>
          <a:ln w="12700">
            <a:solidFill>
              <a:srgbClr val="D7DEE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9" name="Text 6"/>
          <p:cNvSpPr/>
          <p:nvPr/>
        </p:nvSpPr>
        <p:spPr>
          <a:xfrm>
            <a:off x="4343400" y="1591056"/>
            <a:ext cx="4206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Ammessi nel 118, non ammessi in ITAS (manca l'asset controllato): eliminazione. Sui beni di proprietà restano, salvo revisione delle vite utili.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411480" y="2450592"/>
            <a:ext cx="8321040" cy="841248"/>
          </a:xfrm>
          <a:prstGeom prst="roundRect">
            <a:avLst>
              <a:gd name="adj" fmla="val 7609"/>
            </a:avLst>
          </a:prstGeom>
          <a:solidFill>
            <a:srgbClr val="FFFFFF"/>
          </a:solidFill>
          <a:ln w="12700">
            <a:solidFill>
              <a:srgbClr val="D7DEEA"/>
            </a:solidFill>
            <a:prstDash val="solid"/>
          </a:ln>
          <a:effectLst>
            <a:outerShdw blurRad="76200" dist="38100" dir="5400000" algn="bl" rotWithShape="0">
              <a:srgbClr val="9AA6BC">
                <a:alpha val="12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1" name="Shape 8"/>
          <p:cNvSpPr/>
          <p:nvPr/>
        </p:nvSpPr>
        <p:spPr>
          <a:xfrm>
            <a:off x="621792" y="2642616"/>
            <a:ext cx="457200" cy="457200"/>
          </a:xfrm>
          <a:prstGeom prst="ellipse">
            <a:avLst/>
          </a:prstGeom>
          <a:solidFill>
            <a:srgbClr val="2E7D7A"/>
          </a:solidFill>
          <a:ln/>
          <a:effectLst>
            <a:outerShdw blurRad="63500" dist="25400" dir="5400000" algn="bl" rotWithShape="0">
              <a:srgbClr val="9AA6BC">
                <a:alpha val="18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664" y="2761488"/>
            <a:ext cx="219456" cy="219456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280160" y="2578608"/>
            <a:ext cx="2743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50" b="1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Fondi rischi e passività latenti</a:t>
            </a:r>
            <a:endParaRPr lang="en-US" sz="1350" dirty="0"/>
          </a:p>
        </p:txBody>
      </p:sp>
      <p:sp>
        <p:nvSpPr>
          <p:cNvPr id="14" name="Shape 10"/>
          <p:cNvSpPr/>
          <p:nvPr/>
        </p:nvSpPr>
        <p:spPr>
          <a:xfrm>
            <a:off x="4160520" y="2596896"/>
            <a:ext cx="0" cy="548640"/>
          </a:xfrm>
          <a:prstGeom prst="line">
            <a:avLst/>
          </a:prstGeom>
          <a:noFill/>
          <a:ln w="12700">
            <a:solidFill>
              <a:srgbClr val="D7DEE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5" name="Text 11"/>
          <p:cNvSpPr/>
          <p:nvPr/>
        </p:nvSpPr>
        <p:spPr>
          <a:xfrm>
            <a:off x="4343400" y="2560320"/>
            <a:ext cx="4206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Fondi generici prudenziali: eliminazione. Contenzioso probabile non rilevato: integrazione tra i Fondi per rischi e oneri.</a:t>
            </a:r>
            <a:endParaRPr lang="en-US" sz="1150" dirty="0"/>
          </a:p>
        </p:txBody>
      </p:sp>
      <p:sp>
        <p:nvSpPr>
          <p:cNvPr id="16" name="Shape 12"/>
          <p:cNvSpPr/>
          <p:nvPr/>
        </p:nvSpPr>
        <p:spPr>
          <a:xfrm>
            <a:off x="411480" y="3419856"/>
            <a:ext cx="8321040" cy="841248"/>
          </a:xfrm>
          <a:prstGeom prst="roundRect">
            <a:avLst>
              <a:gd name="adj" fmla="val 7609"/>
            </a:avLst>
          </a:prstGeom>
          <a:solidFill>
            <a:srgbClr val="FFFFFF"/>
          </a:solidFill>
          <a:ln w="12700">
            <a:solidFill>
              <a:srgbClr val="D7DEEA"/>
            </a:solidFill>
            <a:prstDash val="solid"/>
          </a:ln>
          <a:effectLst>
            <a:outerShdw blurRad="76200" dist="38100" dir="5400000" algn="bl" rotWithShape="0">
              <a:srgbClr val="9AA6BC">
                <a:alpha val="12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7" name="Shape 13"/>
          <p:cNvSpPr/>
          <p:nvPr/>
        </p:nvSpPr>
        <p:spPr>
          <a:xfrm>
            <a:off x="621792" y="3611880"/>
            <a:ext cx="457200" cy="457200"/>
          </a:xfrm>
          <a:prstGeom prst="ellipse">
            <a:avLst/>
          </a:prstGeom>
          <a:solidFill>
            <a:srgbClr val="2C5697"/>
          </a:solidFill>
          <a:ln/>
          <a:effectLst>
            <a:outerShdw blurRad="63500" dist="25400" dir="5400000" algn="bl" rotWithShape="0">
              <a:srgbClr val="9AA6BC">
                <a:alpha val="18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664" y="3730752"/>
            <a:ext cx="219456" cy="219456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1280160" y="3547872"/>
            <a:ext cx="2743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50" b="1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Classificazione temporale</a:t>
            </a:r>
            <a:endParaRPr lang="en-US" sz="1350" dirty="0"/>
          </a:p>
        </p:txBody>
      </p:sp>
      <p:sp>
        <p:nvSpPr>
          <p:cNvPr id="20" name="Shape 15"/>
          <p:cNvSpPr/>
          <p:nvPr/>
        </p:nvSpPr>
        <p:spPr>
          <a:xfrm>
            <a:off x="4160520" y="3566160"/>
            <a:ext cx="0" cy="548640"/>
          </a:xfrm>
          <a:prstGeom prst="line">
            <a:avLst/>
          </a:prstGeom>
          <a:noFill/>
          <a:ln w="12700">
            <a:solidFill>
              <a:srgbClr val="D7DEE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1" name="Text 16"/>
          <p:cNvSpPr/>
          <p:nvPr/>
        </p:nvSpPr>
        <p:spPr>
          <a:xfrm>
            <a:off x="4343400" y="3529584"/>
            <a:ext cx="4206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Crediti e debiti riclassificati per scadenza: correnti / non correnti. Riclassificazione senza effetti economici.</a:t>
            </a:r>
            <a:endParaRPr lang="en-US" sz="1150" dirty="0"/>
          </a:p>
        </p:txBody>
      </p:sp>
      <p:sp>
        <p:nvSpPr>
          <p:cNvPr id="22" name="Shape 17"/>
          <p:cNvSpPr/>
          <p:nvPr/>
        </p:nvSpPr>
        <p:spPr>
          <a:xfrm>
            <a:off x="0" y="4832604"/>
            <a:ext cx="9144000" cy="310896"/>
          </a:xfrm>
          <a:prstGeom prst="rect">
            <a:avLst/>
          </a:prstGeom>
          <a:solidFill>
            <a:srgbClr val="16294C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3" name="Shape 18"/>
          <p:cNvSpPr/>
          <p:nvPr/>
        </p:nvSpPr>
        <p:spPr>
          <a:xfrm>
            <a:off x="0" y="4805172"/>
            <a:ext cx="9144000" cy="27432"/>
          </a:xfrm>
          <a:prstGeom prst="rect">
            <a:avLst/>
          </a:prstGeom>
          <a:solidFill>
            <a:srgbClr val="B8902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4" name="Text 19"/>
          <p:cNvSpPr/>
          <p:nvPr/>
        </p:nvSpPr>
        <p:spPr>
          <a:xfrm>
            <a:off x="411480" y="4837176"/>
            <a:ext cx="65836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7D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Riforma 1.15 PNRR  ·  Transizione Accrual degli enti locali</a:t>
            </a:r>
            <a:endParaRPr lang="en-US" sz="850" dirty="0"/>
          </a:p>
        </p:txBody>
      </p:sp>
      <p:sp>
        <p:nvSpPr>
          <p:cNvPr id="25" name="Text 20"/>
          <p:cNvSpPr/>
          <p:nvPr/>
        </p:nvSpPr>
        <p:spPr>
          <a:xfrm>
            <a:off x="8275320" y="4837176"/>
            <a:ext cx="4572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  <p:pic>
        <p:nvPicPr>
          <p:cNvPr id="26" name="PAD-DOPPIO-NEGATIVO footer logo" descr="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8156" y="4887468"/>
            <a:ext cx="1095723" cy="20116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31089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B89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"SO WHAT" GESTIONALE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11480" y="566928"/>
            <a:ext cx="83210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buNone/>
            </a:pPr>
            <a:r>
              <a:rPr lang="en-US" sz="2600" b="1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Cosa cambia per gli enti — e per i piccoli Comuni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411480" y="1554480"/>
            <a:ext cx="2697480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2700">
            <a:solidFill>
              <a:srgbClr val="D7DEEA"/>
            </a:solidFill>
            <a:prstDash val="solid"/>
          </a:ln>
          <a:effectLst>
            <a:outerShdw blurRad="88900" dist="38100" dir="5400000" algn="bl" rotWithShape="0">
              <a:srgbClr val="9AA6BC">
                <a:alpha val="14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5" name="Shape 3"/>
          <p:cNvSpPr/>
          <p:nvPr/>
        </p:nvSpPr>
        <p:spPr>
          <a:xfrm>
            <a:off x="667512" y="1810512"/>
            <a:ext cx="493776" cy="493776"/>
          </a:xfrm>
          <a:prstGeom prst="ellipse">
            <a:avLst/>
          </a:prstGeom>
          <a:solidFill>
            <a:srgbClr val="9A3B3B"/>
          </a:solidFill>
          <a:ln/>
          <a:effectLst>
            <a:outerShdw blurRad="63500" dist="25400" dir="5400000" algn="bl" rotWithShape="0">
              <a:srgbClr val="9AA6BC">
                <a:alpha val="18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894" y="1938894"/>
            <a:ext cx="237012" cy="23701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280160" y="1828800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Crediti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667512" y="2450592"/>
            <a:ext cx="218541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9A3B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RIDUZIONE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667512" y="2743200"/>
            <a:ext cx="2185416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Impairment su residui attivi vetusti: i crediti scendono al valore realmente recuperabile.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3273552" y="1554480"/>
            <a:ext cx="2697480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2700">
            <a:solidFill>
              <a:srgbClr val="D7DEEA"/>
            </a:solidFill>
            <a:prstDash val="solid"/>
          </a:ln>
          <a:effectLst>
            <a:outerShdw blurRad="88900" dist="38100" dir="5400000" algn="bl" rotWithShape="0">
              <a:srgbClr val="9AA6BC">
                <a:alpha val="14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1" name="Shape 8"/>
          <p:cNvSpPr/>
          <p:nvPr/>
        </p:nvSpPr>
        <p:spPr>
          <a:xfrm>
            <a:off x="3529584" y="1810512"/>
            <a:ext cx="493776" cy="493776"/>
          </a:xfrm>
          <a:prstGeom prst="ellipse">
            <a:avLst/>
          </a:prstGeom>
          <a:solidFill>
            <a:srgbClr val="2E7D7A"/>
          </a:solidFill>
          <a:ln/>
          <a:effectLst>
            <a:outerShdw blurRad="63500" dist="25400" dir="5400000" algn="bl" rotWithShape="0">
              <a:srgbClr val="9AA6BC">
                <a:alpha val="18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966" y="1938894"/>
            <a:ext cx="237012" cy="23701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142232" y="1828800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Passività latenti</a:t>
            </a:r>
            <a:endParaRPr lang="en-US" sz="1400" dirty="0"/>
          </a:p>
        </p:txBody>
      </p:sp>
      <p:sp>
        <p:nvSpPr>
          <p:cNvPr id="14" name="Text 10"/>
          <p:cNvSpPr/>
          <p:nvPr/>
        </p:nvSpPr>
        <p:spPr>
          <a:xfrm>
            <a:off x="3529584" y="2450592"/>
            <a:ext cx="218541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2E7D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EMERSIONE</a:t>
            </a:r>
            <a:endParaRPr lang="en-US" sz="1100" dirty="0"/>
          </a:p>
        </p:txBody>
      </p:sp>
      <p:sp>
        <p:nvSpPr>
          <p:cNvPr id="15" name="Text 11"/>
          <p:cNvSpPr/>
          <p:nvPr/>
        </p:nvSpPr>
        <p:spPr>
          <a:xfrm>
            <a:off x="3529584" y="2743200"/>
            <a:ext cx="2185416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Fondi rischi su contenzioso probabile e obbligazioni prima non rilevate vengono iscritti.</a:t>
            </a:r>
            <a:endParaRPr lang="en-US" sz="1100" dirty="0"/>
          </a:p>
        </p:txBody>
      </p:sp>
      <p:sp>
        <p:nvSpPr>
          <p:cNvPr id="16" name="Shape 12"/>
          <p:cNvSpPr/>
          <p:nvPr/>
        </p:nvSpPr>
        <p:spPr>
          <a:xfrm>
            <a:off x="6135624" y="1554480"/>
            <a:ext cx="2697480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2700">
            <a:solidFill>
              <a:srgbClr val="D7DEEA"/>
            </a:solidFill>
            <a:prstDash val="solid"/>
          </a:ln>
          <a:effectLst>
            <a:outerShdw blurRad="88900" dist="38100" dir="5400000" algn="bl" rotWithShape="0">
              <a:srgbClr val="9AA6BC">
                <a:alpha val="14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7" name="Shape 13"/>
          <p:cNvSpPr/>
          <p:nvPr/>
        </p:nvSpPr>
        <p:spPr>
          <a:xfrm>
            <a:off x="6391656" y="1810512"/>
            <a:ext cx="493776" cy="493776"/>
          </a:xfrm>
          <a:prstGeom prst="ellipse">
            <a:avLst/>
          </a:prstGeom>
          <a:solidFill>
            <a:srgbClr val="2C5697"/>
          </a:solidFill>
          <a:ln/>
          <a:effectLst>
            <a:outerShdw blurRad="63500" dist="25400" dir="5400000" algn="bl" rotWithShape="0">
              <a:srgbClr val="9AA6BC">
                <a:alpha val="18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0038" y="1938894"/>
            <a:ext cx="237012" cy="237012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7004304" y="1828800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Patrimonio netto</a:t>
            </a:r>
            <a:endParaRPr lang="en-US" sz="1400" dirty="0"/>
          </a:p>
        </p:txBody>
      </p:sp>
      <p:sp>
        <p:nvSpPr>
          <p:cNvPr id="20" name="Text 15"/>
          <p:cNvSpPr/>
          <p:nvPr/>
        </p:nvSpPr>
        <p:spPr>
          <a:xfrm>
            <a:off x="6391656" y="2450592"/>
            <a:ext cx="218541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2C569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RIDIMENSIONAMENTO</a:t>
            </a:r>
            <a:endParaRPr lang="en-US" sz="1100" dirty="0"/>
          </a:p>
        </p:txBody>
      </p:sp>
      <p:sp>
        <p:nvSpPr>
          <p:cNvPr id="21" name="Text 16"/>
          <p:cNvSpPr/>
          <p:nvPr/>
        </p:nvSpPr>
        <p:spPr>
          <a:xfrm>
            <a:off x="6391656" y="2743200"/>
            <a:ext cx="2185416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Effetto iniziale del risultato di transizione, più marcato nei piccoli Comuni.</a:t>
            </a:r>
            <a:endParaRPr lang="en-US" sz="1100" dirty="0"/>
          </a:p>
        </p:txBody>
      </p:sp>
      <p:sp>
        <p:nvSpPr>
          <p:cNvPr id="22" name="Shape 17"/>
          <p:cNvSpPr/>
          <p:nvPr/>
        </p:nvSpPr>
        <p:spPr>
          <a:xfrm>
            <a:off x="411480" y="3657600"/>
            <a:ext cx="8321040" cy="713232"/>
          </a:xfrm>
          <a:prstGeom prst="roundRect">
            <a:avLst>
              <a:gd name="adj" fmla="val 8974"/>
            </a:avLst>
          </a:prstGeom>
          <a:solidFill>
            <a:srgbClr val="16294C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3" name="Shape 18"/>
          <p:cNvSpPr/>
          <p:nvPr/>
        </p:nvSpPr>
        <p:spPr>
          <a:xfrm>
            <a:off x="640080" y="3767328"/>
            <a:ext cx="493776" cy="493776"/>
          </a:xfrm>
          <a:prstGeom prst="ellipse">
            <a:avLst/>
          </a:prstGeom>
          <a:solidFill>
            <a:srgbClr val="B8902F"/>
          </a:solidFill>
          <a:ln/>
          <a:effectLst>
            <a:outerShdw blurRad="63500" dist="25400" dir="5400000" algn="bl" rotWithShape="0">
              <a:srgbClr val="9AA6BC">
                <a:alpha val="18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pic>
        <p:nvPicPr>
          <p:cNvPr id="24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462" y="3895710"/>
            <a:ext cx="237012" cy="237012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1234440" y="3694176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 un indebolimento, ma un'immagine più veritiera, confrontabile e trasparente.  </a:t>
            </a:r>
            <a:r>
              <a:rPr lang="en-US" sz="1150" dirty="0">
                <a:solidFill>
                  <a:srgbClr val="DC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bilancio Accrual diventa strumento di accountability evoluta: controllo esterno, decisioni interne, sostenibilità.</a:t>
            </a:r>
            <a:endParaRPr lang="en-US" sz="1150" dirty="0"/>
          </a:p>
        </p:txBody>
      </p:sp>
      <p:sp>
        <p:nvSpPr>
          <p:cNvPr id="26" name="Shape 20"/>
          <p:cNvSpPr/>
          <p:nvPr/>
        </p:nvSpPr>
        <p:spPr>
          <a:xfrm>
            <a:off x="0" y="4832604"/>
            <a:ext cx="9144000" cy="310896"/>
          </a:xfrm>
          <a:prstGeom prst="rect">
            <a:avLst/>
          </a:prstGeom>
          <a:solidFill>
            <a:srgbClr val="16294C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7" name="Shape 21"/>
          <p:cNvSpPr/>
          <p:nvPr/>
        </p:nvSpPr>
        <p:spPr>
          <a:xfrm>
            <a:off x="0" y="4805172"/>
            <a:ext cx="9144000" cy="27432"/>
          </a:xfrm>
          <a:prstGeom prst="rect">
            <a:avLst/>
          </a:prstGeom>
          <a:solidFill>
            <a:srgbClr val="B8902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8" name="Text 22"/>
          <p:cNvSpPr/>
          <p:nvPr/>
        </p:nvSpPr>
        <p:spPr>
          <a:xfrm>
            <a:off x="411480" y="4837176"/>
            <a:ext cx="65836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7D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Riforma 1.15 PNRR  ·  Transizione Accrual degli enti locali</a:t>
            </a:r>
            <a:endParaRPr lang="en-US" sz="850" dirty="0"/>
          </a:p>
        </p:txBody>
      </p:sp>
      <p:sp>
        <p:nvSpPr>
          <p:cNvPr id="29" name="Text 23"/>
          <p:cNvSpPr/>
          <p:nvPr/>
        </p:nvSpPr>
        <p:spPr>
          <a:xfrm>
            <a:off x="8275320" y="4837176"/>
            <a:ext cx="4572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  <p:pic>
        <p:nvPicPr>
          <p:cNvPr id="30" name="PAD-DOPPIO-NEGATIVO footer logo" descr="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8156" y="4887468"/>
            <a:ext cx="1095723" cy="20116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629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/>
          <p:cNvSpPr/>
          <p:nvPr/>
        </p:nvSpPr>
        <p:spPr>
          <a:xfrm>
            <a:off x="0" y="0"/>
            <a:ext cx="146304" cy="5143500"/>
          </a:xfrm>
          <a:prstGeom prst="rect">
            <a:avLst/>
          </a:prstGeom>
          <a:solidFill>
            <a:srgbClr val="B8902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5" name="Text 3"/>
          <p:cNvSpPr/>
          <p:nvPr/>
        </p:nvSpPr>
        <p:spPr>
          <a:xfrm>
            <a:off x="640080" y="5029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B89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SINTESI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603504" y="841248"/>
            <a:ext cx="79552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raccordo non è neutro né simmetrico</a:t>
            </a:r>
            <a:endParaRPr lang="en-US" sz="27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" y="1719072"/>
            <a:ext cx="310896" cy="31089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143000" y="1655064"/>
            <a:ext cx="73152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350" dirty="0">
                <a:solidFill>
                  <a:srgbClr val="DC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Eliminazione, riclassificazione, integrazione e riallineamento: quattro funzioni applicate posta per posta.</a:t>
            </a:r>
            <a:endParaRPr lang="en-US" sz="135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" y="2377440"/>
            <a:ext cx="310896" cy="31089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143000" y="2313432"/>
            <a:ext cx="73152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350" dirty="0">
                <a:solidFill>
                  <a:srgbClr val="DC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Crediti al netto (impairment), contributi c/capitale fuori dal CE, passività latenti che emergono.</a:t>
            </a:r>
            <a:endParaRPr lang="en-US" sz="135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" y="3035808"/>
            <a:ext cx="310896" cy="310896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143000" y="2971800"/>
            <a:ext cx="73152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350" dirty="0">
                <a:solidFill>
                  <a:srgbClr val="DC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Effetto iniziale sui piccoli Comuni: riduzione crediti e ridimensionamento del PN — immagine più veritiera, non peggioramento.</a:t>
            </a:r>
            <a:endParaRPr lang="en-US" sz="1350" dirty="0"/>
          </a:p>
        </p:txBody>
      </p:sp>
      <p:sp>
        <p:nvSpPr>
          <p:cNvPr id="13" name="Shape 8"/>
          <p:cNvSpPr/>
          <p:nvPr/>
        </p:nvSpPr>
        <p:spPr>
          <a:xfrm>
            <a:off x="640080" y="3822192"/>
            <a:ext cx="7909560" cy="841248"/>
          </a:xfrm>
          <a:prstGeom prst="roundRect">
            <a:avLst>
              <a:gd name="adj" fmla="val 7609"/>
            </a:avLst>
          </a:prstGeom>
          <a:solidFill>
            <a:srgbClr val="1F336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4" name="Text 9"/>
          <p:cNvSpPr/>
          <p:nvPr/>
        </p:nvSpPr>
        <p:spPr>
          <a:xfrm>
            <a:off x="868680" y="3877056"/>
            <a:ext cx="745236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B89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</a:t>
            </a:r>
            <a:r>
              <a:rPr lang="en-US" sz="12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rettifiche ex art. 2, co. 2 non sono mere riclassificazioni contabili: sono l'applicazione sostanziale della logica asset–liability based, per ricostruire la situazione economico-patrimoniale dell'ente.</a:t>
            </a:r>
            <a:endParaRPr lang="en-US" sz="1250" dirty="0"/>
          </a:p>
        </p:txBody>
      </p:sp>
      <p:sp>
        <p:nvSpPr>
          <p:cNvPr id="16" name="PAD footer blue band"/>
          <p:cNvSpPr/>
          <p:nvPr/>
        </p:nvSpPr>
        <p:spPr>
          <a:xfrm>
            <a:off x="0" y="4832604"/>
            <a:ext cx="9144000" cy="310896"/>
          </a:xfrm>
          <a:prstGeom prst="rect">
            <a:avLst/>
          </a:prstGeom>
          <a:solidFill>
            <a:srgbClr val="1629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PAD footer gold rule"/>
          <p:cNvSpPr/>
          <p:nvPr/>
        </p:nvSpPr>
        <p:spPr>
          <a:xfrm>
            <a:off x="0" y="4805172"/>
            <a:ext cx="9144000" cy="27432"/>
          </a:xfrm>
          <a:prstGeom prst="rect">
            <a:avLst/>
          </a:prstGeom>
          <a:solidFill>
            <a:srgbClr val="B890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8" name="PAD-DOPPIO-NEGATIVO footer logo" descr="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8156" y="4887468"/>
            <a:ext cx="1095723" cy="201168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8275320" y="4837176"/>
            <a:ext cx="4572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9FB1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31089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2C569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BACKUP · OLTRE I 15 MINUTI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11480" y="566928"/>
            <a:ext cx="83210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buNone/>
            </a:pPr>
            <a:r>
              <a:rPr lang="en-US" sz="2600" b="1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Domande attese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8183880" y="502920"/>
            <a:ext cx="548640" cy="548640"/>
          </a:xfrm>
          <a:prstGeom prst="ellipse">
            <a:avLst/>
          </a:prstGeom>
          <a:solidFill>
            <a:srgbClr val="2C5697"/>
          </a:solidFill>
          <a:ln/>
          <a:effectLst>
            <a:outerShdw blurRad="63500" dist="25400" dir="5400000" algn="bl" rotWithShape="0">
              <a:srgbClr val="9AA6BC">
                <a:alpha val="18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6526" y="645566"/>
            <a:ext cx="263347" cy="263347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411480" y="1481328"/>
            <a:ext cx="4041648" cy="1298448"/>
          </a:xfrm>
          <a:prstGeom prst="roundRect">
            <a:avLst>
              <a:gd name="adj" fmla="val 4930"/>
            </a:avLst>
          </a:prstGeom>
          <a:solidFill>
            <a:srgbClr val="E8EEF8"/>
          </a:solidFill>
          <a:ln/>
          <a:effectLst>
            <a:outerShdw blurRad="76200" dist="38100" dir="5400000" algn="bl" rotWithShape="0">
              <a:srgbClr val="9AA6BC">
                <a:alpha val="12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7" name="Text 4"/>
          <p:cNvSpPr/>
          <p:nvPr/>
        </p:nvSpPr>
        <p:spPr>
          <a:xfrm>
            <a:off x="640080" y="1627632"/>
            <a:ext cx="35844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200" b="1" dirty="0">
                <a:solidFill>
                  <a:srgbClr val="2C569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D.  </a:t>
            </a:r>
            <a:r>
              <a:rPr lang="en-US" sz="1200" b="1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risconto va sempre a patrimonio netto?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640080" y="2011680"/>
            <a:ext cx="358444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050" b="1" dirty="0">
                <a:solidFill>
                  <a:srgbClr val="B89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R.  </a:t>
            </a:r>
            <a:r>
              <a:rPr lang="en-US" sz="105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No. Dipende dal vincolo residuo: passività per trasferimenti se la condizione è attiva, patrimonio netto se il diritto è maturato.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4617720" y="1481328"/>
            <a:ext cx="4041648" cy="1298448"/>
          </a:xfrm>
          <a:prstGeom prst="roundRect">
            <a:avLst>
              <a:gd name="adj" fmla="val 4930"/>
            </a:avLst>
          </a:prstGeom>
          <a:solidFill>
            <a:srgbClr val="E8EEF8"/>
          </a:solidFill>
          <a:ln/>
          <a:effectLst>
            <a:outerShdw blurRad="76200" dist="38100" dir="5400000" algn="bl" rotWithShape="0">
              <a:srgbClr val="9AA6BC">
                <a:alpha val="12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0" name="Text 7"/>
          <p:cNvSpPr/>
          <p:nvPr/>
        </p:nvSpPr>
        <p:spPr>
          <a:xfrm>
            <a:off x="4846320" y="1627632"/>
            <a:ext cx="35844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200" b="1" dirty="0">
                <a:solidFill>
                  <a:srgbClr val="2C569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D.  </a:t>
            </a:r>
            <a:r>
              <a:rPr lang="en-US" sz="1200" b="1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Cambia il rendiconto ex 118?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4846320" y="2011680"/>
            <a:ext cx="358444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050" b="1" dirty="0">
                <a:solidFill>
                  <a:srgbClr val="B89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R.  </a:t>
            </a:r>
            <a:r>
              <a:rPr lang="en-US" sz="105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No. Le rettifiche stanno nel Foglio 2 del modello 2/a; il bilancio 118 resta in vigore per tutto il 2026.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411480" y="2962656"/>
            <a:ext cx="4041648" cy="1298448"/>
          </a:xfrm>
          <a:prstGeom prst="roundRect">
            <a:avLst>
              <a:gd name="adj" fmla="val 4930"/>
            </a:avLst>
          </a:prstGeom>
          <a:solidFill>
            <a:srgbClr val="E8EEF8"/>
          </a:solidFill>
          <a:ln/>
          <a:effectLst>
            <a:outerShdw blurRad="76200" dist="38100" dir="5400000" algn="bl" rotWithShape="0">
              <a:srgbClr val="9AA6BC">
                <a:alpha val="12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3" name="Text 10"/>
          <p:cNvSpPr/>
          <p:nvPr/>
        </p:nvSpPr>
        <p:spPr>
          <a:xfrm>
            <a:off x="640080" y="3108960"/>
            <a:ext cx="35844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200" b="1" dirty="0">
                <a:solidFill>
                  <a:srgbClr val="2C569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D.  </a:t>
            </a:r>
            <a:r>
              <a:rPr lang="en-US" sz="1200" b="1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Perché il PN peggiora nei piccoli Comuni?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640080" y="3493008"/>
            <a:ext cx="358444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050" b="1" dirty="0">
                <a:solidFill>
                  <a:srgbClr val="B89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R.  </a:t>
            </a:r>
            <a:r>
              <a:rPr lang="en-US" sz="105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Impairment su residui attivi vetusti ed emersione di passività latenti: è emersione di valori già esistenti, non una perdita nuova.</a:t>
            </a:r>
            <a:endParaRPr lang="en-US" sz="1050" dirty="0"/>
          </a:p>
        </p:txBody>
      </p:sp>
      <p:sp>
        <p:nvSpPr>
          <p:cNvPr id="15" name="Shape 12"/>
          <p:cNvSpPr/>
          <p:nvPr/>
        </p:nvSpPr>
        <p:spPr>
          <a:xfrm>
            <a:off x="4617720" y="2962656"/>
            <a:ext cx="4041648" cy="1298448"/>
          </a:xfrm>
          <a:prstGeom prst="roundRect">
            <a:avLst>
              <a:gd name="adj" fmla="val 4930"/>
            </a:avLst>
          </a:prstGeom>
          <a:solidFill>
            <a:srgbClr val="E8EEF8"/>
          </a:solidFill>
          <a:ln/>
          <a:effectLst>
            <a:outerShdw blurRad="76200" dist="38100" dir="5400000" algn="bl" rotWithShape="0">
              <a:srgbClr val="9AA6BC">
                <a:alpha val="12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6" name="Text 13"/>
          <p:cNvSpPr/>
          <p:nvPr/>
        </p:nvSpPr>
        <p:spPr>
          <a:xfrm>
            <a:off x="4846320" y="3108960"/>
            <a:ext cx="35844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200" b="1" dirty="0">
                <a:solidFill>
                  <a:srgbClr val="2C569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D.  </a:t>
            </a:r>
            <a:r>
              <a:rPr lang="en-US" sz="1200" b="1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contributi c/capitale spariscono dal CE?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4846320" y="3493008"/>
            <a:ext cx="358444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050" b="1" dirty="0">
                <a:solidFill>
                  <a:srgbClr val="B89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R.  </a:t>
            </a:r>
            <a:r>
              <a:rPr lang="en-US" sz="105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Sì: non sono ricavi pluriennali. Generano una passività o incrementano il patrimonio netto, mai un ricavo differito.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0" y="4832604"/>
            <a:ext cx="9144000" cy="310896"/>
          </a:xfrm>
          <a:prstGeom prst="rect">
            <a:avLst/>
          </a:prstGeom>
          <a:solidFill>
            <a:srgbClr val="16294C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9" name="Shape 16"/>
          <p:cNvSpPr/>
          <p:nvPr/>
        </p:nvSpPr>
        <p:spPr>
          <a:xfrm>
            <a:off x="0" y="4805172"/>
            <a:ext cx="9144000" cy="27432"/>
          </a:xfrm>
          <a:prstGeom prst="rect">
            <a:avLst/>
          </a:prstGeom>
          <a:solidFill>
            <a:srgbClr val="B8902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0" name="Text 17"/>
          <p:cNvSpPr/>
          <p:nvPr/>
        </p:nvSpPr>
        <p:spPr>
          <a:xfrm>
            <a:off x="411480" y="4837176"/>
            <a:ext cx="65836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7D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Riforma 1.15 PNRR  ·  Transizione Accrual degli enti locali</a:t>
            </a:r>
            <a:endParaRPr lang="en-US" sz="850" dirty="0"/>
          </a:p>
        </p:txBody>
      </p:sp>
      <p:sp>
        <p:nvSpPr>
          <p:cNvPr id="21" name="Text 18"/>
          <p:cNvSpPr/>
          <p:nvPr/>
        </p:nvSpPr>
        <p:spPr>
          <a:xfrm>
            <a:off x="8275320" y="4837176"/>
            <a:ext cx="4572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  <p:pic>
        <p:nvPicPr>
          <p:cNvPr id="22" name="PAD-DOPPIO-NEGATIVO footer logo" descr="1.png">
            <a:extLst>
              <a:ext uri="{FF2B5EF4-FFF2-40B4-BE49-F238E27FC236}">
                <a16:creationId xmlns:a16="http://schemas.microsoft.com/office/drawing/2014/main" id="{537EB47F-266D-DECB-2DF8-0387225819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8156" y="4887468"/>
            <a:ext cx="1095723" cy="20116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294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3F3C4A-FD35-23CF-F117-FB60157A2D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>
            <a:extLst>
              <a:ext uri="{FF2B5EF4-FFF2-40B4-BE49-F238E27FC236}">
                <a16:creationId xmlns:a16="http://schemas.microsoft.com/office/drawing/2014/main" id="{E5537198-4530-4C2B-9141-CF11C6195BE2}"/>
              </a:ext>
            </a:extLst>
          </p:cNvPr>
          <p:cNvSpPr/>
          <p:nvPr/>
        </p:nvSpPr>
        <p:spPr>
          <a:xfrm>
            <a:off x="0" y="0"/>
            <a:ext cx="146304" cy="5143500"/>
          </a:xfrm>
          <a:prstGeom prst="rect">
            <a:avLst/>
          </a:prstGeom>
          <a:solidFill>
            <a:srgbClr val="B8902F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9DDD9603-17CF-2EAC-2133-747CF701B944}"/>
              </a:ext>
            </a:extLst>
          </p:cNvPr>
          <p:cNvSpPr/>
          <p:nvPr/>
        </p:nvSpPr>
        <p:spPr>
          <a:xfrm>
            <a:off x="640080" y="105156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0" cap="none" spc="300" normalizeH="0" baseline="0" noProof="0" dirty="0">
                <a:ln>
                  <a:noFill/>
                </a:ln>
                <a:solidFill>
                  <a:srgbClr val="B8902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CONTABILITÀ ACCRUAL  ·  ENTI LOCALI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78FA9F6E-71A9-D017-AB1F-3D2F9BDBE7AE}"/>
              </a:ext>
            </a:extLst>
          </p:cNvPr>
          <p:cNvSpPr/>
          <p:nvPr/>
        </p:nvSpPr>
        <p:spPr>
          <a:xfrm>
            <a:off x="603504" y="1481328"/>
            <a:ext cx="7863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Grazie per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l’attenzione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C0F0C7A1-B509-3A7E-5F07-FFC2DBE7382E}"/>
              </a:ext>
            </a:extLst>
          </p:cNvPr>
          <p:cNvSpPr/>
          <p:nvPr/>
        </p:nvSpPr>
        <p:spPr>
          <a:xfrm>
            <a:off x="658368" y="2620736"/>
            <a:ext cx="2926080" cy="0"/>
          </a:xfrm>
          <a:prstGeom prst="line">
            <a:avLst/>
          </a:prstGeom>
          <a:noFill/>
          <a:ln w="19050">
            <a:solidFill>
              <a:srgbClr val="B8902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B72B1743-6FC2-AE2E-E5B8-0974E3C32E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7657" y="4518297"/>
            <a:ext cx="1814286" cy="335664"/>
          </a:xfrm>
          <a:prstGeom prst="rect">
            <a:avLst/>
          </a:prstGeom>
        </p:spPr>
      </p:pic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B6C5068B-FC75-E8C4-5355-4F4023B9E2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235" y="3020130"/>
            <a:ext cx="228600" cy="2286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87F7BCB9-F89F-F17B-39E4-8CBC0D72D996}"/>
              </a:ext>
            </a:extLst>
          </p:cNvPr>
          <p:cNvSpPr/>
          <p:nvPr/>
        </p:nvSpPr>
        <p:spPr>
          <a:xfrm>
            <a:off x="1072643" y="2976952"/>
            <a:ext cx="2316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0371.5935.780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Arial Unicode MS" panose="020B0604020202020204" pitchFamily="34" charset="-128"/>
              <a:cs typeface="+mn-cs"/>
            </a:endParaRPr>
          </a:p>
        </p:txBody>
      </p:sp>
      <p:pic>
        <p:nvPicPr>
          <p:cNvPr id="13" name="Image 2" descr="preencoded.png">
            <a:extLst>
              <a:ext uri="{FF2B5EF4-FFF2-40B4-BE49-F238E27FC236}">
                <a16:creationId xmlns:a16="http://schemas.microsoft.com/office/drawing/2014/main" id="{3115ECC9-3A5C-1AD0-D8A5-C57FA80ECD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1235" y="3654914"/>
            <a:ext cx="228600" cy="228600"/>
          </a:xfrm>
          <a:prstGeom prst="rect">
            <a:avLst/>
          </a:prstGeom>
        </p:spPr>
      </p:pic>
      <p:sp>
        <p:nvSpPr>
          <p:cNvPr id="14" name="Text 10">
            <a:extLst>
              <a:ext uri="{FF2B5EF4-FFF2-40B4-BE49-F238E27FC236}">
                <a16:creationId xmlns:a16="http://schemas.microsoft.com/office/drawing/2014/main" id="{8B1DD634-2ADB-26D0-7EDE-F5DE9FEDF387}"/>
              </a:ext>
            </a:extLst>
          </p:cNvPr>
          <p:cNvSpPr/>
          <p:nvPr/>
        </p:nvSpPr>
        <p:spPr>
          <a:xfrm>
            <a:off x="1072643" y="3598996"/>
            <a:ext cx="2316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marketing@padigitale.it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Arial Unicode MS" panose="020B0604020202020204" pitchFamily="34" charset="-128"/>
              <a:cs typeface="+mn-cs"/>
            </a:endParaRPr>
          </a:p>
        </p:txBody>
      </p:sp>
      <p:pic>
        <p:nvPicPr>
          <p:cNvPr id="15" name="Image 3" descr="preencoded.png">
            <a:extLst>
              <a:ext uri="{FF2B5EF4-FFF2-40B4-BE49-F238E27FC236}">
                <a16:creationId xmlns:a16="http://schemas.microsoft.com/office/drawing/2014/main" id="{754DB75A-9C43-41A5-2549-5A76C9AEAA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1235" y="4289697"/>
            <a:ext cx="228600" cy="228600"/>
          </a:xfrm>
          <a:prstGeom prst="rect">
            <a:avLst/>
          </a:prstGeom>
        </p:spPr>
      </p:pic>
      <p:sp>
        <p:nvSpPr>
          <p:cNvPr id="16" name="Text 12">
            <a:extLst>
              <a:ext uri="{FF2B5EF4-FFF2-40B4-BE49-F238E27FC236}">
                <a16:creationId xmlns:a16="http://schemas.microsoft.com/office/drawing/2014/main" id="{3E6CC4DB-E433-8A6C-DC80-4AE5CCA1EBEE}"/>
              </a:ext>
            </a:extLst>
          </p:cNvPr>
          <p:cNvSpPr/>
          <p:nvPr/>
        </p:nvSpPr>
        <p:spPr>
          <a:xfrm>
            <a:off x="1072643" y="4206421"/>
            <a:ext cx="2316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www.padigitale.it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Arial Unicode MS" panose="020B060402020202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6617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31089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B89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PERCORSO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11480" y="566928"/>
            <a:ext cx="83210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buNone/>
            </a:pPr>
            <a:r>
              <a:rPr lang="en-US" sz="2600" b="1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 cosa parliamo, in tre tappe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411480" y="1737360"/>
            <a:ext cx="2697480" cy="2468880"/>
          </a:xfrm>
          <a:prstGeom prst="roundRect">
            <a:avLst>
              <a:gd name="adj" fmla="val 2963"/>
            </a:avLst>
          </a:prstGeom>
          <a:solidFill>
            <a:srgbClr val="E8EEF8"/>
          </a:solidFill>
          <a:ln/>
          <a:effectLst>
            <a:outerShdw blurRad="88900" dist="38100" dir="5400000" algn="bl" rotWithShape="0">
              <a:srgbClr val="9AA6BC">
                <a:alpha val="14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5" name="Shape 3"/>
          <p:cNvSpPr/>
          <p:nvPr/>
        </p:nvSpPr>
        <p:spPr>
          <a:xfrm>
            <a:off x="667512" y="2011680"/>
            <a:ext cx="548640" cy="548640"/>
          </a:xfrm>
          <a:prstGeom prst="ellipse">
            <a:avLst/>
          </a:prstGeom>
          <a:solidFill>
            <a:srgbClr val="2C5697"/>
          </a:solidFill>
          <a:ln/>
          <a:effectLst>
            <a:outerShdw blurRad="63500" dist="25400" dir="5400000" algn="bl" rotWithShape="0">
              <a:srgbClr val="9AA6BC">
                <a:alpha val="18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158" y="2154326"/>
            <a:ext cx="263347" cy="263347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240280" y="1938528"/>
            <a:ext cx="685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4400" b="1" dirty="0">
                <a:solidFill>
                  <a:srgbClr val="C9D4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4400" dirty="0"/>
          </a:p>
        </p:txBody>
      </p:sp>
      <p:sp>
        <p:nvSpPr>
          <p:cNvPr id="8" name="Text 5"/>
          <p:cNvSpPr/>
          <p:nvPr/>
        </p:nvSpPr>
        <p:spPr>
          <a:xfrm>
            <a:off x="667512" y="2697480"/>
            <a:ext cx="218541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Perché cambia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667512" y="3108960"/>
            <a:ext cx="218541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Dalla logica per flussi finanziari del 118 alla logica asset–liability based del sistema ITAS.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3273552" y="1737360"/>
            <a:ext cx="2697480" cy="2468880"/>
          </a:xfrm>
          <a:prstGeom prst="roundRect">
            <a:avLst>
              <a:gd name="adj" fmla="val 2963"/>
            </a:avLst>
          </a:prstGeom>
          <a:solidFill>
            <a:srgbClr val="E8EEF8"/>
          </a:solidFill>
          <a:ln/>
          <a:effectLst>
            <a:outerShdw blurRad="88900" dist="38100" dir="5400000" algn="bl" rotWithShape="0">
              <a:srgbClr val="9AA6BC">
                <a:alpha val="14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1" name="Shape 8"/>
          <p:cNvSpPr/>
          <p:nvPr/>
        </p:nvSpPr>
        <p:spPr>
          <a:xfrm>
            <a:off x="3529584" y="2011680"/>
            <a:ext cx="548640" cy="548640"/>
          </a:xfrm>
          <a:prstGeom prst="ellipse">
            <a:avLst/>
          </a:prstGeom>
          <a:solidFill>
            <a:srgbClr val="2E7D7A"/>
          </a:solidFill>
          <a:ln/>
          <a:effectLst>
            <a:outerShdw blurRad="63500" dist="25400" dir="5400000" algn="bl" rotWithShape="0">
              <a:srgbClr val="9AA6BC">
                <a:alpha val="18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2230" y="2154326"/>
            <a:ext cx="263347" cy="263347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102352" y="1938528"/>
            <a:ext cx="685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4400" b="1" dirty="0">
                <a:solidFill>
                  <a:srgbClr val="C9D4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4400" dirty="0"/>
          </a:p>
        </p:txBody>
      </p:sp>
      <p:sp>
        <p:nvSpPr>
          <p:cNvPr id="14" name="Text 10"/>
          <p:cNvSpPr/>
          <p:nvPr/>
        </p:nvSpPr>
        <p:spPr>
          <a:xfrm>
            <a:off x="3529584" y="2697480"/>
            <a:ext cx="218541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Cosa si rettifica</a:t>
            </a:r>
            <a:endParaRPr lang="en-US" sz="1550" dirty="0"/>
          </a:p>
        </p:txBody>
      </p:sp>
      <p:sp>
        <p:nvSpPr>
          <p:cNvPr id="15" name="Text 11"/>
          <p:cNvSpPr/>
          <p:nvPr/>
        </p:nvSpPr>
        <p:spPr>
          <a:xfrm>
            <a:off x="3529584" y="3108960"/>
            <a:ext cx="218541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quattro funzioni del raccordo e le macro-voci: eliminare, riclassificare, integrare, riallineare.</a:t>
            </a:r>
            <a:endParaRPr lang="en-US" sz="1150" dirty="0"/>
          </a:p>
        </p:txBody>
      </p:sp>
      <p:sp>
        <p:nvSpPr>
          <p:cNvPr id="16" name="Shape 12"/>
          <p:cNvSpPr/>
          <p:nvPr/>
        </p:nvSpPr>
        <p:spPr>
          <a:xfrm>
            <a:off x="6135624" y="1737360"/>
            <a:ext cx="2697480" cy="2468880"/>
          </a:xfrm>
          <a:prstGeom prst="roundRect">
            <a:avLst>
              <a:gd name="adj" fmla="val 2963"/>
            </a:avLst>
          </a:prstGeom>
          <a:solidFill>
            <a:srgbClr val="E8EEF8"/>
          </a:solidFill>
          <a:ln/>
          <a:effectLst>
            <a:outerShdw blurRad="88900" dist="38100" dir="5400000" algn="bl" rotWithShape="0">
              <a:srgbClr val="9AA6BC">
                <a:alpha val="14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7" name="Shape 13"/>
          <p:cNvSpPr/>
          <p:nvPr/>
        </p:nvSpPr>
        <p:spPr>
          <a:xfrm>
            <a:off x="6391656" y="2011680"/>
            <a:ext cx="548640" cy="548640"/>
          </a:xfrm>
          <a:prstGeom prst="ellipse">
            <a:avLst/>
          </a:prstGeom>
          <a:solidFill>
            <a:srgbClr val="B8902F"/>
          </a:solidFill>
          <a:ln/>
          <a:effectLst>
            <a:outerShdw blurRad="63500" dist="25400" dir="5400000" algn="bl" rotWithShape="0">
              <a:srgbClr val="9AA6BC">
                <a:alpha val="18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4302" y="2154326"/>
            <a:ext cx="263347" cy="263347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7964424" y="1938528"/>
            <a:ext cx="685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4400" b="1" dirty="0">
                <a:solidFill>
                  <a:srgbClr val="C9D4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4400" dirty="0"/>
          </a:p>
        </p:txBody>
      </p:sp>
      <p:sp>
        <p:nvSpPr>
          <p:cNvPr id="20" name="Text 15"/>
          <p:cNvSpPr/>
          <p:nvPr/>
        </p:nvSpPr>
        <p:spPr>
          <a:xfrm>
            <a:off x="6391656" y="2697480"/>
            <a:ext cx="218541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Come si scrive</a:t>
            </a:r>
            <a:endParaRPr lang="en-US" sz="1550" dirty="0"/>
          </a:p>
        </p:txBody>
      </p:sp>
      <p:sp>
        <p:nvSpPr>
          <p:cNvPr id="21" name="Text 16"/>
          <p:cNvSpPr/>
          <p:nvPr/>
        </p:nvSpPr>
        <p:spPr>
          <a:xfrm>
            <a:off x="6391656" y="3108960"/>
            <a:ext cx="218541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scritture di rettifica e integrazione e gli esempi applicativi (asilo, restituzione).</a:t>
            </a:r>
            <a:endParaRPr lang="en-US" sz="1150" dirty="0"/>
          </a:p>
        </p:txBody>
      </p:sp>
      <p:sp>
        <p:nvSpPr>
          <p:cNvPr id="22" name="Shape 17"/>
          <p:cNvSpPr/>
          <p:nvPr/>
        </p:nvSpPr>
        <p:spPr>
          <a:xfrm>
            <a:off x="0" y="4832604"/>
            <a:ext cx="9144000" cy="310896"/>
          </a:xfrm>
          <a:prstGeom prst="rect">
            <a:avLst/>
          </a:prstGeom>
          <a:solidFill>
            <a:srgbClr val="16294C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3" name="Shape 18"/>
          <p:cNvSpPr/>
          <p:nvPr/>
        </p:nvSpPr>
        <p:spPr>
          <a:xfrm>
            <a:off x="0" y="4805172"/>
            <a:ext cx="9144000" cy="27432"/>
          </a:xfrm>
          <a:prstGeom prst="rect">
            <a:avLst/>
          </a:prstGeom>
          <a:solidFill>
            <a:srgbClr val="B8902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4" name="Text 19"/>
          <p:cNvSpPr/>
          <p:nvPr/>
        </p:nvSpPr>
        <p:spPr>
          <a:xfrm>
            <a:off x="411480" y="4837176"/>
            <a:ext cx="65836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7D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Riforma 1.15 PNRR  ·  Transizione Accrual degli enti locali</a:t>
            </a:r>
            <a:endParaRPr lang="en-US" sz="850" dirty="0"/>
          </a:p>
        </p:txBody>
      </p:sp>
      <p:sp>
        <p:nvSpPr>
          <p:cNvPr id="25" name="Text 20"/>
          <p:cNvSpPr/>
          <p:nvPr/>
        </p:nvSpPr>
        <p:spPr>
          <a:xfrm>
            <a:off x="8275320" y="4837176"/>
            <a:ext cx="4572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  <p:pic>
        <p:nvPicPr>
          <p:cNvPr id="26" name="PAD-DOPPIO-NEGATIVO footer logo" descr="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8156" y="4887468"/>
            <a:ext cx="1095723" cy="20116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31089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B89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PANORAMICA GENERALE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11480" y="566928"/>
            <a:ext cx="83210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buNone/>
            </a:pPr>
            <a:r>
              <a:rPr lang="en-US" sz="2600" b="1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raccordo non è una traduzione contabile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411480" y="1371600"/>
            <a:ext cx="8321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35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passaggio dal piano dei conti ex D.Lgs. 118/2011 al Piano dei conti unico Accrual (1.785 voci) non è un travaso meccanico dei saldi, ma un riallineamento concettuale del significato economico delle poste.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411480" y="2212848"/>
            <a:ext cx="2697480" cy="2240280"/>
          </a:xfrm>
          <a:prstGeom prst="roundRect">
            <a:avLst>
              <a:gd name="adj" fmla="val 3265"/>
            </a:avLst>
          </a:prstGeom>
          <a:solidFill>
            <a:srgbClr val="E8EEF8"/>
          </a:solidFill>
          <a:ln/>
          <a:effectLst>
            <a:outerShdw blurRad="88900" dist="38100" dir="5400000" algn="bl" rotWithShape="0">
              <a:srgbClr val="9AA6BC">
                <a:alpha val="14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6" name="Shape 4"/>
          <p:cNvSpPr/>
          <p:nvPr/>
        </p:nvSpPr>
        <p:spPr>
          <a:xfrm>
            <a:off x="667512" y="2468880"/>
            <a:ext cx="475488" cy="475488"/>
          </a:xfrm>
          <a:prstGeom prst="ellipse">
            <a:avLst/>
          </a:prstGeom>
          <a:solidFill>
            <a:srgbClr val="2C5697"/>
          </a:solidFill>
          <a:ln/>
          <a:effectLst>
            <a:outerShdw blurRad="63500" dist="25400" dir="5400000" algn="bl" rotWithShape="0">
              <a:srgbClr val="9AA6BC">
                <a:alpha val="18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139" y="2592507"/>
            <a:ext cx="228234" cy="22823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67512" y="3054096"/>
            <a:ext cx="21854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Logica di fondo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667512" y="3419856"/>
            <a:ext cx="218541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 una contabilità per flussi finanziari a una logica asset–liability based: prima attività e passività, poi il risultato economico.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3273552" y="2212848"/>
            <a:ext cx="2697480" cy="2240280"/>
          </a:xfrm>
          <a:prstGeom prst="roundRect">
            <a:avLst>
              <a:gd name="adj" fmla="val 3265"/>
            </a:avLst>
          </a:prstGeom>
          <a:solidFill>
            <a:srgbClr val="E8EEF8"/>
          </a:solidFill>
          <a:ln/>
          <a:effectLst>
            <a:outerShdw blurRad="88900" dist="38100" dir="5400000" algn="bl" rotWithShape="0">
              <a:srgbClr val="9AA6BC">
                <a:alpha val="14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1" name="Shape 8"/>
          <p:cNvSpPr/>
          <p:nvPr/>
        </p:nvSpPr>
        <p:spPr>
          <a:xfrm>
            <a:off x="3529584" y="2468880"/>
            <a:ext cx="475488" cy="475488"/>
          </a:xfrm>
          <a:prstGeom prst="ellipse">
            <a:avLst/>
          </a:prstGeom>
          <a:solidFill>
            <a:srgbClr val="B8902F"/>
          </a:solidFill>
          <a:ln/>
          <a:effectLst>
            <a:outerShdw blurRad="63500" dist="25400" dir="5400000" algn="bl" rotWithShape="0">
              <a:srgbClr val="9AA6BC">
                <a:alpha val="18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3211" y="2592507"/>
            <a:ext cx="228234" cy="228234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529584" y="3054096"/>
            <a:ext cx="21854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Esito del processo</a:t>
            </a:r>
            <a:endParaRPr lang="en-US" sz="1450" dirty="0"/>
          </a:p>
        </p:txBody>
      </p:sp>
      <p:sp>
        <p:nvSpPr>
          <p:cNvPr id="14" name="Text 10"/>
          <p:cNvSpPr/>
          <p:nvPr/>
        </p:nvSpPr>
        <p:spPr>
          <a:xfrm>
            <a:off x="3529584" y="3419856"/>
            <a:ext cx="218541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bilancio Accrual non coincide con il "118 riclassificato": è una prima applicazione sostanziale dei criteri economico-patrimoniali.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6135624" y="2212848"/>
            <a:ext cx="2697480" cy="2240280"/>
          </a:xfrm>
          <a:prstGeom prst="roundRect">
            <a:avLst>
              <a:gd name="adj" fmla="val 3265"/>
            </a:avLst>
          </a:prstGeom>
          <a:solidFill>
            <a:srgbClr val="E8EEF8"/>
          </a:solidFill>
          <a:ln/>
          <a:effectLst>
            <a:outerShdw blurRad="88900" dist="38100" dir="5400000" algn="bl" rotWithShape="0">
              <a:srgbClr val="9AA6BC">
                <a:alpha val="14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6" name="Shape 12"/>
          <p:cNvSpPr/>
          <p:nvPr/>
        </p:nvSpPr>
        <p:spPr>
          <a:xfrm>
            <a:off x="6391656" y="2468880"/>
            <a:ext cx="475488" cy="475488"/>
          </a:xfrm>
          <a:prstGeom prst="ellipse">
            <a:avLst/>
          </a:prstGeom>
          <a:solidFill>
            <a:srgbClr val="2E7D7A"/>
          </a:solidFill>
          <a:ln/>
          <a:effectLst>
            <a:outerShdw blurRad="63500" dist="25400" dir="5400000" algn="bl" rotWithShape="0">
              <a:srgbClr val="9AA6BC">
                <a:alpha val="18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5283" y="2592507"/>
            <a:ext cx="228234" cy="228234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391656" y="3054096"/>
            <a:ext cx="21854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Dove si opera</a:t>
            </a:r>
            <a:endParaRPr lang="en-US" sz="1450" dirty="0"/>
          </a:p>
        </p:txBody>
      </p:sp>
      <p:sp>
        <p:nvSpPr>
          <p:cNvPr id="19" name="Text 14"/>
          <p:cNvSpPr/>
          <p:nvPr/>
        </p:nvSpPr>
        <p:spPr>
          <a:xfrm>
            <a:off x="6391656" y="3419856"/>
            <a:ext cx="218541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rettifiche sono nel Foglio 2 del modello 2/a: non toccano il bilancio 118, incidono solo sul bilancio Accrual (funzione conoscitiva e diagnostica).</a:t>
            </a:r>
            <a:endParaRPr lang="en-US" sz="1150" dirty="0"/>
          </a:p>
        </p:txBody>
      </p:sp>
      <p:sp>
        <p:nvSpPr>
          <p:cNvPr id="20" name="Shape 15"/>
          <p:cNvSpPr/>
          <p:nvPr/>
        </p:nvSpPr>
        <p:spPr>
          <a:xfrm>
            <a:off x="0" y="4832604"/>
            <a:ext cx="9144000" cy="310896"/>
          </a:xfrm>
          <a:prstGeom prst="rect">
            <a:avLst/>
          </a:prstGeom>
          <a:solidFill>
            <a:srgbClr val="16294C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1" name="Shape 16"/>
          <p:cNvSpPr/>
          <p:nvPr/>
        </p:nvSpPr>
        <p:spPr>
          <a:xfrm>
            <a:off x="0" y="4805172"/>
            <a:ext cx="9144000" cy="27432"/>
          </a:xfrm>
          <a:prstGeom prst="rect">
            <a:avLst/>
          </a:prstGeom>
          <a:solidFill>
            <a:srgbClr val="B8902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2" name="Text 17"/>
          <p:cNvSpPr/>
          <p:nvPr/>
        </p:nvSpPr>
        <p:spPr>
          <a:xfrm>
            <a:off x="411480" y="4837176"/>
            <a:ext cx="65836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7D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Riforma 1.15 PNRR  ·  Transizione Accrual degli enti locali</a:t>
            </a:r>
            <a:endParaRPr lang="en-US" sz="850" dirty="0"/>
          </a:p>
        </p:txBody>
      </p:sp>
      <p:sp>
        <p:nvSpPr>
          <p:cNvPr id="23" name="Text 18"/>
          <p:cNvSpPr/>
          <p:nvPr/>
        </p:nvSpPr>
        <p:spPr>
          <a:xfrm>
            <a:off x="8275320" y="4837176"/>
            <a:ext cx="4572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  <p:pic>
        <p:nvPicPr>
          <p:cNvPr id="24" name="PAD-DOPPIO-NEGATIVO footer logo" descr="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8156" y="4887468"/>
            <a:ext cx="1095723" cy="20116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31089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B89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CAMBIO DI PARADIGMA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11480" y="566928"/>
            <a:ext cx="83210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buNone/>
            </a:pPr>
            <a:r>
              <a:rPr lang="en-US" sz="2600" b="1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 bilancio finanziario a bilancio asset–liability based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411480" y="1481328"/>
            <a:ext cx="3886200" cy="2788920"/>
          </a:xfrm>
          <a:prstGeom prst="roundRect">
            <a:avLst>
              <a:gd name="adj" fmla="val 2623"/>
            </a:avLst>
          </a:prstGeom>
          <a:solidFill>
            <a:srgbClr val="F2F4F8"/>
          </a:solidFill>
          <a:ln/>
          <a:effectLst>
            <a:outerShdw blurRad="76200" dist="38100" dir="5400000" algn="bl" rotWithShape="0">
              <a:srgbClr val="9AA6BC">
                <a:alpha val="12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5" name="Shape 3"/>
          <p:cNvSpPr/>
          <p:nvPr/>
        </p:nvSpPr>
        <p:spPr>
          <a:xfrm>
            <a:off x="411480" y="1481328"/>
            <a:ext cx="3886200" cy="566928"/>
          </a:xfrm>
          <a:prstGeom prst="roundRect">
            <a:avLst>
              <a:gd name="adj" fmla="val 12903"/>
            </a:avLst>
          </a:prstGeom>
          <a:solidFill>
            <a:srgbClr val="6E7689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6" name="Text 4"/>
          <p:cNvSpPr/>
          <p:nvPr/>
        </p:nvSpPr>
        <p:spPr>
          <a:xfrm>
            <a:off x="411480" y="1481328"/>
            <a:ext cx="3886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D.Lgs. 118/2011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40080" y="2231136"/>
            <a:ext cx="347472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900"/>
              </a:spcAft>
              <a:buSzPct val="100000"/>
              <a:buChar char="–"/>
            </a:pPr>
            <a:r>
              <a:rPr lang="en-US" sz="120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Fulcro: entrate / spese e competenza finanziaria</a:t>
            </a:r>
            <a:endParaRPr lang="en-US" sz="1200" dirty="0"/>
          </a:p>
          <a:p>
            <a:pPr marL="342900" indent="-342900">
              <a:spcAft>
                <a:spcPts val="900"/>
              </a:spcAft>
              <a:buSzPct val="100000"/>
              <a:buChar char="–"/>
            </a:pPr>
            <a:r>
              <a:rPr lang="en-US" sz="120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Metodo reddituale; il conto economico è documento derivato</a:t>
            </a:r>
            <a:endParaRPr lang="en-US" sz="1200" dirty="0"/>
          </a:p>
          <a:p>
            <a:pPr marL="342900" indent="-342900">
              <a:spcAft>
                <a:spcPts val="900"/>
              </a:spcAft>
              <a:buSzPct val="100000"/>
              <a:buChar char="–"/>
            </a:pPr>
            <a:r>
              <a:rPr lang="en-US" sz="120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Poste "di sistema": FCDE, risconti su contributi c/capitale</a:t>
            </a:r>
            <a:endParaRPr lang="en-US" sz="1200" dirty="0"/>
          </a:p>
          <a:p>
            <a:pPr marL="342900" indent="-342900">
              <a:spcAft>
                <a:spcPts val="900"/>
              </a:spcAft>
              <a:buSzPct val="100000"/>
              <a:buChar char="–"/>
            </a:pPr>
            <a:r>
              <a:rPr lang="en-US" sz="120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Patrimonio in ruolo secondario; molte grandezze latenti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343400" y="2628900"/>
            <a:ext cx="493776" cy="493776"/>
          </a:xfrm>
          <a:prstGeom prst="ellipse">
            <a:avLst/>
          </a:prstGeom>
          <a:solidFill>
            <a:srgbClr val="B8902F"/>
          </a:solidFill>
          <a:ln/>
          <a:effectLst>
            <a:outerShdw blurRad="63500" dist="25400" dir="5400000" algn="bl" rotWithShape="0">
              <a:srgbClr val="9AA6BC">
                <a:alpha val="18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1782" y="2757282"/>
            <a:ext cx="237012" cy="237012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4846320" y="1481328"/>
            <a:ext cx="3886200" cy="2788920"/>
          </a:xfrm>
          <a:prstGeom prst="roundRect">
            <a:avLst>
              <a:gd name="adj" fmla="val 2623"/>
            </a:avLst>
          </a:prstGeom>
          <a:solidFill>
            <a:srgbClr val="E8EEF8"/>
          </a:solidFill>
          <a:ln/>
          <a:effectLst>
            <a:outerShdw blurRad="88900" dist="38100" dir="5400000" algn="bl" rotWithShape="0">
              <a:srgbClr val="9AA6BC">
                <a:alpha val="16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1" name="Shape 8"/>
          <p:cNvSpPr/>
          <p:nvPr/>
        </p:nvSpPr>
        <p:spPr>
          <a:xfrm>
            <a:off x="4846320" y="1481328"/>
            <a:ext cx="3886200" cy="566928"/>
          </a:xfrm>
          <a:prstGeom prst="roundRect">
            <a:avLst>
              <a:gd name="adj" fmla="val 12903"/>
            </a:avLst>
          </a:prstGeom>
          <a:solidFill>
            <a:srgbClr val="16294C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2" name="Text 9"/>
          <p:cNvSpPr/>
          <p:nvPr/>
        </p:nvSpPr>
        <p:spPr>
          <a:xfrm>
            <a:off x="4846320" y="1481328"/>
            <a:ext cx="3886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Sistema ITAS / Accrual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5074920" y="2231136"/>
            <a:ext cx="347472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900"/>
              </a:spcAft>
              <a:buSzPct val="100000"/>
              <a:buChar char="–"/>
            </a:pPr>
            <a:r>
              <a:rPr lang="en-US" sz="1200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 parte dal riconoscimento di attività e passività</a:t>
            </a:r>
            <a:endParaRPr lang="en-US" sz="1200" dirty="0"/>
          </a:p>
          <a:p>
            <a:pPr marL="342900" indent="-342900">
              <a:spcAft>
                <a:spcPts val="900"/>
              </a:spcAft>
              <a:buSzPct val="100000"/>
              <a:buChar char="–"/>
            </a:pPr>
            <a:r>
              <a:rPr lang="en-US" sz="1200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Costi e ricavi = esito dinamico delle variazioni patrimoniali</a:t>
            </a:r>
            <a:endParaRPr lang="en-US" sz="1200" dirty="0"/>
          </a:p>
          <a:p>
            <a:pPr marL="342900" indent="-342900">
              <a:spcAft>
                <a:spcPts val="900"/>
              </a:spcAft>
              <a:buSzPct val="100000"/>
              <a:buChar char="–"/>
            </a:pPr>
            <a:r>
              <a:rPr lang="en-US" sz="1200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conto economico riflette le modifiche dello stato patrimoniale</a:t>
            </a:r>
            <a:endParaRPr lang="en-US" sz="1200" dirty="0"/>
          </a:p>
          <a:p>
            <a:pPr marL="342900" indent="-342900">
              <a:spcAft>
                <a:spcPts val="900"/>
              </a:spcAft>
              <a:buSzPct val="100000"/>
              <a:buChar char="–"/>
            </a:pPr>
            <a:r>
              <a:rPr lang="en-US" sz="1200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patrimonio netto misura solidità e capacità di assorbire shock</a:t>
            </a: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0" y="4832604"/>
            <a:ext cx="9144000" cy="310896"/>
          </a:xfrm>
          <a:prstGeom prst="rect">
            <a:avLst/>
          </a:prstGeom>
          <a:solidFill>
            <a:srgbClr val="16294C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5" name="Shape 12"/>
          <p:cNvSpPr/>
          <p:nvPr/>
        </p:nvSpPr>
        <p:spPr>
          <a:xfrm>
            <a:off x="0" y="4805172"/>
            <a:ext cx="9144000" cy="27432"/>
          </a:xfrm>
          <a:prstGeom prst="rect">
            <a:avLst/>
          </a:prstGeom>
          <a:solidFill>
            <a:srgbClr val="B8902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6" name="Text 13"/>
          <p:cNvSpPr/>
          <p:nvPr/>
        </p:nvSpPr>
        <p:spPr>
          <a:xfrm>
            <a:off x="411480" y="4837176"/>
            <a:ext cx="65836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7D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Riforma 1.15 PNRR  ·  Transizione Accrual degli enti locali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8275320" y="4837176"/>
            <a:ext cx="4572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  <p:pic>
        <p:nvPicPr>
          <p:cNvPr id="18" name="PAD-DOPPIO-NEGATIVO footer logo" descr="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8156" y="4887468"/>
            <a:ext cx="1095723" cy="20116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31089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B89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 STRUMENTO OPERATIVO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11480" y="566928"/>
            <a:ext cx="83210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buNone/>
            </a:pPr>
            <a:r>
              <a:rPr lang="en-US" sz="2600" b="1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struttura del modello di raccordo: 5 colonne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411480" y="1335024"/>
            <a:ext cx="8321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Ogni voce viene letta lungo cinque passaggi logici, dal sistema di partenza alla voce di destinazione del Piano unico dei conti.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411480" y="2057400"/>
            <a:ext cx="1545336" cy="2148840"/>
          </a:xfrm>
          <a:prstGeom prst="roundRect">
            <a:avLst>
              <a:gd name="adj" fmla="val 4142"/>
            </a:avLst>
          </a:prstGeom>
          <a:solidFill>
            <a:srgbClr val="F2F4F8"/>
          </a:solidFill>
          <a:ln/>
          <a:effectLst>
            <a:outerShdw blurRad="76200" dist="38100" dir="5400000" algn="bl" rotWithShape="0">
              <a:srgbClr val="9AA6BC">
                <a:alpha val="13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6" name="Shape 4"/>
          <p:cNvSpPr/>
          <p:nvPr/>
        </p:nvSpPr>
        <p:spPr>
          <a:xfrm>
            <a:off x="928116" y="2276856"/>
            <a:ext cx="512064" cy="512064"/>
          </a:xfrm>
          <a:prstGeom prst="ellipse">
            <a:avLst/>
          </a:prstGeom>
          <a:solidFill>
            <a:srgbClr val="6E7689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7" name="Text 5"/>
          <p:cNvSpPr/>
          <p:nvPr/>
        </p:nvSpPr>
        <p:spPr>
          <a:xfrm>
            <a:off x="928116" y="227685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521208" y="2898648"/>
            <a:ext cx="1325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250" b="1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Voce di partenza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521208" y="3429000"/>
            <a:ext cx="13258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8000"/>
              </a:lnSpc>
              <a:buNone/>
            </a:pPr>
            <a:r>
              <a:rPr lang="en-US" sz="100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Natura e collocazione nel piano dei conti ex 118</a:t>
            </a:r>
            <a:endParaRPr lang="en-US" sz="1000" dirty="0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1388" y="3054096"/>
            <a:ext cx="155448" cy="155448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2121408" y="2057400"/>
            <a:ext cx="1545336" cy="2148840"/>
          </a:xfrm>
          <a:prstGeom prst="roundRect">
            <a:avLst>
              <a:gd name="adj" fmla="val 4142"/>
            </a:avLst>
          </a:prstGeom>
          <a:solidFill>
            <a:srgbClr val="F2F4F8"/>
          </a:solidFill>
          <a:ln/>
          <a:effectLst>
            <a:outerShdw blurRad="76200" dist="38100" dir="5400000" algn="bl" rotWithShape="0">
              <a:srgbClr val="9AA6BC">
                <a:alpha val="13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2" name="Shape 9"/>
          <p:cNvSpPr/>
          <p:nvPr/>
        </p:nvSpPr>
        <p:spPr>
          <a:xfrm>
            <a:off x="2638044" y="2276856"/>
            <a:ext cx="512064" cy="512064"/>
          </a:xfrm>
          <a:prstGeom prst="ellipse">
            <a:avLst/>
          </a:prstGeom>
          <a:solidFill>
            <a:srgbClr val="6E7689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3" name="Text 10"/>
          <p:cNvSpPr/>
          <p:nvPr/>
        </p:nvSpPr>
        <p:spPr>
          <a:xfrm>
            <a:off x="2638044" y="227685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000" dirty="0"/>
          </a:p>
        </p:txBody>
      </p:sp>
      <p:sp>
        <p:nvSpPr>
          <p:cNvPr id="14" name="Text 11"/>
          <p:cNvSpPr/>
          <p:nvPr/>
        </p:nvSpPr>
        <p:spPr>
          <a:xfrm>
            <a:off x="2231136" y="2898648"/>
            <a:ext cx="1325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250" b="1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Trattamento 118</a:t>
            </a:r>
            <a:endParaRPr lang="en-US" sz="1250" dirty="0"/>
          </a:p>
        </p:txBody>
      </p:sp>
      <p:sp>
        <p:nvSpPr>
          <p:cNvPr id="15" name="Text 12"/>
          <p:cNvSpPr/>
          <p:nvPr/>
        </p:nvSpPr>
        <p:spPr>
          <a:xfrm>
            <a:off x="2231136" y="3429000"/>
            <a:ext cx="13258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8000"/>
              </a:lnSpc>
              <a:buNone/>
            </a:pPr>
            <a:r>
              <a:rPr lang="en-US" sz="100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Come la posta è gestita oggi nel sistema finanziario</a:t>
            </a:r>
            <a:endParaRPr lang="en-US" sz="1000" dirty="0"/>
          </a:p>
        </p:txBody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1316" y="3054096"/>
            <a:ext cx="155448" cy="155448"/>
          </a:xfrm>
          <a:prstGeom prst="rect">
            <a:avLst/>
          </a:prstGeom>
        </p:spPr>
      </p:pic>
      <p:sp>
        <p:nvSpPr>
          <p:cNvPr id="17" name="Shape 13"/>
          <p:cNvSpPr/>
          <p:nvPr/>
        </p:nvSpPr>
        <p:spPr>
          <a:xfrm>
            <a:off x="3831336" y="2057400"/>
            <a:ext cx="1545336" cy="2148840"/>
          </a:xfrm>
          <a:prstGeom prst="roundRect">
            <a:avLst>
              <a:gd name="adj" fmla="val 4142"/>
            </a:avLst>
          </a:prstGeom>
          <a:solidFill>
            <a:srgbClr val="E8EEF8"/>
          </a:solidFill>
          <a:ln/>
          <a:effectLst>
            <a:outerShdw blurRad="76200" dist="38100" dir="5400000" algn="bl" rotWithShape="0">
              <a:srgbClr val="9AA6BC">
                <a:alpha val="13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8" name="Shape 14"/>
          <p:cNvSpPr/>
          <p:nvPr/>
        </p:nvSpPr>
        <p:spPr>
          <a:xfrm>
            <a:off x="4347972" y="2276856"/>
            <a:ext cx="512064" cy="512064"/>
          </a:xfrm>
          <a:prstGeom prst="ellipse">
            <a:avLst/>
          </a:prstGeom>
          <a:solidFill>
            <a:srgbClr val="2C5697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9" name="Text 15"/>
          <p:cNvSpPr/>
          <p:nvPr/>
        </p:nvSpPr>
        <p:spPr>
          <a:xfrm>
            <a:off x="4347972" y="227685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000" dirty="0"/>
          </a:p>
        </p:txBody>
      </p:sp>
      <p:sp>
        <p:nvSpPr>
          <p:cNvPr id="20" name="Text 16"/>
          <p:cNvSpPr/>
          <p:nvPr/>
        </p:nvSpPr>
        <p:spPr>
          <a:xfrm>
            <a:off x="3941064" y="2898648"/>
            <a:ext cx="1325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250" b="1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Valutazione ITAS</a:t>
            </a:r>
            <a:endParaRPr lang="en-US" sz="1250" dirty="0"/>
          </a:p>
        </p:txBody>
      </p:sp>
      <p:sp>
        <p:nvSpPr>
          <p:cNvPr id="21" name="Text 17"/>
          <p:cNvSpPr/>
          <p:nvPr/>
        </p:nvSpPr>
        <p:spPr>
          <a:xfrm>
            <a:off x="3941064" y="3429000"/>
            <a:ext cx="13258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8000"/>
              </a:lnSpc>
              <a:buNone/>
            </a:pPr>
            <a:r>
              <a:rPr lang="en-US" sz="100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Lettura asset–liability based della posta</a:t>
            </a:r>
            <a:endParaRPr lang="en-US" sz="1000" dirty="0"/>
          </a:p>
        </p:txBody>
      </p:sp>
      <p:pic>
        <p:nvPicPr>
          <p:cNvPr id="22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1244" y="3054096"/>
            <a:ext cx="155448" cy="155448"/>
          </a:xfrm>
          <a:prstGeom prst="rect">
            <a:avLst/>
          </a:prstGeom>
        </p:spPr>
      </p:pic>
      <p:sp>
        <p:nvSpPr>
          <p:cNvPr id="23" name="Shape 18"/>
          <p:cNvSpPr/>
          <p:nvPr/>
        </p:nvSpPr>
        <p:spPr>
          <a:xfrm>
            <a:off x="5541264" y="2057400"/>
            <a:ext cx="1545336" cy="2148840"/>
          </a:xfrm>
          <a:prstGeom prst="roundRect">
            <a:avLst>
              <a:gd name="adj" fmla="val 4142"/>
            </a:avLst>
          </a:prstGeom>
          <a:solidFill>
            <a:srgbClr val="E8EEF8"/>
          </a:solidFill>
          <a:ln/>
          <a:effectLst>
            <a:outerShdw blurRad="76200" dist="38100" dir="5400000" algn="bl" rotWithShape="0">
              <a:srgbClr val="9AA6BC">
                <a:alpha val="13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24" name="Shape 19"/>
          <p:cNvSpPr/>
          <p:nvPr/>
        </p:nvSpPr>
        <p:spPr>
          <a:xfrm>
            <a:off x="6057900" y="2276856"/>
            <a:ext cx="512064" cy="512064"/>
          </a:xfrm>
          <a:prstGeom prst="ellipse">
            <a:avLst/>
          </a:prstGeom>
          <a:solidFill>
            <a:srgbClr val="B8902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5" name="Text 20"/>
          <p:cNvSpPr/>
          <p:nvPr/>
        </p:nvSpPr>
        <p:spPr>
          <a:xfrm>
            <a:off x="6057900" y="227685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000" dirty="0"/>
          </a:p>
        </p:txBody>
      </p:sp>
      <p:sp>
        <p:nvSpPr>
          <p:cNvPr id="26" name="Text 21"/>
          <p:cNvSpPr/>
          <p:nvPr/>
        </p:nvSpPr>
        <p:spPr>
          <a:xfrm>
            <a:off x="5650992" y="2898648"/>
            <a:ext cx="1325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250" b="1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Rettifica / integrazione</a:t>
            </a:r>
            <a:endParaRPr lang="en-US" sz="1250" dirty="0"/>
          </a:p>
        </p:txBody>
      </p:sp>
      <p:sp>
        <p:nvSpPr>
          <p:cNvPr id="27" name="Text 22"/>
          <p:cNvSpPr/>
          <p:nvPr/>
        </p:nvSpPr>
        <p:spPr>
          <a:xfrm>
            <a:off x="5650992" y="3429000"/>
            <a:ext cx="13258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8000"/>
              </a:lnSpc>
              <a:buNone/>
            </a:pPr>
            <a:r>
              <a:rPr lang="en-US" sz="100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Intervento ex art. 2, co. 2 Det. 129/2025</a:t>
            </a:r>
            <a:endParaRPr lang="en-US" sz="1000" dirty="0"/>
          </a:p>
        </p:txBody>
      </p:sp>
      <p:pic>
        <p:nvPicPr>
          <p:cNvPr id="28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1172" y="3054096"/>
            <a:ext cx="155448" cy="155448"/>
          </a:xfrm>
          <a:prstGeom prst="rect">
            <a:avLst/>
          </a:prstGeom>
        </p:spPr>
      </p:pic>
      <p:sp>
        <p:nvSpPr>
          <p:cNvPr id="29" name="Shape 23"/>
          <p:cNvSpPr/>
          <p:nvPr/>
        </p:nvSpPr>
        <p:spPr>
          <a:xfrm>
            <a:off x="7251192" y="2057400"/>
            <a:ext cx="1545336" cy="2148840"/>
          </a:xfrm>
          <a:prstGeom prst="roundRect">
            <a:avLst>
              <a:gd name="adj" fmla="val 4142"/>
            </a:avLst>
          </a:prstGeom>
          <a:solidFill>
            <a:srgbClr val="E8EEF8"/>
          </a:solidFill>
          <a:ln/>
          <a:effectLst>
            <a:outerShdw blurRad="76200" dist="38100" dir="5400000" algn="bl" rotWithShape="0">
              <a:srgbClr val="9AA6BC">
                <a:alpha val="13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30" name="Shape 24"/>
          <p:cNvSpPr/>
          <p:nvPr/>
        </p:nvSpPr>
        <p:spPr>
          <a:xfrm>
            <a:off x="7767828" y="2276856"/>
            <a:ext cx="512064" cy="512064"/>
          </a:xfrm>
          <a:prstGeom prst="ellipse">
            <a:avLst/>
          </a:prstGeom>
          <a:solidFill>
            <a:srgbClr val="16294C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1" name="Text 25"/>
          <p:cNvSpPr/>
          <p:nvPr/>
        </p:nvSpPr>
        <p:spPr>
          <a:xfrm>
            <a:off x="7767828" y="227685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2000" dirty="0"/>
          </a:p>
        </p:txBody>
      </p:sp>
      <p:sp>
        <p:nvSpPr>
          <p:cNvPr id="32" name="Text 26"/>
          <p:cNvSpPr/>
          <p:nvPr/>
        </p:nvSpPr>
        <p:spPr>
          <a:xfrm>
            <a:off x="7360920" y="2898648"/>
            <a:ext cx="1325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250" b="1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Voce di destinazione</a:t>
            </a:r>
            <a:endParaRPr lang="en-US" sz="1250" dirty="0"/>
          </a:p>
        </p:txBody>
      </p:sp>
      <p:sp>
        <p:nvSpPr>
          <p:cNvPr id="33" name="Text 27"/>
          <p:cNvSpPr/>
          <p:nvPr/>
        </p:nvSpPr>
        <p:spPr>
          <a:xfrm>
            <a:off x="7360920" y="3429000"/>
            <a:ext cx="13258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8000"/>
              </a:lnSpc>
              <a:buNone/>
            </a:pPr>
            <a:r>
              <a:rPr lang="en-US" sz="100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Collocazione nel Piano unico dei conti ITAS</a:t>
            </a:r>
            <a:endParaRPr lang="en-US" sz="1000" dirty="0"/>
          </a:p>
        </p:txBody>
      </p:sp>
      <p:sp>
        <p:nvSpPr>
          <p:cNvPr id="34" name="Shape 28"/>
          <p:cNvSpPr/>
          <p:nvPr/>
        </p:nvSpPr>
        <p:spPr>
          <a:xfrm>
            <a:off x="0" y="4832604"/>
            <a:ext cx="9144000" cy="310896"/>
          </a:xfrm>
          <a:prstGeom prst="rect">
            <a:avLst/>
          </a:prstGeom>
          <a:solidFill>
            <a:srgbClr val="16294C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5" name="Shape 29"/>
          <p:cNvSpPr/>
          <p:nvPr/>
        </p:nvSpPr>
        <p:spPr>
          <a:xfrm>
            <a:off x="0" y="4805172"/>
            <a:ext cx="9144000" cy="27432"/>
          </a:xfrm>
          <a:prstGeom prst="rect">
            <a:avLst/>
          </a:prstGeom>
          <a:solidFill>
            <a:srgbClr val="B8902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6" name="Text 30"/>
          <p:cNvSpPr/>
          <p:nvPr/>
        </p:nvSpPr>
        <p:spPr>
          <a:xfrm>
            <a:off x="411480" y="4837176"/>
            <a:ext cx="65836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7D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Riforma 1.15 PNRR  ·  Transizione Accrual degli enti locali</a:t>
            </a:r>
            <a:endParaRPr lang="en-US" sz="850" dirty="0"/>
          </a:p>
        </p:txBody>
      </p:sp>
      <p:sp>
        <p:nvSpPr>
          <p:cNvPr id="37" name="Text 31"/>
          <p:cNvSpPr/>
          <p:nvPr/>
        </p:nvSpPr>
        <p:spPr>
          <a:xfrm>
            <a:off x="8275320" y="4837176"/>
            <a:ext cx="4572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  <p:pic>
        <p:nvPicPr>
          <p:cNvPr id="38" name="PAD-DOPPIO-NEGATIVO footer logo" descr="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8156" y="4887468"/>
            <a:ext cx="1095723" cy="20116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31089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B89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LOGICA DELLE RETTIFICHE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11480" y="566928"/>
            <a:ext cx="83210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buNone/>
            </a:pPr>
            <a:r>
              <a:rPr lang="en-US" sz="2600" b="1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Quattro funzioni strutturali — il raccordo non è neutro né simmetrico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411480" y="1554480"/>
            <a:ext cx="4041648" cy="12801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7DEEA"/>
            </a:solidFill>
            <a:prstDash val="solid"/>
          </a:ln>
          <a:effectLst>
            <a:outerShdw blurRad="88900" dist="38100" dir="5400000" algn="bl" rotWithShape="0">
              <a:srgbClr val="9AA6BC">
                <a:alpha val="14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5" name="Shape 3"/>
          <p:cNvSpPr/>
          <p:nvPr/>
        </p:nvSpPr>
        <p:spPr>
          <a:xfrm>
            <a:off x="640080" y="1856232"/>
            <a:ext cx="603504" cy="603504"/>
          </a:xfrm>
          <a:prstGeom prst="ellipse">
            <a:avLst/>
          </a:prstGeom>
          <a:solidFill>
            <a:srgbClr val="9A3B3B"/>
          </a:solidFill>
          <a:ln/>
          <a:effectLst>
            <a:outerShdw blurRad="63500" dist="25400" dir="5400000" algn="bl" rotWithShape="0">
              <a:srgbClr val="9AA6BC">
                <a:alpha val="18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991" y="2013143"/>
            <a:ext cx="289682" cy="28968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435608" y="1755648"/>
            <a:ext cx="28529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Eliminare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1435608" y="2103120"/>
            <a:ext cx="285292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10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Poste non qualificabili come asset o liability (es. costi pluriennali, ammortamenti su beni di terzi, fondi generici).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4617720" y="1554480"/>
            <a:ext cx="4041648" cy="12801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7DEEA"/>
            </a:solidFill>
            <a:prstDash val="solid"/>
          </a:ln>
          <a:effectLst>
            <a:outerShdw blurRad="88900" dist="38100" dir="5400000" algn="bl" rotWithShape="0">
              <a:srgbClr val="9AA6BC">
                <a:alpha val="14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0" name="Shape 7"/>
          <p:cNvSpPr/>
          <p:nvPr/>
        </p:nvSpPr>
        <p:spPr>
          <a:xfrm>
            <a:off x="4846320" y="1856232"/>
            <a:ext cx="603504" cy="603504"/>
          </a:xfrm>
          <a:prstGeom prst="ellipse">
            <a:avLst/>
          </a:prstGeom>
          <a:solidFill>
            <a:srgbClr val="2C5697"/>
          </a:solidFill>
          <a:ln/>
          <a:effectLst>
            <a:outerShdw blurRad="63500" dist="25400" dir="5400000" algn="bl" rotWithShape="0">
              <a:srgbClr val="9AA6BC">
                <a:alpha val="18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3231" y="2013143"/>
            <a:ext cx="289682" cy="28968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641848" y="1755648"/>
            <a:ext cx="28529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Riclassificare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5641848" y="2103120"/>
            <a:ext cx="285292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10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Poste con natura diversa da quella 118 (es. contributi c/capitale, crediti/debiti per scadenza).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411480" y="3017520"/>
            <a:ext cx="4041648" cy="12801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7DEEA"/>
            </a:solidFill>
            <a:prstDash val="solid"/>
          </a:ln>
          <a:effectLst>
            <a:outerShdw blurRad="88900" dist="38100" dir="5400000" algn="bl" rotWithShape="0">
              <a:srgbClr val="9AA6BC">
                <a:alpha val="14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5" name="Shape 11"/>
          <p:cNvSpPr/>
          <p:nvPr/>
        </p:nvSpPr>
        <p:spPr>
          <a:xfrm>
            <a:off x="640080" y="3319272"/>
            <a:ext cx="603504" cy="603504"/>
          </a:xfrm>
          <a:prstGeom prst="ellipse">
            <a:avLst/>
          </a:prstGeom>
          <a:solidFill>
            <a:srgbClr val="2E7D7A"/>
          </a:solidFill>
          <a:ln/>
          <a:effectLst>
            <a:outerShdw blurRad="63500" dist="25400" dir="5400000" algn="bl" rotWithShape="0">
              <a:srgbClr val="9AA6BC">
                <a:alpha val="18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6991" y="3476183"/>
            <a:ext cx="289682" cy="28968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435608" y="3218688"/>
            <a:ext cx="28529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Integrare</a:t>
            </a:r>
            <a:endParaRPr lang="en-US" sz="1600" dirty="0"/>
          </a:p>
        </p:txBody>
      </p:sp>
      <p:sp>
        <p:nvSpPr>
          <p:cNvPr id="18" name="Text 13"/>
          <p:cNvSpPr/>
          <p:nvPr/>
        </p:nvSpPr>
        <p:spPr>
          <a:xfrm>
            <a:off x="1435608" y="3566160"/>
            <a:ext cx="285292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10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Passività e rettifiche di valore mancanti (es. impairment crediti, fondi rischi su contenzioso probabile).</a:t>
            </a:r>
            <a:endParaRPr lang="en-US" sz="1100" dirty="0"/>
          </a:p>
        </p:txBody>
      </p:sp>
      <p:sp>
        <p:nvSpPr>
          <p:cNvPr id="19" name="Shape 14"/>
          <p:cNvSpPr/>
          <p:nvPr/>
        </p:nvSpPr>
        <p:spPr>
          <a:xfrm>
            <a:off x="4617720" y="3017520"/>
            <a:ext cx="4041648" cy="12801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7DEEA"/>
            </a:solidFill>
            <a:prstDash val="solid"/>
          </a:ln>
          <a:effectLst>
            <a:outerShdw blurRad="88900" dist="38100" dir="5400000" algn="bl" rotWithShape="0">
              <a:srgbClr val="9AA6BC">
                <a:alpha val="14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20" name="Shape 15"/>
          <p:cNvSpPr/>
          <p:nvPr/>
        </p:nvSpPr>
        <p:spPr>
          <a:xfrm>
            <a:off x="4846320" y="3319272"/>
            <a:ext cx="603504" cy="603504"/>
          </a:xfrm>
          <a:prstGeom prst="ellipse">
            <a:avLst/>
          </a:prstGeom>
          <a:solidFill>
            <a:srgbClr val="B8902F"/>
          </a:solidFill>
          <a:ln/>
          <a:effectLst>
            <a:outerShdw blurRad="63500" dist="25400" dir="5400000" algn="bl" rotWithShape="0">
              <a:srgbClr val="9AA6BC">
                <a:alpha val="18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03231" y="3476183"/>
            <a:ext cx="289682" cy="289682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5641848" y="3218688"/>
            <a:ext cx="28529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Riallineare</a:t>
            </a:r>
            <a:endParaRPr lang="en-US" sz="1600" dirty="0"/>
          </a:p>
        </p:txBody>
      </p:sp>
      <p:sp>
        <p:nvSpPr>
          <p:cNvPr id="23" name="Text 17"/>
          <p:cNvSpPr/>
          <p:nvPr/>
        </p:nvSpPr>
        <p:spPr>
          <a:xfrm>
            <a:off x="5641848" y="3566160"/>
            <a:ext cx="285292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10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valori alla competenza economica ITAS, cogliendo grandezze prima latenti.</a:t>
            </a:r>
            <a:endParaRPr lang="en-US" sz="1100" dirty="0"/>
          </a:p>
        </p:txBody>
      </p:sp>
      <p:sp>
        <p:nvSpPr>
          <p:cNvPr id="24" name="Shape 18"/>
          <p:cNvSpPr/>
          <p:nvPr/>
        </p:nvSpPr>
        <p:spPr>
          <a:xfrm>
            <a:off x="0" y="4832604"/>
            <a:ext cx="9144000" cy="310896"/>
          </a:xfrm>
          <a:prstGeom prst="rect">
            <a:avLst/>
          </a:prstGeom>
          <a:solidFill>
            <a:srgbClr val="16294C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5" name="Shape 19"/>
          <p:cNvSpPr/>
          <p:nvPr/>
        </p:nvSpPr>
        <p:spPr>
          <a:xfrm>
            <a:off x="0" y="4805172"/>
            <a:ext cx="9144000" cy="27432"/>
          </a:xfrm>
          <a:prstGeom prst="rect">
            <a:avLst/>
          </a:prstGeom>
          <a:solidFill>
            <a:srgbClr val="B8902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6" name="Text 20"/>
          <p:cNvSpPr/>
          <p:nvPr/>
        </p:nvSpPr>
        <p:spPr>
          <a:xfrm>
            <a:off x="411480" y="4837176"/>
            <a:ext cx="65836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7D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Riforma 1.15 PNRR  ·  Transizione Accrual degli enti locali</a:t>
            </a:r>
            <a:endParaRPr lang="en-US" sz="850" dirty="0"/>
          </a:p>
        </p:txBody>
      </p:sp>
      <p:sp>
        <p:nvSpPr>
          <p:cNvPr id="27" name="Text 21"/>
          <p:cNvSpPr/>
          <p:nvPr/>
        </p:nvSpPr>
        <p:spPr>
          <a:xfrm>
            <a:off x="8275320" y="4837176"/>
            <a:ext cx="4572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  <p:pic>
        <p:nvPicPr>
          <p:cNvPr id="28" name="PAD-DOPPIO-NEGATIVO footer logo" descr="1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88156" y="4887468"/>
            <a:ext cx="1095723" cy="20116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31089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B89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RETTIFICA 1 · ELIMINARE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11480" y="566928"/>
            <a:ext cx="83210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buNone/>
            </a:pPr>
            <a:r>
              <a:rPr lang="en-US" sz="2600" b="1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Costi pluriennali e immobilizzazioni immateriali improprie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411480" y="1371600"/>
            <a:ext cx="8321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Natura: poste prive di benefici economici futuri controllabili. Si eliminano dall'attivo e si imputano a conto economico.</a:t>
            </a:r>
            <a:endParaRPr lang="en-US" sz="13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1938528"/>
          <a:ext cx="8321040" cy="2020824"/>
        </p:xfrm>
        <a:graphic>
          <a:graphicData uri="http://schemas.openxmlformats.org/drawingml/2006/table">
            <a:tbl>
              <a:tblPr/>
              <a:tblGrid>
                <a:gridCol w="2194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Voce 118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94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Trattamento 118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94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Valutazione ITAS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94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Rettifica → Voce ITAS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94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3338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Costi di pubblicità capitalizzati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3338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Attivo patrimoniale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3338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Non asset (assenza benefici futuri)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3338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Eliminazione → Costi dell'esercizio (CE)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3338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Costi di ricerca e sviluppo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3338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Attivo patrimoniale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3338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Non asset per gli enti locali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3338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Eliminazione → Costi dell'esercizio (CE)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3338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Oneri pluriennali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3338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Attivo patrimoniale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3338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Categoria non ammessa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3338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Eliminazione → Costi dell'esercizio (CE)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Shape 3"/>
          <p:cNvSpPr/>
          <p:nvPr/>
        </p:nvSpPr>
        <p:spPr>
          <a:xfrm>
            <a:off x="0" y="4832604"/>
            <a:ext cx="9144000" cy="310896"/>
          </a:xfrm>
          <a:prstGeom prst="rect">
            <a:avLst/>
          </a:prstGeom>
          <a:solidFill>
            <a:srgbClr val="16294C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7" name="Shape 4"/>
          <p:cNvSpPr/>
          <p:nvPr/>
        </p:nvSpPr>
        <p:spPr>
          <a:xfrm>
            <a:off x="0" y="4805172"/>
            <a:ext cx="9144000" cy="27432"/>
          </a:xfrm>
          <a:prstGeom prst="rect">
            <a:avLst/>
          </a:prstGeom>
          <a:solidFill>
            <a:srgbClr val="B8902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5" name="Text 5"/>
          <p:cNvSpPr/>
          <p:nvPr/>
        </p:nvSpPr>
        <p:spPr>
          <a:xfrm>
            <a:off x="411480" y="4837176"/>
            <a:ext cx="65836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7D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Riforma 1.15 PNRR  ·  Transizione Accrual degli enti locali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8275320" y="4837176"/>
            <a:ext cx="4572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  <p:pic>
        <p:nvPicPr>
          <p:cNvPr id="10" name="PAD-DOPPIO-NEGATIVO footer logo" descr="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8156" y="4887468"/>
            <a:ext cx="1095723" cy="20116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31089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B89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RETTIFICA 2 · INTEGRARE E RIALLINEARE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11480" y="566928"/>
            <a:ext cx="83210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buNone/>
            </a:pPr>
            <a:r>
              <a:rPr lang="en-US" sz="2600" b="1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Crediti: dal FCDE all'impairment (expected credit loss)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411480" y="1481328"/>
            <a:ext cx="4041648" cy="1627632"/>
          </a:xfrm>
          <a:prstGeom prst="roundRect">
            <a:avLst>
              <a:gd name="adj" fmla="val 4494"/>
            </a:avLst>
          </a:prstGeom>
          <a:solidFill>
            <a:srgbClr val="F2F4F8"/>
          </a:solidFill>
          <a:ln/>
          <a:effectLst>
            <a:outerShdw blurRad="76200" dist="38100" dir="5400000" algn="bl" rotWithShape="0">
              <a:srgbClr val="9AA6BC">
                <a:alpha val="12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5" name="Text 3"/>
          <p:cNvSpPr/>
          <p:nvPr/>
        </p:nvSpPr>
        <p:spPr>
          <a:xfrm>
            <a:off x="640080" y="1627632"/>
            <a:ext cx="35844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6E7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118 — FCDE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58368" y="1993392"/>
            <a:ext cx="3584448" cy="9875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–"/>
            </a:pPr>
            <a:r>
              <a:rPr lang="en-US" sz="115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Crediti esposti al lordo, fondo prudenziale separato</a:t>
            </a:r>
            <a:endParaRPr lang="en-US" sz="1150" dirty="0"/>
          </a:p>
          <a:p>
            <a:pPr marL="342900" indent="-342900">
              <a:spcAft>
                <a:spcPts val="600"/>
              </a:spcAft>
              <a:buSzPct val="100000"/>
              <a:buChar char="–"/>
            </a:pPr>
            <a:r>
              <a:rPr lang="en-US" sz="115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Logica storica-prudenziale, a tutela degli equilibri finanziari</a:t>
            </a:r>
            <a:endParaRPr lang="en-US" sz="1150" dirty="0"/>
          </a:p>
          <a:p>
            <a:pPr marL="342900" indent="-342900">
              <a:buSzPct val="100000"/>
              <a:buChar char="–"/>
            </a:pPr>
            <a:r>
              <a:rPr lang="en-US" sz="115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Credito presunto esigibile (esempio 5, all. 4/2)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4690872" y="1481328"/>
            <a:ext cx="4041648" cy="1627632"/>
          </a:xfrm>
          <a:prstGeom prst="roundRect">
            <a:avLst>
              <a:gd name="adj" fmla="val 4494"/>
            </a:avLst>
          </a:prstGeom>
          <a:solidFill>
            <a:srgbClr val="E8EEF8"/>
          </a:solidFill>
          <a:ln/>
          <a:effectLst>
            <a:outerShdw blurRad="88900" dist="38100" dir="5400000" algn="bl" rotWithShape="0">
              <a:srgbClr val="9AA6BC">
                <a:alpha val="16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8" name="Text 6"/>
          <p:cNvSpPr/>
          <p:nvPr/>
        </p:nvSpPr>
        <p:spPr>
          <a:xfrm>
            <a:off x="4919472" y="1627632"/>
            <a:ext cx="35844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ITAS — Impairment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937760" y="1993392"/>
            <a:ext cx="3584448" cy="9875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–"/>
            </a:pPr>
            <a:r>
              <a:rPr lang="en-US" sz="1150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Credito iscritto al valore netto di realizzo</a:t>
            </a:r>
            <a:endParaRPr lang="en-US" sz="1150" dirty="0"/>
          </a:p>
          <a:p>
            <a:pPr marL="342900" indent="-342900">
              <a:spcAft>
                <a:spcPts val="600"/>
              </a:spcAft>
              <a:buSzPct val="100000"/>
              <a:buChar char="–"/>
            </a:pPr>
            <a:r>
              <a:rPr lang="en-US" sz="1150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Stima prospettica della perdita attesa (ECL)</a:t>
            </a:r>
            <a:endParaRPr lang="en-US" sz="1150" dirty="0"/>
          </a:p>
          <a:p>
            <a:pPr marL="342900" indent="-342900">
              <a:buSzPct val="100000"/>
              <a:buChar char="–"/>
            </a:pPr>
            <a:r>
              <a:rPr lang="en-US" sz="1150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Logica prospettica-economica: quanto è realmente recuperabile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411480" y="3310128"/>
            <a:ext cx="8321040" cy="960120"/>
          </a:xfrm>
          <a:prstGeom prst="roundRect">
            <a:avLst>
              <a:gd name="adj" fmla="val 6667"/>
            </a:avLst>
          </a:prstGeom>
          <a:solidFill>
            <a:srgbClr val="F4ECD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1" name="Shape 9"/>
          <p:cNvSpPr/>
          <p:nvPr/>
        </p:nvSpPr>
        <p:spPr>
          <a:xfrm>
            <a:off x="640080" y="3529584"/>
            <a:ext cx="512064" cy="512064"/>
          </a:xfrm>
          <a:prstGeom prst="ellipse">
            <a:avLst/>
          </a:prstGeom>
          <a:solidFill>
            <a:srgbClr val="B8902F"/>
          </a:solidFill>
          <a:ln/>
          <a:effectLst>
            <a:outerShdw blurRad="63500" dist="25400" dir="5400000" algn="bl" rotWithShape="0">
              <a:srgbClr val="9AA6BC">
                <a:alpha val="18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217" y="3662721"/>
            <a:ext cx="245791" cy="245791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1325880" y="3419856"/>
            <a:ext cx="7223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150" b="1" dirty="0">
                <a:solidFill>
                  <a:srgbClr val="B89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Effetto sul raccordo:  </a:t>
            </a:r>
            <a:r>
              <a:rPr lang="en-US" sz="115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FCDE è eliminato concettualmente; si rileva un Fondo svalutazione crediti come rettifica dell'attivo. Soprattutto nei piccoli Comuni con residui attivi vetusti: riduzione dei crediti iscritti e impatto negativo sul risultato di transizione — non un peggioramento, ma l'emersione di una situazione già esistente.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0" y="4832604"/>
            <a:ext cx="9144000" cy="310896"/>
          </a:xfrm>
          <a:prstGeom prst="rect">
            <a:avLst/>
          </a:prstGeom>
          <a:solidFill>
            <a:srgbClr val="16294C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5" name="Shape 12"/>
          <p:cNvSpPr/>
          <p:nvPr/>
        </p:nvSpPr>
        <p:spPr>
          <a:xfrm>
            <a:off x="0" y="4805172"/>
            <a:ext cx="9144000" cy="27432"/>
          </a:xfrm>
          <a:prstGeom prst="rect">
            <a:avLst/>
          </a:prstGeom>
          <a:solidFill>
            <a:srgbClr val="B8902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6" name="Text 13"/>
          <p:cNvSpPr/>
          <p:nvPr/>
        </p:nvSpPr>
        <p:spPr>
          <a:xfrm>
            <a:off x="411480" y="4837176"/>
            <a:ext cx="65836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7D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Riforma 1.15 PNRR  ·  Transizione Accrual degli enti locali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8275320" y="4837176"/>
            <a:ext cx="4572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  <p:pic>
        <p:nvPicPr>
          <p:cNvPr id="18" name="PAD-DOPPIO-NEGATIVO footer logo" descr="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8156" y="4887468"/>
            <a:ext cx="1095723" cy="20116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31089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B890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RETTIFICA 3 · RICLASSIFICARE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11480" y="566928"/>
            <a:ext cx="83210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buNone/>
            </a:pPr>
            <a:r>
              <a:rPr lang="en-US" sz="2600" b="1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Contributi in conto capitale: la rettifica più impattante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8183880" y="502920"/>
            <a:ext cx="548640" cy="548640"/>
          </a:xfrm>
          <a:prstGeom prst="ellipse">
            <a:avLst/>
          </a:prstGeom>
          <a:solidFill>
            <a:srgbClr val="2C5697"/>
          </a:solidFill>
          <a:ln/>
          <a:effectLst>
            <a:outerShdw blurRad="63500" dist="25400" dir="5400000" algn="bl" rotWithShape="0">
              <a:srgbClr val="9AA6BC">
                <a:alpha val="18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6526" y="645566"/>
            <a:ext cx="263347" cy="26334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11480" y="1353312"/>
            <a:ext cx="8321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6E7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118:  </a:t>
            </a:r>
            <a:r>
              <a:rPr lang="en-US" sz="130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risconti passivi + ricavi pluriennali imputati a CE.    </a:t>
            </a:r>
            <a:r>
              <a:rPr lang="en-US" sz="1300" b="1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ITAS:  </a:t>
            </a:r>
            <a:r>
              <a:rPr lang="en-US" sz="130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 sono ricavi pluriennali; l'eliminazione del risconto è sempre necessaria.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411480" y="1874520"/>
            <a:ext cx="8321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629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Dove confluisce il contributo dipende dal vincolo residuo: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411480" y="2286000"/>
            <a:ext cx="4041648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2700">
            <a:solidFill>
              <a:srgbClr val="D7DEEA"/>
            </a:solidFill>
            <a:prstDash val="solid"/>
          </a:ln>
          <a:effectLst>
            <a:outerShdw blurRad="88900" dist="38100" dir="5400000" algn="bl" rotWithShape="0">
              <a:srgbClr val="9AA6BC">
                <a:alpha val="15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9" name="Shape 6"/>
          <p:cNvSpPr/>
          <p:nvPr/>
        </p:nvSpPr>
        <p:spPr>
          <a:xfrm>
            <a:off x="411480" y="2286000"/>
            <a:ext cx="4041648" cy="457200"/>
          </a:xfrm>
          <a:prstGeom prst="roundRect">
            <a:avLst>
              <a:gd name="adj" fmla="val 16000"/>
            </a:avLst>
          </a:prstGeom>
          <a:solidFill>
            <a:srgbClr val="2E7D7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0" name="Text 7"/>
          <p:cNvSpPr/>
          <p:nvPr/>
        </p:nvSpPr>
        <p:spPr>
          <a:xfrm>
            <a:off x="502920" y="2286000"/>
            <a:ext cx="38587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Condizione ancora attiva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640080" y="2852928"/>
            <a:ext cx="358444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Obbligo di restituzione se l'opera/gestione non è completata (rischio residuo).</a:t>
            </a:r>
            <a:endParaRPr lang="en-US" sz="1200" dirty="0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368" y="3611880"/>
            <a:ext cx="237744" cy="237744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978408" y="3584448"/>
            <a:ext cx="32644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250" b="1" dirty="0">
                <a:solidFill>
                  <a:srgbClr val="2E7D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Passività per trasferimenti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4617720" y="2286000"/>
            <a:ext cx="4041648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2700">
            <a:solidFill>
              <a:srgbClr val="D7DEEA"/>
            </a:solidFill>
            <a:prstDash val="solid"/>
          </a:ln>
          <a:effectLst>
            <a:outerShdw blurRad="88900" dist="38100" dir="5400000" algn="bl" rotWithShape="0">
              <a:srgbClr val="9AA6BC">
                <a:alpha val="15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5" name="Shape 11"/>
          <p:cNvSpPr/>
          <p:nvPr/>
        </p:nvSpPr>
        <p:spPr>
          <a:xfrm>
            <a:off x="4617720" y="2286000"/>
            <a:ext cx="4041648" cy="457200"/>
          </a:xfrm>
          <a:prstGeom prst="roundRect">
            <a:avLst>
              <a:gd name="adj" fmla="val 16000"/>
            </a:avLst>
          </a:prstGeom>
          <a:solidFill>
            <a:srgbClr val="2C5697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6" name="Text 12"/>
          <p:cNvSpPr/>
          <p:nvPr/>
        </p:nvSpPr>
        <p:spPr>
          <a:xfrm>
            <a:off x="4709160" y="2286000"/>
            <a:ext cx="38587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Diritto economico maturato</a:t>
            </a:r>
            <a:endParaRPr lang="en-US" sz="1350" dirty="0"/>
          </a:p>
        </p:txBody>
      </p:sp>
      <p:sp>
        <p:nvSpPr>
          <p:cNvPr id="17" name="Text 13"/>
          <p:cNvSpPr/>
          <p:nvPr/>
        </p:nvSpPr>
        <p:spPr>
          <a:xfrm>
            <a:off x="4846320" y="2852928"/>
            <a:ext cx="358444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3338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Nessuna condizione residua: il contributo non genera né passività né benefici futuri.</a:t>
            </a:r>
            <a:endParaRPr lang="en-US" sz="1200" dirty="0"/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4608" y="3611880"/>
            <a:ext cx="237744" cy="237744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5184648" y="3584448"/>
            <a:ext cx="32644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250" b="1" dirty="0">
                <a:solidFill>
                  <a:srgbClr val="2C569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Patrimonio netto — contributi agli investimenti</a:t>
            </a:r>
            <a:endParaRPr lang="en-US" sz="1250" dirty="0"/>
          </a:p>
        </p:txBody>
      </p:sp>
      <p:sp>
        <p:nvSpPr>
          <p:cNvPr id="20" name="Shape 15"/>
          <p:cNvSpPr/>
          <p:nvPr/>
        </p:nvSpPr>
        <p:spPr>
          <a:xfrm>
            <a:off x="0" y="4832604"/>
            <a:ext cx="9144000" cy="310896"/>
          </a:xfrm>
          <a:prstGeom prst="rect">
            <a:avLst/>
          </a:prstGeom>
          <a:solidFill>
            <a:srgbClr val="16294C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1" name="Shape 16"/>
          <p:cNvSpPr/>
          <p:nvPr/>
        </p:nvSpPr>
        <p:spPr>
          <a:xfrm>
            <a:off x="0" y="4805172"/>
            <a:ext cx="9144000" cy="27432"/>
          </a:xfrm>
          <a:prstGeom prst="rect">
            <a:avLst/>
          </a:prstGeom>
          <a:solidFill>
            <a:srgbClr val="B8902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2" name="Text 17"/>
          <p:cNvSpPr/>
          <p:nvPr/>
        </p:nvSpPr>
        <p:spPr>
          <a:xfrm>
            <a:off x="411480" y="4837176"/>
            <a:ext cx="65836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7D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Riforma 1.15 PNRR  ·  Transizione Accrual degli enti locali</a:t>
            </a:r>
            <a:endParaRPr lang="en-US" sz="850" dirty="0"/>
          </a:p>
        </p:txBody>
      </p:sp>
      <p:sp>
        <p:nvSpPr>
          <p:cNvPr id="23" name="Text 18"/>
          <p:cNvSpPr/>
          <p:nvPr/>
        </p:nvSpPr>
        <p:spPr>
          <a:xfrm>
            <a:off x="8275320" y="4837176"/>
            <a:ext cx="4572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  <p:pic>
        <p:nvPicPr>
          <p:cNvPr id="24" name="PAD-DOPPIO-NEGATIVO footer logo" descr="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8156" y="4887468"/>
            <a:ext cx="1095723" cy="20116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60708f3-f172-465d-a221-73b70b283ab5">
      <Terms xmlns="http://schemas.microsoft.com/office/infopath/2007/PartnerControls"/>
    </lcf76f155ced4ddcb4097134ff3c332f>
    <TaxCatchAll xmlns="0ab0bd72-5593-4fdc-8abb-d0ec746097e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ECCA8DC158552243AC106544F393AC11" ma:contentTypeVersion="19" ma:contentTypeDescription="Creare un nuovo documento." ma:contentTypeScope="" ma:versionID="4e809a27431a1b76430764dc70a96fee">
  <xsd:schema xmlns:xsd="http://www.w3.org/2001/XMLSchema" xmlns:xs="http://www.w3.org/2001/XMLSchema" xmlns:p="http://schemas.microsoft.com/office/2006/metadata/properties" xmlns:ns2="360708f3-f172-465d-a221-73b70b283ab5" xmlns:ns3="0ab0bd72-5593-4fdc-8abb-d0ec746097e3" targetNamespace="http://schemas.microsoft.com/office/2006/metadata/properties" ma:root="true" ma:fieldsID="f0bcbc7e7169bd141d6bbf6df70a1a56" ns2:_="" ns3:_="">
    <xsd:import namespace="360708f3-f172-465d-a221-73b70b283ab5"/>
    <xsd:import namespace="0ab0bd72-5593-4fdc-8abb-d0ec746097e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0708f3-f172-465d-a221-73b70b283a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Tag immagine" ma:readOnly="false" ma:fieldId="{5cf76f15-5ced-4ddc-b409-7134ff3c332f}" ma:taxonomyMulti="true" ma:sspId="76665cd3-2a6f-4f75-a8b7-9ab22ca409a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b0bd72-5593-4fdc-8abb-d0ec746097e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4eb5deb7-bdc7-404b-aabf-ab651053a1d9}" ma:internalName="TaxCatchAll" ma:showField="CatchAllData" ma:web="0ab0bd72-5593-4fdc-8abb-d0ec746097e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09CF4AB-0947-46C2-9397-ED167CAF3AA1}">
  <ds:schemaRefs>
    <ds:schemaRef ds:uri="http://schemas.microsoft.com/office/2006/metadata/properties"/>
    <ds:schemaRef ds:uri="http://schemas.microsoft.com/office/infopath/2007/PartnerControls"/>
    <ds:schemaRef ds:uri="360708f3-f172-465d-a221-73b70b283ab5"/>
    <ds:schemaRef ds:uri="0ab0bd72-5593-4fdc-8abb-d0ec746097e3"/>
  </ds:schemaRefs>
</ds:datastoreItem>
</file>

<file path=customXml/itemProps2.xml><?xml version="1.0" encoding="utf-8"?>
<ds:datastoreItem xmlns:ds="http://schemas.openxmlformats.org/officeDocument/2006/customXml" ds:itemID="{8896A7D4-62EF-44F7-9905-CB63126CD5A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7C94C54-00A8-49E0-9B79-5D724E74E10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60708f3-f172-465d-a221-73b70b283ab5"/>
    <ds:schemaRef ds:uri="0ab0bd72-5593-4fdc-8abb-d0ec746097e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2598</Words>
  <Application>Microsoft Office PowerPoint</Application>
  <PresentationFormat>Presentazione su schermo (16:9)</PresentationFormat>
  <Paragraphs>283</Paragraphs>
  <Slides>18</Slides>
  <Notes>18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2" baseType="lpstr">
      <vt:lpstr>Aptos</vt:lpstr>
      <vt:lpstr>Arial</vt:lpstr>
      <vt:lpstr>Calibri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raccordo 118 → Accrual</dc:title>
  <dc:subject>PptxGenJS Presentation</dc:subject>
  <dc:creator>dott. Angelo Mauriello</dc:creator>
  <cp:lastModifiedBy>Mastrovito Norma</cp:lastModifiedBy>
  <cp:revision>3</cp:revision>
  <dcterms:created xsi:type="dcterms:W3CDTF">2026-06-24T11:12:21Z</dcterms:created>
  <dcterms:modified xsi:type="dcterms:W3CDTF">2026-06-29T07:33:49Z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0x010100ECCA8DC158552243AC106544F393AC11</vt:lpwstr>
  </property>
  <property fmtid="{D5CDD505-2E9C-101B-9397-08002B2CF9AE}" pid="3" name="MediaServiceImageTags">
    <vt:lpwstr/>
  </property>
</Properties>
</file>