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644" r:id="rId3"/>
    <p:sldId id="665" r:id="rId4"/>
    <p:sldId id="646" r:id="rId5"/>
    <p:sldId id="649" r:id="rId6"/>
    <p:sldId id="647" r:id="rId7"/>
    <p:sldId id="648" r:id="rId8"/>
    <p:sldId id="645" r:id="rId9"/>
    <p:sldId id="667" r:id="rId10"/>
    <p:sldId id="258" r:id="rId11"/>
    <p:sldId id="263" r:id="rId12"/>
    <p:sldId id="266" r:id="rId13"/>
    <p:sldId id="668" r:id="rId14"/>
    <p:sldId id="275" r:id="rId15"/>
    <p:sldId id="312" r:id="rId16"/>
    <p:sldId id="660" r:id="rId17"/>
    <p:sldId id="305" r:id="rId18"/>
    <p:sldId id="672" r:id="rId19"/>
    <p:sldId id="673" r:id="rId20"/>
    <p:sldId id="304" r:id="rId21"/>
    <p:sldId id="669" r:id="rId22"/>
    <p:sldId id="670" r:id="rId23"/>
    <p:sldId id="671" r:id="rId24"/>
  </p:sldIdLst>
  <p:sldSz cx="9144000" cy="5143500" type="screen16x9"/>
  <p:notesSz cx="7099300" cy="10234613"/>
  <p:embeddedFontLst>
    <p:embeddedFont>
      <p:font typeface="Manrope" panose="020B0604020202020204" charset="0"/>
      <p:regular r:id="rId27"/>
      <p:bold r:id="rId28"/>
    </p:embeddedFont>
    <p:embeddedFont>
      <p:font typeface="Merriweather Black" panose="00000A00000000000000" pitchFamily="2" charset="0"/>
      <p:bold r:id="rId29"/>
      <p:boldItalic r:id="rId30"/>
    </p:embeddedFont>
    <p:embeddedFont>
      <p:font typeface="Sentien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9AA0A6"/>
          </p15:clr>
        </p15:guide>
        <p15:guide id="4" orient="horz">
          <p15:clr>
            <a:srgbClr val="9AA0A6"/>
          </p15:clr>
        </p15:guide>
        <p15:guide id="5" orient="horz" pos="3240">
          <p15:clr>
            <a:srgbClr val="9AA0A6"/>
          </p15:clr>
        </p15:guide>
        <p15:guide id="6" pos="5760">
          <p15:clr>
            <a:srgbClr val="9AA0A6"/>
          </p15:clr>
        </p15:guide>
        <p15:guide id="7" pos="5554">
          <p15:clr>
            <a:srgbClr val="9AA0A6"/>
          </p15:clr>
        </p15:guide>
        <p15:guide id="8" orient="horz" pos="3029">
          <p15:clr>
            <a:srgbClr val="9AA0A6"/>
          </p15:clr>
        </p15:guide>
        <p15:guide id="9" pos="1440">
          <p15:clr>
            <a:srgbClr val="9AA0A6"/>
          </p15:clr>
        </p15:guide>
        <p15:guide id="10" orient="horz" pos="209">
          <p15:clr>
            <a:srgbClr val="9AA0A6"/>
          </p15:clr>
        </p15:guide>
        <p15:guide id="11" pos="206">
          <p15:clr>
            <a:srgbClr val="9AA0A6"/>
          </p15:clr>
        </p15:guide>
        <p15:guide id="12" orient="horz" pos="25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7623"/>
    <a:srgbClr val="F4B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A1DA84-9CCB-4A0E-B31C-7C50030280FA}">
  <a:tblStyle styleId="{DFA1DA84-9CCB-4A0E-B31C-7C50030280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  <p:guide/>
        <p:guide orient="horz"/>
        <p:guide orient="horz" pos="3240"/>
        <p:guide pos="5760"/>
        <p:guide pos="5554"/>
        <p:guide orient="horz" pos="3029"/>
        <p:guide pos="1440"/>
        <p:guide orient="horz" pos="209"/>
        <p:guide pos="206"/>
        <p:guide orient="horz" pos="2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3333333333331"/>
          <c:y val="0.10416666666666667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EE76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15-4B0C-8AAD-E9250B8F532A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15-4B0C-8AAD-E9250B8F532A}"/>
              </c:ext>
            </c:extLst>
          </c:dPt>
          <c:dLbls>
            <c:dLbl>
              <c:idx val="0"/>
              <c:layout>
                <c:manualLayout>
                  <c:x val="9.6385634881357582E-2"/>
                  <c:y val="2.6497578279235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F705C0-A96C-4951-BCAD-B9FA3A817A57}" type="CATEGORYNAME">
                      <a:rPr lang="en-US" smtClean="0">
                        <a:solidFill>
                          <a:srgbClr val="EE7623"/>
                        </a:solidFill>
                      </a:rPr>
                      <a:pPr>
                        <a:defRPr sz="1600">
                          <a:solidFill>
                            <a:srgbClr val="0070C0"/>
                          </a:solidFill>
                        </a:defRPr>
                      </a:pPr>
                      <a:t>[NOME CATEGORIA]</a:t>
                    </a:fld>
                    <a:endParaRPr lang="en-US" baseline="0" dirty="0">
                      <a:solidFill>
                        <a:srgbClr val="EE7623"/>
                      </a:solidFill>
                    </a:endParaRPr>
                  </a:p>
                  <a:p>
                    <a:pPr>
                      <a:defRPr sz="1600">
                        <a:solidFill>
                          <a:srgbClr val="0070C0"/>
                        </a:solidFill>
                      </a:defRPr>
                    </a:pPr>
                    <a:r>
                      <a:rPr lang="en-US" baseline="0" dirty="0">
                        <a:solidFill>
                          <a:srgbClr val="EE7623"/>
                        </a:solidFill>
                      </a:rPr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9024528780111"/>
                      <c:h val="0.3429079965074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15-4B0C-8AAD-E9250B8F532A}"/>
                </c:ext>
              </c:extLst>
            </c:dLbl>
            <c:dLbl>
              <c:idx val="1"/>
              <c:layout>
                <c:manualLayout>
                  <c:x val="-6.6878090986523383E-3"/>
                  <c:y val="-4.02181210481102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F77A1D-5F3A-498A-B830-2F230131B313}" type="CATEGORYNAME">
                      <a:rPr lang="en-US" smtClean="0">
                        <a:solidFill>
                          <a:srgbClr val="EE7623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rgbClr val="EE7623"/>
                        </a:solidFill>
                      </a:rPr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57880341337735"/>
                      <c:h val="0.40218238351126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15-4B0C-8AAD-E9250B8F5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Foglio1!$B$5:$B$6</c:f>
              <c:strCache>
                <c:ptCount val="2"/>
                <c:pt idx="0">
                  <c:v>SPESA PRIVATA</c:v>
                </c:pt>
                <c:pt idx="1">
                  <c:v>SERVIZIO SANITARIO NAZIONALE</c:v>
                </c:pt>
              </c:strCache>
            </c:strRef>
          </c:cat>
          <c:val>
            <c:numRef>
              <c:f>Foglio1!$C$5:$C$6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15-4B0C-8AAD-E9250B8F532A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37831-3125-11EF-EE08-F6AF8F3CB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573FC8-DF0A-6FF9-06CC-4A59EF234F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800DEB5-F757-4FDA-BD8F-C2D2883FCF42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6873E6-6F26-67E1-9A2B-4A81FD1DE4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B2F920-1546-9C51-5151-27AB2F5EE5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12A8C6-238B-4D21-A3A6-0C188A779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587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f8843f986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f8843f9864_2_4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B367FA3-3C3E-8AFD-FD29-BE262DB4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>
            <a:extLst>
              <a:ext uri="{FF2B5EF4-FFF2-40B4-BE49-F238E27FC236}">
                <a16:creationId xmlns:a16="http://schemas.microsoft.com/office/drawing/2014/main" id="{D06DDBA8-9A46-4780-1440-A959CAB979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>
            <a:extLst>
              <a:ext uri="{FF2B5EF4-FFF2-40B4-BE49-F238E27FC236}">
                <a16:creationId xmlns:a16="http://schemas.microsoft.com/office/drawing/2014/main" id="{18E17D6B-552A-6500-34E2-9A9642B68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83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6B76D2D6-D905-6648-1EA7-3D4FC35CA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8843f9864_2_585:notes">
            <a:extLst>
              <a:ext uri="{FF2B5EF4-FFF2-40B4-BE49-F238E27FC236}">
                <a16:creationId xmlns:a16="http://schemas.microsoft.com/office/drawing/2014/main" id="{F026C3D1-4B33-20BF-AB73-7CE99A571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8843f9864_2_585:notes">
            <a:extLst>
              <a:ext uri="{FF2B5EF4-FFF2-40B4-BE49-F238E27FC236}">
                <a16:creationId xmlns:a16="http://schemas.microsoft.com/office/drawing/2014/main" id="{CC80B2CF-2A54-ED00-2034-5ED5A03E7E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41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36486233-E3B7-8477-CFA3-4848FDEFA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>
            <a:extLst>
              <a:ext uri="{FF2B5EF4-FFF2-40B4-BE49-F238E27FC236}">
                <a16:creationId xmlns:a16="http://schemas.microsoft.com/office/drawing/2014/main" id="{210DA881-A42D-1A27-BFFE-C3DC426465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>
            <a:extLst>
              <a:ext uri="{FF2B5EF4-FFF2-40B4-BE49-F238E27FC236}">
                <a16:creationId xmlns:a16="http://schemas.microsoft.com/office/drawing/2014/main" id="{3DA29139-4F3C-370A-7C05-B339E63A1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7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3B170065-C2B3-DBA7-D85D-CA1E73C1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>
            <a:extLst>
              <a:ext uri="{FF2B5EF4-FFF2-40B4-BE49-F238E27FC236}">
                <a16:creationId xmlns:a16="http://schemas.microsoft.com/office/drawing/2014/main" id="{BDDB582C-1910-F16E-43BC-FAEA84265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>
            <a:extLst>
              <a:ext uri="{FF2B5EF4-FFF2-40B4-BE49-F238E27FC236}">
                <a16:creationId xmlns:a16="http://schemas.microsoft.com/office/drawing/2014/main" id="{4C22A643-AD52-5A96-1007-0D3D52661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2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8843f986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8843f9864_2_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8843f986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8843f9864_2_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8843f9864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8843f9864_2_1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7AA9C164-BE9D-921C-BD30-1765525F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>
            <a:extLst>
              <a:ext uri="{FF2B5EF4-FFF2-40B4-BE49-F238E27FC236}">
                <a16:creationId xmlns:a16="http://schemas.microsoft.com/office/drawing/2014/main" id="{DCFD22B1-C1F1-0ED3-9795-1E0F67DD2E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>
            <a:extLst>
              <a:ext uri="{FF2B5EF4-FFF2-40B4-BE49-F238E27FC236}">
                <a16:creationId xmlns:a16="http://schemas.microsoft.com/office/drawing/2014/main" id="{57BBF684-4BE0-C527-DF9C-35B2A520F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3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45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76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37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6AFD5D47-1F94-DFAE-B312-4D6790392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43f9864_2_556:notes">
            <a:extLst>
              <a:ext uri="{FF2B5EF4-FFF2-40B4-BE49-F238E27FC236}">
                <a16:creationId xmlns:a16="http://schemas.microsoft.com/office/drawing/2014/main" id="{F906C96F-42DD-4EE8-84C1-CFA3BD441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843f9864_2_556:notes">
            <a:extLst>
              <a:ext uri="{FF2B5EF4-FFF2-40B4-BE49-F238E27FC236}">
                <a16:creationId xmlns:a16="http://schemas.microsoft.com/office/drawing/2014/main" id="{1B5B5E9D-58B0-0F0D-DFA4-0A6F01418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31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anc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1900" y="4315798"/>
            <a:ext cx="445224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itolo arancio" type="tx">
  <p:cSld name="TITLE_AND_BOD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55375" y="-891950"/>
            <a:ext cx="6927375" cy="6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900" y="4315798"/>
            <a:ext cx="445224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ancio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">
  <p:cSld name="ONE_COLUMN_TEX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 l="31815" t="18053" r="32039" b="17905"/>
          <a:stretch/>
        </p:blipFill>
        <p:spPr>
          <a:xfrm>
            <a:off x="-2310262" y="-891950"/>
            <a:ext cx="6927374" cy="690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900" y="4315798"/>
            <a:ext cx="445224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a">
  <p:cSld name="MAIN_POINT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22931" y="2571750"/>
            <a:ext cx="6287278" cy="62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02" y="-1384025"/>
            <a:ext cx="3650002" cy="36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1900" y="4315798"/>
            <a:ext cx="445224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7F857-78F5-06DC-8D80-E59E5A3F0F9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20938" y="4611598"/>
            <a:ext cx="548700" cy="393600"/>
          </a:xfrm>
        </p:spPr>
        <p:txBody>
          <a:bodyPr/>
          <a:lstStyle>
            <a:lvl1pPr>
              <a:defRPr>
                <a:latin typeface="Manrope" panose="020B0604020202020204" charset="0"/>
              </a:defRPr>
            </a:lvl1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2">
  <p:cSld name="SECTION_TITLE_AND_DESCRIPTION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 l="20524" t="1268" r="4569" b="8787"/>
          <a:stretch/>
        </p:blipFill>
        <p:spPr>
          <a:xfrm flipH="1">
            <a:off x="-353638" y="0"/>
            <a:ext cx="7194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900" y="4315798"/>
            <a:ext cx="445224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76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891950"/>
            <a:ext cx="6927375" cy="6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872" y="4315800"/>
            <a:ext cx="1464254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/>
          <p:nvPr/>
        </p:nvSpPr>
        <p:spPr>
          <a:xfrm>
            <a:off x="434100" y="2077575"/>
            <a:ext cx="4137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spcBef>
                <a:spcPct val="0"/>
              </a:spcBef>
              <a:buClrTx/>
              <a:buSzTx/>
              <a:buNone/>
              <a:defRPr/>
            </a:pPr>
            <a:r>
              <a:rPr lang="it-IT" sz="3600" kern="12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</a:p>
          <a:p>
            <a:pPr algn="ctr" defTabSz="685800">
              <a:spcBef>
                <a:spcPct val="0"/>
              </a:spcBef>
              <a:buClrTx/>
              <a:buSzTx/>
              <a:buNone/>
              <a:defRPr/>
            </a:pPr>
            <a:r>
              <a:rPr lang="it-IT" altLang="it-IT" sz="3600" kern="12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«se sei sindaco»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62075" y="2110038"/>
            <a:ext cx="4137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La Mutua</a:t>
            </a:r>
            <a:endParaRPr sz="2400" dirty="0">
              <a:solidFill>
                <a:schemeClr val="lt1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91810" y="49008"/>
            <a:ext cx="558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Chi siamo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78520" y="671245"/>
            <a:ext cx="7453187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EE7623"/>
                </a:solidFill>
                <a:latin typeface="+mn-lt"/>
                <a:cs typeface="Calibri" panose="020F0502020204030204" pitchFamily="34" charset="0"/>
              </a:rPr>
              <a:t>Casagit Salute</a:t>
            </a:r>
          </a:p>
          <a:p>
            <a:pPr algn="ctr">
              <a:defRPr/>
            </a:pPr>
            <a:r>
              <a:rPr lang="it-IT" sz="1200" dirty="0">
                <a:solidFill>
                  <a:srgbClr val="EE7623"/>
                </a:solidFill>
                <a:latin typeface="+mn-lt"/>
                <a:cs typeface="Calibri" panose="020F0502020204030204" pitchFamily="34" charset="0"/>
              </a:rPr>
              <a:t>Società Nazionale di Mutuo Soccorso dei Giornalisti Italiani «Angiolo Berti»</a:t>
            </a:r>
          </a:p>
          <a:p>
            <a:pPr algn="just">
              <a:defRPr/>
            </a:pPr>
            <a:endParaRPr lang="it-IT" sz="1000" dirty="0">
              <a:solidFill>
                <a:srgbClr val="008A3E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latin typeface="+mn-lt"/>
                <a:cs typeface="Calibri" panose="020F0502020204030204" pitchFamily="34" charset="0"/>
              </a:rPr>
              <a:t>Nel 1974 nasce come un'associazione privata senza scopo di lucro dedicata ai giornalisti italiani.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latin typeface="+mn-lt"/>
                <a:cs typeface="Calibri" panose="020F0502020204030204" pitchFamily="34" charset="0"/>
              </a:rPr>
              <a:t>Nel 2020 si trasforma in Società Nazionale di Mutuo Soccorso </a:t>
            </a:r>
            <a:r>
              <a:rPr lang="it-IT" sz="1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aperta a tutti i cittadini</a:t>
            </a:r>
            <a:r>
              <a:rPr lang="it-IT" sz="1000" dirty="0">
                <a:latin typeface="+mn-lt"/>
                <a:cs typeface="Calibri" panose="020F0502020204030204" pitchFamily="34" charset="0"/>
              </a:rPr>
              <a:t>. </a:t>
            </a:r>
          </a:p>
          <a:p>
            <a:endParaRPr lang="it-IT" sz="10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latin typeface="+mn-lt"/>
                <a:cs typeface="Calibri" panose="020F0502020204030204" pitchFamily="34" charset="0"/>
              </a:rPr>
              <a:t>È un ente del Terzo Settore, aderente a FIMIV (Federazione Italiana della Mutualità Integrativa Volontaria), organismo riconosciuto dal Ministero delle Imprese e del Made in </a:t>
            </a:r>
            <a:r>
              <a:rPr lang="it-IT" sz="1000" dirty="0" err="1">
                <a:latin typeface="+mn-lt"/>
                <a:cs typeface="Calibri" panose="020F0502020204030204" pitchFamily="34" charset="0"/>
              </a:rPr>
              <a:t>Italy</a:t>
            </a:r>
            <a:r>
              <a:rPr lang="it-IT" sz="1000" dirty="0">
                <a:latin typeface="+mn-lt"/>
                <a:cs typeface="Calibri" panose="020F0502020204030204" pitchFamily="34" charset="0"/>
              </a:rPr>
              <a:t> (MIMIT) per le attività di revisione e vigilanza.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latin typeface="+mn-lt"/>
                <a:cs typeface="Calibri" panose="020F0502020204030204" pitchFamily="34" charset="0"/>
              </a:rPr>
              <a:t>È inoltre iscritta all’Anagrafe dei Fondi Sanitari Integrativi, istituita presso il Ministero della Salute.</a:t>
            </a:r>
          </a:p>
          <a:p>
            <a:pPr algn="just">
              <a:lnSpc>
                <a:spcPct val="150000"/>
              </a:lnSpc>
              <a:defRPr/>
            </a:pPr>
            <a:endParaRPr lang="it-IT" sz="10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latin typeface="+mn-lt"/>
              </a:rPr>
              <a:t>	Casagit Salute rientra tra i quattro fondi selezionati – insieme a Cassa Salute Bis, Fondo Est e Metasalute – per 	far parte dell’Osservatorio nazionale permanente dei fondi sanitari integrativi istituito dal Ministero della Salute.</a:t>
            </a:r>
          </a:p>
          <a:p>
            <a:pPr algn="just">
              <a:lnSpc>
                <a:spcPct val="150000"/>
              </a:lnSpc>
              <a:defRPr/>
            </a:pPr>
            <a:endParaRPr lang="it-IT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I numeri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Assistiti: 56.000 tra soci e loro famigliari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Contributi gestiti: 86 mln / anno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		Prestazioni erogate: 75 mln / anno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2"/>
          <p:cNvGraphicFramePr/>
          <p:nvPr/>
        </p:nvGraphicFramePr>
        <p:xfrm>
          <a:off x="651527" y="1141944"/>
          <a:ext cx="7239000" cy="3047610"/>
        </p:xfrm>
        <a:graphic>
          <a:graphicData uri="http://schemas.openxmlformats.org/drawingml/2006/table">
            <a:tbl>
              <a:tblPr>
                <a:noFill/>
                <a:tableStyleId>{DFA1DA84-9CCB-4A0E-B31C-7C50030280FA}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dirty="0">
                          <a:solidFill>
                            <a:srgbClr val="FFFFFF"/>
                          </a:solidFill>
                        </a:rPr>
                        <a:t>CASAGIT SALUTE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dirty="0">
                          <a:solidFill>
                            <a:srgbClr val="FFFFFF"/>
                          </a:solidFill>
                        </a:rPr>
                        <a:t>ASSICURAZIONI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Organizzazione con finalità di assistenza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senza scopo di lucro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Impresa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commerciale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Garantisce assistenza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per tutta la vita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Le coperture cessano di norma a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70/75 anni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Non recede 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mai dal rapporto associativo, solo il socio può farlo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 assicurazioni al verificarsi di determinati sinistri possono </a:t>
                      </a:r>
                      <a:r>
                        <a:rPr lang="it-IT" sz="1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recedere dalla polizza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Non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 effettua selezione dei rischi per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l’esclusione di malattie pregresse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Escludono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 molto spesso le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malattie pregresse 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o applicano sovrapprezzi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I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contributi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 associativi versati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sono detraibili nella misura del 19% fino ad un importo massimo di € 1.300,00 e inoltre le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spese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 non rimborsate sono detraibili nella misura del 19%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7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Solo le </a:t>
                      </a:r>
                      <a:r>
                        <a:rPr lang="it-IT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spese</a:t>
                      </a:r>
                      <a:r>
                        <a:rPr lang="it-IT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Manrope"/>
                          <a:cs typeface="Manrope"/>
                          <a:sym typeface="Manrope"/>
                        </a:rPr>
                        <a:t> non rimborsate sono detraibili nella misura del 19%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4B2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" name="Google Shape;124;p22"/>
          <p:cNvSpPr txBox="1"/>
          <p:nvPr/>
        </p:nvSpPr>
        <p:spPr>
          <a:xfrm>
            <a:off x="3183082" y="4831704"/>
            <a:ext cx="361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lt1"/>
                </a:solidFill>
                <a:latin typeface="+mj-lt"/>
                <a:ea typeface="Manrope ExtraBold"/>
                <a:cs typeface="Manrope ExtraBold"/>
                <a:sym typeface="Manrope ExtraBold"/>
              </a:rPr>
              <a:t>CASAGIT SALUTE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41300" y="0"/>
            <a:ext cx="849004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Courier New" panose="02070309020205020404" pitchFamily="49" charset="0"/>
                <a:sym typeface="Merriweather Black"/>
              </a:rPr>
              <a:t>Principali differenza tra una Mutua e una copertura assicurativa</a:t>
            </a:r>
            <a:endParaRPr sz="2400" b="1" dirty="0">
              <a:solidFill>
                <a:srgbClr val="EE7623"/>
              </a:solidFill>
              <a:latin typeface="+mj-lt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B135CB43-ABE6-73AB-0873-72378169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>
            <a:extLst>
              <a:ext uri="{FF2B5EF4-FFF2-40B4-BE49-F238E27FC236}">
                <a16:creationId xmlns:a16="http://schemas.microsoft.com/office/drawing/2014/main" id="{640A7019-2A3E-629F-B5CD-B34A9C394711}"/>
              </a:ext>
            </a:extLst>
          </p:cNvPr>
          <p:cNvSpPr txBox="1"/>
          <p:nvPr/>
        </p:nvSpPr>
        <p:spPr>
          <a:xfrm>
            <a:off x="47870" y="33509"/>
            <a:ext cx="776521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Le caratteristiche distintive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05" name="Google Shape;105;p20">
            <a:extLst>
              <a:ext uri="{FF2B5EF4-FFF2-40B4-BE49-F238E27FC236}">
                <a16:creationId xmlns:a16="http://schemas.microsoft.com/office/drawing/2014/main" id="{84B5CF4E-CEBB-8212-2228-293CB1DF70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02" y="-1384025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725440-BEA6-74A2-F894-0EDF7AA10A28}"/>
              </a:ext>
            </a:extLst>
          </p:cNvPr>
          <p:cNvSpPr txBox="1"/>
          <p:nvPr/>
        </p:nvSpPr>
        <p:spPr>
          <a:xfrm>
            <a:off x="290588" y="909983"/>
            <a:ext cx="737409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Protezione senza limiti</a:t>
            </a:r>
            <a:br>
              <a:rPr lang="it-IT" sz="1200" dirty="0"/>
            </a:br>
            <a:r>
              <a:rPr lang="it-IT" sz="1200" dirty="0"/>
              <a:t>Copertura valida a tutte le età e per tutta la vita, senza selezioni all’ingresso e senza esclusioni per patologie pregresse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Libertà totale, zero burocrazia</a:t>
            </a:r>
            <a:br>
              <a:rPr lang="it-IT" sz="1200" dirty="0"/>
            </a:br>
            <a:r>
              <a:rPr lang="it-IT" sz="1200" dirty="0"/>
              <a:t>Scelta libera del medico e accesso alle prestazioni in modo semplice, senza procedure complesse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Copertura estesa alla tua famiglia</a:t>
            </a:r>
            <a:br>
              <a:rPr lang="it-IT" sz="1200" dirty="0"/>
            </a:br>
            <a:r>
              <a:rPr lang="it-IT" sz="1200" dirty="0"/>
              <a:t>Possibilità di includere coniuge, convivente e figli (fino a 35 anni), anche non a carico, con condizioni agevolate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Flessibilità su misura </a:t>
            </a:r>
            <a:br>
              <a:rPr lang="it-IT" sz="1200" dirty="0"/>
            </a:br>
            <a:r>
              <a:rPr lang="it-IT" sz="1200" dirty="0"/>
              <a:t>Possibilità di cambiare piano sanitario e sospendere l’iscrizione in caso di necessità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Validità senza limiti territoriali </a:t>
            </a:r>
            <a:br>
              <a:rPr lang="it-IT" sz="1200" dirty="0"/>
            </a:br>
            <a:r>
              <a:rPr lang="it-IT" sz="1200" dirty="0"/>
              <a:t>Copertura attiva sia in Italia che all’estero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</a:rPr>
              <a:t>Convenienza anche fiscale</a:t>
            </a:r>
            <a:br>
              <a:rPr lang="it-IT" sz="1200" dirty="0"/>
            </a:br>
            <a:r>
              <a:rPr lang="it-IT" sz="1200" dirty="0"/>
              <a:t>Detrazioni sui contributi e sulle spese sanitarie non rimborsate</a:t>
            </a:r>
          </a:p>
        </p:txBody>
      </p:sp>
    </p:spTree>
    <p:extLst>
      <p:ext uri="{BB962C8B-B14F-4D97-AF65-F5344CB8AC3E}">
        <p14:creationId xmlns:p14="http://schemas.microsoft.com/office/powerpoint/2010/main" val="54042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57D1DE0C-7E08-5A78-AFDF-F8A889AB909A}"/>
              </a:ext>
            </a:extLst>
          </p:cNvPr>
          <p:cNvSpPr txBox="1"/>
          <p:nvPr/>
        </p:nvSpPr>
        <p:spPr>
          <a:xfrm>
            <a:off x="762075" y="2110038"/>
            <a:ext cx="4137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Le coperture sanitarie</a:t>
            </a:r>
            <a:endParaRPr sz="2400" dirty="0">
              <a:solidFill>
                <a:schemeClr val="lt1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55E0E898-EA06-E8F5-83E7-F2B431925A47}"/>
              </a:ext>
            </a:extLst>
          </p:cNvPr>
          <p:cNvSpPr txBox="1"/>
          <p:nvPr/>
        </p:nvSpPr>
        <p:spPr>
          <a:xfrm>
            <a:off x="762075" y="2664006"/>
            <a:ext cx="381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lt1"/>
                </a:solidFill>
                <a:latin typeface="+mj-lt"/>
                <a:ea typeface="Manrope ExtraBold"/>
                <a:cs typeface="Manrope ExtraBold"/>
                <a:sym typeface="Manrope ExtraBold"/>
              </a:rPr>
              <a:t>I</a:t>
            </a:r>
            <a:r>
              <a:rPr lang="it" sz="1100" dirty="0">
                <a:solidFill>
                  <a:schemeClr val="lt1"/>
                </a:solidFill>
                <a:latin typeface="+mj-lt"/>
                <a:ea typeface="Manrope ExtraBold"/>
                <a:cs typeface="Manrope ExtraBold"/>
                <a:sym typeface="Manrope ExtraBold"/>
              </a:rPr>
              <a:t> piani sanitari aperti</a:t>
            </a:r>
            <a:endParaRPr sz="1100" dirty="0">
              <a:solidFill>
                <a:schemeClr val="lt1"/>
              </a:solidFill>
              <a:latin typeface="+mj-lt"/>
              <a:ea typeface="Manrope ExtraBold"/>
              <a:cs typeface="Manrope ExtraBold"/>
              <a:sym typeface="Manrope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88374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02" y="-1384025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p20">
            <a:extLst>
              <a:ext uri="{FF2B5EF4-FFF2-40B4-BE49-F238E27FC236}">
                <a16:creationId xmlns:a16="http://schemas.microsoft.com/office/drawing/2014/main" id="{154C650E-F5A9-9A9D-1601-4B9EF1D51455}"/>
              </a:ext>
            </a:extLst>
          </p:cNvPr>
          <p:cNvSpPr txBox="1"/>
          <p:nvPr/>
        </p:nvSpPr>
        <p:spPr>
          <a:xfrm>
            <a:off x="59548" y="101583"/>
            <a:ext cx="693010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Sentient" pitchFamily="2" charset="77"/>
                <a:ea typeface="Merriweather Black"/>
                <a:cs typeface="Merriweather Black"/>
                <a:sym typeface="Merriweather Black"/>
              </a:rPr>
              <a:t>Filosofia della copertura sanitaria Casagit Salute</a:t>
            </a:r>
            <a:endParaRPr sz="2400" dirty="0">
              <a:solidFill>
                <a:srgbClr val="EE7623"/>
              </a:solidFill>
              <a:latin typeface="Sentient" pitchFamily="2" charset="77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4891A34-8B8E-C71E-3533-8E2BE8730614}"/>
              </a:ext>
            </a:extLst>
          </p:cNvPr>
          <p:cNvSpPr txBox="1">
            <a:spLocks/>
          </p:cNvSpPr>
          <p:nvPr/>
        </p:nvSpPr>
        <p:spPr bwMode="auto">
          <a:xfrm>
            <a:off x="59548" y="836010"/>
            <a:ext cx="7840663" cy="40865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0" lvl="1" indent="-171450" algn="just">
              <a:spcBef>
                <a:spcPts val="300"/>
              </a:spcBef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  <a:latin typeface="+mj-lt"/>
                <a:cs typeface="Manrope" charset="0"/>
              </a:rPr>
              <a:t>Privilegiare le prestazioni “complementari” al SSN</a:t>
            </a:r>
            <a:endParaRPr lang="it-IT" sz="1200" b="1" dirty="0">
              <a:solidFill>
                <a:schemeClr val="accent6">
                  <a:lumMod val="75000"/>
                </a:schemeClr>
              </a:solidFill>
              <a:latin typeface="+mj-lt"/>
              <a:cs typeface="Manrope" charset="0"/>
            </a:endParaRPr>
          </a:p>
          <a:p>
            <a:pPr marL="719138" lvl="2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Ticket</a:t>
            </a:r>
          </a:p>
          <a:p>
            <a:pPr marL="719138" lvl="2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Lenti</a:t>
            </a:r>
          </a:p>
          <a:p>
            <a:pPr marL="719138" lvl="2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Protesi</a:t>
            </a:r>
          </a:p>
          <a:p>
            <a:pPr marL="547688" lvl="2" algn="just">
              <a:spcBef>
                <a:spcPts val="300"/>
              </a:spcBef>
              <a:buClr>
                <a:schemeClr val="tx1"/>
              </a:buClr>
            </a:pPr>
            <a:endParaRPr lang="it-IT" sz="1200" dirty="0">
              <a:latin typeface="+mj-lt"/>
              <a:cs typeface="Manrope" charset="0"/>
            </a:endParaRPr>
          </a:p>
          <a:p>
            <a:pPr marL="444500" lvl="1" indent="-171450" algn="just">
              <a:spcBef>
                <a:spcPts val="300"/>
              </a:spcBef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  <a:latin typeface="+mj-lt"/>
                <a:cs typeface="Manrope" charset="0"/>
              </a:rPr>
              <a:t>Privilegiare le prestazioni “integrative”</a:t>
            </a:r>
          </a:p>
          <a:p>
            <a:pPr marL="719138" lvl="2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Cure odontoiatriche</a:t>
            </a:r>
          </a:p>
          <a:p>
            <a:pPr marL="719138" lvl="2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Riabilitazione post infortunio e post intervento chirurgico</a:t>
            </a:r>
          </a:p>
          <a:p>
            <a:pPr marL="547688" lvl="2" algn="just">
              <a:spcBef>
                <a:spcPts val="300"/>
              </a:spcBef>
              <a:buClr>
                <a:schemeClr val="tx1"/>
              </a:buClr>
            </a:pPr>
            <a:endParaRPr lang="it-IT" sz="1200" dirty="0">
              <a:latin typeface="+mj-lt"/>
              <a:cs typeface="Manrope" charset="0"/>
            </a:endParaRPr>
          </a:p>
          <a:p>
            <a:pPr marL="444500" indent="-171450" algn="just">
              <a:spcBef>
                <a:spcPts val="300"/>
              </a:spcBef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  <a:latin typeface="+mj-lt"/>
                <a:cs typeface="Manrope" charset="0"/>
              </a:rPr>
              <a:t>Essere “sostitutivi” per ridurre i tempi di attesa</a:t>
            </a:r>
            <a:endParaRPr lang="it-IT" sz="1200" b="1" dirty="0">
              <a:solidFill>
                <a:schemeClr val="accent6">
                  <a:lumMod val="75000"/>
                </a:schemeClr>
              </a:solidFill>
              <a:latin typeface="+mj-lt"/>
              <a:cs typeface="Manrope" charset="0"/>
            </a:endParaRPr>
          </a:p>
          <a:p>
            <a:pPr marL="719138" lvl="1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Bassa diagnostica: es. ecografie e radiografie</a:t>
            </a:r>
          </a:p>
          <a:p>
            <a:pPr marL="719138" lvl="1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Alta diagnostica: es. tac, </a:t>
            </a:r>
            <a:r>
              <a:rPr lang="it-IT" sz="1200" dirty="0" err="1">
                <a:latin typeface="+mj-lt"/>
                <a:cs typeface="Manrope" charset="0"/>
              </a:rPr>
              <a:t>rmn</a:t>
            </a:r>
            <a:r>
              <a:rPr lang="it-IT" sz="1200" dirty="0">
                <a:latin typeface="+mj-lt"/>
                <a:cs typeface="Manrope" charset="0"/>
              </a:rPr>
              <a:t>, pet e scintigrafie</a:t>
            </a:r>
          </a:p>
          <a:p>
            <a:pPr marL="719138" lvl="1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Cure oncologiche</a:t>
            </a:r>
          </a:p>
          <a:p>
            <a:pPr marL="719138" lvl="1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Visite specialistiche</a:t>
            </a:r>
          </a:p>
          <a:p>
            <a:pPr marL="547688" lvl="1" algn="just">
              <a:spcBef>
                <a:spcPts val="300"/>
              </a:spcBef>
              <a:buClr>
                <a:schemeClr val="tx1"/>
              </a:buClr>
            </a:pPr>
            <a:endParaRPr lang="it-IT" sz="1200" dirty="0">
              <a:latin typeface="+mj-lt"/>
              <a:cs typeface="Manrope" charset="0"/>
            </a:endParaRPr>
          </a:p>
          <a:p>
            <a:pPr marL="444500" indent="-171450" algn="just">
              <a:spcBef>
                <a:spcPts val="300"/>
              </a:spcBef>
              <a:buClr>
                <a:srgbClr val="EE7623"/>
              </a:buClr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EE7623"/>
                </a:solidFill>
                <a:latin typeface="+mj-lt"/>
                <a:cs typeface="Manrope" charset="0"/>
              </a:rPr>
              <a:t>Privilegiare la prevenzione</a:t>
            </a:r>
            <a:endParaRPr lang="it-IT" sz="1200" b="1" dirty="0">
              <a:solidFill>
                <a:schemeClr val="accent6">
                  <a:lumMod val="75000"/>
                </a:schemeClr>
              </a:solidFill>
              <a:latin typeface="+mj-lt"/>
              <a:cs typeface="Manrope" charset="0"/>
            </a:endParaRPr>
          </a:p>
          <a:p>
            <a:pPr marL="719138" lvl="1" indent="-171450" algn="just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latin typeface="+mj-lt"/>
                <a:cs typeface="Manrope" charset="0"/>
              </a:rPr>
              <a:t>Copertura delle prestazioni che rientrano nell’ambito della prevenzione: es. igiene orale, visita specialistica, analisi del sangue, ecografia mammaria</a:t>
            </a:r>
          </a:p>
          <a:p>
            <a:pPr marL="273050" algn="just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endParaRPr lang="it-IT" sz="1200" dirty="0">
              <a:solidFill>
                <a:srgbClr val="EE7623"/>
              </a:solidFill>
              <a:latin typeface="Manrope" charset="0"/>
              <a:cs typeface="Manro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02" y="-1384025"/>
            <a:ext cx="3650002" cy="364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D8914B36-3781-C21D-3BA4-DC1C27C0FB1D}"/>
              </a:ext>
            </a:extLst>
          </p:cNvPr>
          <p:cNvGrpSpPr/>
          <p:nvPr/>
        </p:nvGrpSpPr>
        <p:grpSpPr>
          <a:xfrm>
            <a:off x="2825266" y="983276"/>
            <a:ext cx="5421442" cy="3851034"/>
            <a:chOff x="1260500" y="920357"/>
            <a:chExt cx="5421442" cy="3851034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D63B78A-4E2C-A76C-67B0-B051BCA4C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0500" y="920357"/>
              <a:ext cx="2160000" cy="1441722"/>
            </a:xfrm>
            <a:prstGeom prst="rect">
              <a:avLst/>
            </a:prstGeom>
          </p:spPr>
        </p:pic>
        <p:pic>
          <p:nvPicPr>
            <p:cNvPr id="20" name="Immagine 19" descr="Immagine che contiene Viso umano, persona, vestiti, interno&#10;&#10;Descrizione generata automaticamente">
              <a:extLst>
                <a:ext uri="{FF2B5EF4-FFF2-40B4-BE49-F238E27FC236}">
                  <a16:creationId xmlns:a16="http://schemas.microsoft.com/office/drawing/2014/main" id="{7BFD7C79-9A0C-268F-04FA-A990CBE7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5190" y="920357"/>
              <a:ext cx="2160000" cy="1440000"/>
            </a:xfrm>
            <a:prstGeom prst="rect">
              <a:avLst/>
            </a:prstGeom>
          </p:spPr>
        </p:pic>
        <p:pic>
          <p:nvPicPr>
            <p:cNvPr id="22" name="Immagine 21" descr="Immagine che contiene persona, Viso umano, sorriso, vestiti&#10;&#10;Descrizione generata automaticamente">
              <a:extLst>
                <a:ext uri="{FF2B5EF4-FFF2-40B4-BE49-F238E27FC236}">
                  <a16:creationId xmlns:a16="http://schemas.microsoft.com/office/drawing/2014/main" id="{00F12BFB-1A1A-5718-BDDD-53841DD2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5190" y="2878274"/>
              <a:ext cx="2206752" cy="1472184"/>
            </a:xfrm>
            <a:prstGeom prst="rect">
              <a:avLst/>
            </a:prstGeom>
          </p:spPr>
        </p:pic>
        <p:pic>
          <p:nvPicPr>
            <p:cNvPr id="24" name="Immagine 23" descr="Immagine che contiene persona, vestiti, albero, aria aperta&#10;&#10;Descrizione generata automaticamente">
              <a:extLst>
                <a:ext uri="{FF2B5EF4-FFF2-40B4-BE49-F238E27FC236}">
                  <a16:creationId xmlns:a16="http://schemas.microsoft.com/office/drawing/2014/main" id="{EC5F67D4-AE55-4E44-8E84-00BE68FA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0500" y="2878274"/>
              <a:ext cx="2160000" cy="1529926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48449800-9734-12C0-A52F-7B9B08BC0C1C}"/>
                </a:ext>
              </a:extLst>
            </p:cNvPr>
            <p:cNvSpPr txBox="1"/>
            <p:nvPr/>
          </p:nvSpPr>
          <p:spPr>
            <a:xfrm>
              <a:off x="1260500" y="2417861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SALUTE PROTETTA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425A291-DB62-943C-5160-043EE7C6346B}"/>
                </a:ext>
              </a:extLst>
            </p:cNvPr>
            <p:cNvSpPr txBox="1"/>
            <p:nvPr/>
          </p:nvSpPr>
          <p:spPr>
            <a:xfrm>
              <a:off x="4381071" y="2417860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SALUTE SERENA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3774B5F-B721-222C-CFA6-319710B70316}"/>
                </a:ext>
              </a:extLst>
            </p:cNvPr>
            <p:cNvSpPr txBox="1"/>
            <p:nvPr/>
          </p:nvSpPr>
          <p:spPr>
            <a:xfrm>
              <a:off x="1260500" y="44636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SALUTE ATTIVA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7196464B-ECA3-71FA-43F9-AFF7001065A1}"/>
                </a:ext>
              </a:extLst>
            </p:cNvPr>
            <p:cNvSpPr txBox="1"/>
            <p:nvPr/>
          </p:nvSpPr>
          <p:spPr>
            <a:xfrm>
              <a:off x="4381071" y="4463613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SALUTE FUTURA</a:t>
              </a:r>
            </a:p>
          </p:txBody>
        </p:sp>
      </p:grpSp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C51C2D5E-60F9-BEE5-CF1E-3537BDCA9CDF}"/>
              </a:ext>
            </a:extLst>
          </p:cNvPr>
          <p:cNvSpPr txBox="1"/>
          <p:nvPr/>
        </p:nvSpPr>
        <p:spPr>
          <a:xfrm>
            <a:off x="0" y="76006"/>
            <a:ext cx="64929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I piani sanitari per tutti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6DBD408-FCA6-5534-1D03-E0DE44ACDEB3}"/>
              </a:ext>
            </a:extLst>
          </p:cNvPr>
          <p:cNvSpPr txBox="1"/>
          <p:nvPr/>
        </p:nvSpPr>
        <p:spPr>
          <a:xfrm>
            <a:off x="235240" y="3503718"/>
            <a:ext cx="1768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12529"/>
                </a:solidFill>
                <a:latin typeface="+mn-lt"/>
                <a:cs typeface="Prompt" panose="00000500000000000000" pitchFamily="2" charset="-34"/>
              </a:rPr>
              <a:t>Assistenza per tutta la vita</a:t>
            </a:r>
            <a:endParaRPr lang="it-IT" dirty="0">
              <a:latin typeface="+mn-lt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D19B7EB-8A59-920C-76A2-D5F85352F334}"/>
              </a:ext>
            </a:extLst>
          </p:cNvPr>
          <p:cNvSpPr txBox="1"/>
          <p:nvPr/>
        </p:nvSpPr>
        <p:spPr>
          <a:xfrm>
            <a:off x="235240" y="1094649"/>
            <a:ext cx="216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Differenti soluzioni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 assistenza sanitaria per diverse esigenze di prevenzione, diagnosi, cura.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86ACC3-2E9A-6CFE-A05C-B3A787B0964E}"/>
              </a:ext>
            </a:extLst>
          </p:cNvPr>
          <p:cNvSpPr txBox="1"/>
          <p:nvPr/>
        </p:nvSpPr>
        <p:spPr>
          <a:xfrm>
            <a:off x="272742" y="2480779"/>
            <a:ext cx="1768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12529"/>
                </a:solidFill>
                <a:latin typeface="+mn-lt"/>
                <a:cs typeface="Prompt" panose="00000500000000000000" pitchFamily="2" charset="-34"/>
              </a:rPr>
              <a:t>Prima iscrizione entro 60 anni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47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4" y="-3082703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C51C2D5E-60F9-BEE5-CF1E-3537BDCA9CDF}"/>
              </a:ext>
            </a:extLst>
          </p:cNvPr>
          <p:cNvSpPr txBox="1"/>
          <p:nvPr/>
        </p:nvSpPr>
        <p:spPr>
          <a:xfrm>
            <a:off x="83309" y="103416"/>
            <a:ext cx="70126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Un piano sanitario per chi ha oltre 60 anni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6" name="Immagine 5" descr="Immagine che contiene Viso umano, persona, vestiti, sorriso&#10;&#10;Descrizione generata automaticamente">
            <a:extLst>
              <a:ext uri="{FF2B5EF4-FFF2-40B4-BE49-F238E27FC236}">
                <a16:creationId xmlns:a16="http://schemas.microsoft.com/office/drawing/2014/main" id="{610C78B5-18A0-BCD3-49A2-6605F2350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15" y="1365460"/>
            <a:ext cx="2520000" cy="16811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28D786-41AC-EAB3-7AD0-C61CBDCD77D9}"/>
              </a:ext>
            </a:extLst>
          </p:cNvPr>
          <p:cNvSpPr txBox="1"/>
          <p:nvPr/>
        </p:nvSpPr>
        <p:spPr>
          <a:xfrm>
            <a:off x="4709526" y="3193611"/>
            <a:ext cx="2596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SALUTE ARGENTO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064AA3-49E2-D269-F0AE-78FB264E82D8}"/>
              </a:ext>
            </a:extLst>
          </p:cNvPr>
          <p:cNvSpPr txBox="1"/>
          <p:nvPr/>
        </p:nvSpPr>
        <p:spPr>
          <a:xfrm>
            <a:off x="484924" y="1626407"/>
            <a:ext cx="3104707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0" i="0" dirty="0">
                <a:solidFill>
                  <a:srgbClr val="212529"/>
                </a:solidFill>
                <a:effectLst/>
                <a:latin typeface="+mn-lt"/>
                <a:cs typeface="Prompt" panose="00000500000000000000" pitchFamily="2" charset="-34"/>
              </a:rPr>
              <a:t>Un percorso di cura e assistenza che ti accompagna per tutta la vita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77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67846E-A1F4-C870-B570-F449A325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>
            <a:extLst>
              <a:ext uri="{FF2B5EF4-FFF2-40B4-BE49-F238E27FC236}">
                <a16:creationId xmlns:a16="http://schemas.microsoft.com/office/drawing/2014/main" id="{16538BE5-EF34-1C1A-F90E-C2EA17F95D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4" y="-3082703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10514F6E-22D5-E6F7-7005-C47BB4E74F90}"/>
              </a:ext>
            </a:extLst>
          </p:cNvPr>
          <p:cNvSpPr txBox="1"/>
          <p:nvPr/>
        </p:nvSpPr>
        <p:spPr>
          <a:xfrm>
            <a:off x="92883" y="65120"/>
            <a:ext cx="70126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I piani sanitari a confronto: le prestazioni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FECCB1A-29E2-33D9-99B8-7C16D476D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03061"/>
              </p:ext>
            </p:extLst>
          </p:nvPr>
        </p:nvGraphicFramePr>
        <p:xfrm>
          <a:off x="242894" y="962696"/>
          <a:ext cx="8172000" cy="3209600"/>
        </p:xfrm>
        <a:graphic>
          <a:graphicData uri="http://schemas.openxmlformats.org/drawingml/2006/table">
            <a:tbl>
              <a:tblPr firstRow="1" firstCol="1" bandRow="1">
                <a:tableStyleId>{DFA1DA84-9CCB-4A0E-B31C-7C50030280FA}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5978040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9275993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5083898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1635943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82001396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88796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Prestazione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Salute Futura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Salute  </a:t>
                      </a:r>
                      <a:r>
                        <a:rPr lang="en-US" sz="1200" kern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Attiva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Salute Serena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Salute </a:t>
                      </a:r>
                      <a:r>
                        <a:rPr lang="en-US" sz="1200" kern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Protetta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Salute</a:t>
                      </a:r>
                      <a:r>
                        <a:rPr lang="it-IT" sz="12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Argento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3799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Grandi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Grandi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Tutti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gli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Tutti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gli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Tutti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gli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interventi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012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 err="1">
                          <a:effectLst/>
                          <a:latin typeface="+mj-lt"/>
                        </a:rPr>
                        <a:t>Visite</a:t>
                      </a:r>
                      <a:r>
                        <a:rPr lang="en-US" sz="12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kern="0" dirty="0" err="1">
                          <a:effectLst/>
                          <a:latin typeface="+mj-lt"/>
                        </a:rPr>
                        <a:t>specialistiche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€ 200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€ 800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Senza massimale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€ 800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961338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 err="1">
                          <a:effectLst/>
                          <a:latin typeface="+mj-lt"/>
                        </a:rPr>
                        <a:t>Accertamenti</a:t>
                      </a:r>
                      <a:r>
                        <a:rPr lang="en-US" sz="12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kern="0" dirty="0" err="1">
                          <a:effectLst/>
                          <a:latin typeface="+mj-lt"/>
                        </a:rPr>
                        <a:t>clinici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€ 70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€ 100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€ 125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€ 1.000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€ 125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1544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kern="0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Accertamenti</a:t>
                      </a:r>
                      <a:r>
                        <a:rPr lang="en-US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kern="0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diagnostici</a:t>
                      </a:r>
                      <a:endParaRPr lang="it-IT" sz="1200" b="0" i="0" u="none" strike="noStrike" kern="0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€ 1.200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€ 3.000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€ 8.000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€ 15.000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€ 6.000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20495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j-lt"/>
                        </a:rPr>
                        <a:t>Cure </a:t>
                      </a:r>
                      <a:r>
                        <a:rPr lang="en-US" sz="1200" kern="0" dirty="0" err="1">
                          <a:effectLst/>
                          <a:latin typeface="+mj-lt"/>
                        </a:rPr>
                        <a:t>oncologiche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€ 1.500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€ 2.000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€ 2.000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€ 6.000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€ 2.000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27175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j-lt"/>
                        </a:rPr>
                        <a:t>Cure </a:t>
                      </a:r>
                      <a:r>
                        <a:rPr lang="en-US" sz="1200" kern="0" dirty="0" err="1">
                          <a:effectLst/>
                          <a:latin typeface="+mj-lt"/>
                        </a:rPr>
                        <a:t>odontoiatriche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  <a:latin typeface="+mj-lt"/>
                        </a:rPr>
                        <a:t>Prevenzione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€ 50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€ 1.000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€ 2.000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€ 4.000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  <a:latin typeface="+mj-lt"/>
                        </a:rPr>
                        <a:t>€ 1.500</a:t>
                      </a:r>
                      <a:endParaRPr lang="it-IT" sz="11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676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j-lt"/>
                        </a:rPr>
                        <a:t>LTC (Long Term Care) non </a:t>
                      </a:r>
                      <a:r>
                        <a:rPr lang="en-US" sz="1200" kern="0" dirty="0" err="1">
                          <a:effectLst/>
                          <a:latin typeface="+mj-lt"/>
                        </a:rPr>
                        <a:t>autosufficienza</a:t>
                      </a:r>
                      <a:endParaRPr lang="it-IT" sz="12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  <a:latin typeface="+mj-lt"/>
                        </a:rPr>
                        <a:t>Vitalizio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100" kern="1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€ 500 mese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  <a:latin typeface="+mj-lt"/>
                        </a:rPr>
                        <a:t>Vitalizio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100" kern="1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€ 500 mese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  <a:latin typeface="+mj-lt"/>
                        </a:rPr>
                        <a:t>Vitalizio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100" kern="1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€ 500 mese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  <a:latin typeface="+mj-lt"/>
                        </a:rPr>
                        <a:t>Vitalizio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100" kern="1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€ 500 mese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Vitalizio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it-IT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/>
                          <a:sym typeface="Arial"/>
                        </a:rPr>
                        <a:t>€500 mese</a:t>
                      </a:r>
                      <a:endParaRPr kumimoji="0" lang="it-IT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494946"/>
                  </a:ext>
                </a:extLst>
              </a:tr>
              <a:tr h="56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  <a:sym typeface="Arial"/>
                        </a:rPr>
                        <a:t>Lenti</a:t>
                      </a:r>
                      <a:r>
                        <a:rPr lang="it-IT" sz="1200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  <a:sym typeface="Arial"/>
                        </a:rPr>
                        <a:t>correttive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100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€ 150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100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nel triennio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€ 150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nel triennio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€ 150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nel triennio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€ 190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nel biennio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€ 150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0" u="none" strike="noStrike" kern="10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nel triennio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33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u="none" strike="noStrike" kern="0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  <a:sym typeface="Arial"/>
                        </a:rPr>
                        <a:t>Terapie fisiche e riabilitative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€ 1.000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€ 1.200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da 12 a 24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sedute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in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funzione</a:t>
                      </a:r>
                      <a:r>
                        <a:rPr lang="en-US" sz="1100" kern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100" kern="0" dirty="0" err="1">
                          <a:effectLst/>
                          <a:latin typeface="+mj-lt"/>
                        </a:rPr>
                        <a:t>dell’evento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0" dirty="0">
                          <a:effectLst/>
                          <a:latin typeface="+mj-lt"/>
                        </a:rPr>
                        <a:t>€ 1.200</a:t>
                      </a:r>
                      <a:endParaRPr lang="it-IT" sz="1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24773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CFB66-AC6E-31B0-00CE-5F20735B40CC}"/>
              </a:ext>
            </a:extLst>
          </p:cNvPr>
          <p:cNvSpPr txBox="1"/>
          <p:nvPr/>
        </p:nvSpPr>
        <p:spPr>
          <a:xfrm>
            <a:off x="138444" y="572388"/>
            <a:ext cx="7626774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4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Confronto dei massimali* annui per persona delle principali coperture sanitarie</a:t>
            </a:r>
            <a:endParaRPr lang="it-IT" sz="1200" kern="1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7213CB-5461-09CB-31AB-87E829B9FE05}"/>
              </a:ext>
            </a:extLst>
          </p:cNvPr>
          <p:cNvSpPr txBox="1"/>
          <p:nvPr/>
        </p:nvSpPr>
        <p:spPr>
          <a:xfrm>
            <a:off x="138444" y="4349256"/>
            <a:ext cx="5670716" cy="22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8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* Rimborso entro i limiti previsti dal Nomenclatore Tariffario</a:t>
            </a:r>
            <a:endParaRPr lang="it-IT" sz="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9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6FDE1045-34A2-49B9-DBA4-7A1BE472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>
            <a:extLst>
              <a:ext uri="{FF2B5EF4-FFF2-40B4-BE49-F238E27FC236}">
                <a16:creationId xmlns:a16="http://schemas.microsoft.com/office/drawing/2014/main" id="{D0C4D359-6234-9BEB-03EB-C709E7598F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4" y="-3082703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CECF8134-494E-1AFE-F6D0-D0D221CCFF78}"/>
              </a:ext>
            </a:extLst>
          </p:cNvPr>
          <p:cNvSpPr txBox="1"/>
          <p:nvPr/>
        </p:nvSpPr>
        <p:spPr>
          <a:xfrm>
            <a:off x="92883" y="65120"/>
            <a:ext cx="70126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I piani sanitari a confronto: i contributi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C33707-ACD5-C1EE-1B87-1A5B84CB4EC7}"/>
              </a:ext>
            </a:extLst>
          </p:cNvPr>
          <p:cNvSpPr txBox="1"/>
          <p:nvPr/>
        </p:nvSpPr>
        <p:spPr>
          <a:xfrm>
            <a:off x="281261" y="700663"/>
            <a:ext cx="67036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contributi di seguito indicati sono da scontare in base alla convenzione.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0044D06-172B-1531-AC83-80AD8EF31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75879"/>
              </p:ext>
            </p:extLst>
          </p:nvPr>
        </p:nvGraphicFramePr>
        <p:xfrm>
          <a:off x="386228" y="1222195"/>
          <a:ext cx="6329500" cy="1944000"/>
        </p:xfrm>
        <a:graphic>
          <a:graphicData uri="http://schemas.openxmlformats.org/drawingml/2006/table">
            <a:tbl>
              <a:tblPr firstRow="1" firstCol="1" bandRow="1">
                <a:tableStyleId>{DFA1DA84-9CCB-4A0E-B31C-7C50030280FA}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379250036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772217307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343254718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3857798286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73452555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i="0" u="none" strike="noStrike" kern="0" cap="non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Fasce</a:t>
                      </a:r>
                      <a:r>
                        <a:rPr lang="en-US" sz="1200" kern="0" dirty="0">
                          <a:effectLst/>
                        </a:rPr>
                        <a:t> </a:t>
                      </a:r>
                      <a:r>
                        <a:rPr lang="en-US" sz="1200" b="0" i="0" u="none" strike="noStrike" kern="0" cap="none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d’età</a:t>
                      </a:r>
                      <a:endParaRPr lang="it-IT" sz="1200" b="0" i="0" u="none" strike="noStrike" kern="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Salute 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Futura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Salute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bg1"/>
                          </a:solidFill>
                          <a:effectLst/>
                        </a:rPr>
                        <a:t>Attiva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Salute 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Serena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Salute 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dirty="0" err="1">
                          <a:solidFill>
                            <a:schemeClr val="bg1"/>
                          </a:solidFill>
                          <a:effectLst/>
                        </a:rPr>
                        <a:t>Protetta</a:t>
                      </a:r>
                      <a:endParaRPr lang="it-IT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927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da 0 a 10 anni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€ 72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€ 192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€ 384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€ 480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9149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da 11 a 20 anni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€ 150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€ 372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€ 576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€ 750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5128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da 21 a 30 anni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€ 252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€ 480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€ 780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€ 1.248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55616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da 31 a 40 anni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€ 300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€ 624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€ 1.152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€ 2.100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43259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da 41 a 50 anni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€ 330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€ 660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€ 1.320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€ 2.460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0302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da 51 a 60 anni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€ 348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€ 816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€ 1.620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€ 2.700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7672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3ED1CA1-A9E2-28C5-36C3-B50D31B45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08090"/>
              </p:ext>
            </p:extLst>
          </p:nvPr>
        </p:nvGraphicFramePr>
        <p:xfrm>
          <a:off x="386228" y="3340246"/>
          <a:ext cx="2662375" cy="1188000"/>
        </p:xfrm>
        <a:graphic>
          <a:graphicData uri="http://schemas.openxmlformats.org/drawingml/2006/table">
            <a:tbl>
              <a:tblPr firstRow="1" firstCol="1" bandRow="1">
                <a:tableStyleId>{DFA1DA84-9CCB-4A0E-B31C-7C50030280FA}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203390273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308404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kern="0" cap="non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Fasce </a:t>
                      </a:r>
                      <a:r>
                        <a:rPr lang="en-US" sz="1200" b="0" i="0" u="none" strike="noStrike" kern="0" cap="none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d’età</a:t>
                      </a:r>
                      <a:endParaRPr lang="it-IT" sz="1200" b="0" i="0" u="none" strike="noStrike" kern="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kern="0" cap="non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Salute </a:t>
                      </a:r>
                      <a:endParaRPr lang="it-IT" sz="1200" b="0" i="0" u="none" strike="noStrike" kern="0" cap="non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0" i="0" u="none" strike="noStrike" kern="0" cap="non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/>
                          <a:sym typeface="Arial"/>
                        </a:rPr>
                        <a:t>Argento</a:t>
                      </a:r>
                      <a:endParaRPr lang="it-IT" sz="1200" b="0" i="0" u="none" strike="noStrike" kern="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EE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595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da 60 a 64 anni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€ 2.100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1916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da 65 a 69 anni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€ 2.400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7793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da 70 a 74 anni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€ 2.520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70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2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A171FC20-9F4B-4212-99C9-8753A0BDF7B1}"/>
              </a:ext>
            </a:extLst>
          </p:cNvPr>
          <p:cNvGrpSpPr>
            <a:grpSpLocks/>
          </p:cNvGrpSpPr>
          <p:nvPr/>
        </p:nvGrpSpPr>
        <p:grpSpPr bwMode="auto">
          <a:xfrm>
            <a:off x="2880239" y="735708"/>
            <a:ext cx="3102769" cy="3239691"/>
            <a:chOff x="2026927" y="851067"/>
            <a:chExt cx="5090147" cy="4320480"/>
          </a:xfrm>
        </p:grpSpPr>
        <p:sp>
          <p:nvSpPr>
            <p:cNvPr id="19" name="Isosceles Triangle 28">
              <a:extLst>
                <a:ext uri="{FF2B5EF4-FFF2-40B4-BE49-F238E27FC236}">
                  <a16:creationId xmlns:a16="http://schemas.microsoft.com/office/drawing/2014/main" id="{8FE76BFB-DE75-46E2-8DB1-A457CD6906C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32018" y="851067"/>
              <a:ext cx="4615509" cy="573206"/>
            </a:xfrm>
            <a:prstGeom prst="triangle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srgbClr val="D34817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0991419-FB04-43AB-B62B-E4E0FBE95C6D}"/>
                </a:ext>
              </a:extLst>
            </p:cNvPr>
            <p:cNvSpPr/>
            <p:nvPr/>
          </p:nvSpPr>
          <p:spPr>
            <a:xfrm>
              <a:off x="2233971" y="1424273"/>
              <a:ext cx="4617463" cy="171485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B3131703-CBE5-4C81-8158-EAA34909139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026927" y="4771414"/>
              <a:ext cx="5090147" cy="400133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83B701F2-D73D-4BC8-896F-6E9A8E471C73}"/>
                </a:ext>
              </a:extLst>
            </p:cNvPr>
            <p:cNvSpPr/>
            <p:nvPr/>
          </p:nvSpPr>
          <p:spPr>
            <a:xfrm>
              <a:off x="2458594" y="4466551"/>
              <a:ext cx="4224860" cy="155607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789D68A9-E8B2-48D9-AD9B-0AC009E68D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55457" y="4615807"/>
              <a:ext cx="4611602" cy="155607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D027603B-5DFA-48DA-B7C2-8B06D9941E8F}"/>
                </a:ext>
              </a:extLst>
            </p:cNvPr>
            <p:cNvSpPr/>
            <p:nvPr/>
          </p:nvSpPr>
          <p:spPr>
            <a:xfrm>
              <a:off x="2448827" y="1595759"/>
              <a:ext cx="4316663" cy="342971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rapezoid 34">
              <a:extLst>
                <a:ext uri="{FF2B5EF4-FFF2-40B4-BE49-F238E27FC236}">
                  <a16:creationId xmlns:a16="http://schemas.microsoft.com/office/drawing/2014/main" id="{BF91B60E-64EE-41B1-BB3C-D1734B73893D}"/>
                </a:ext>
              </a:extLst>
            </p:cNvPr>
            <p:cNvSpPr/>
            <p:nvPr/>
          </p:nvSpPr>
          <p:spPr>
            <a:xfrm>
              <a:off x="2526957" y="2089573"/>
              <a:ext cx="1173899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" name="Group 35">
              <a:extLst>
                <a:ext uri="{FF2B5EF4-FFF2-40B4-BE49-F238E27FC236}">
                  <a16:creationId xmlns:a16="http://schemas.microsoft.com/office/drawing/2014/main" id="{6135484F-379D-424E-91E9-F83939696B35}"/>
                </a:ext>
              </a:extLst>
            </p:cNvPr>
            <p:cNvGrpSpPr/>
            <p:nvPr/>
          </p:nvGrpSpPr>
          <p:grpSpPr>
            <a:xfrm>
              <a:off x="2516068" y="1938734"/>
              <a:ext cx="1196606" cy="226502"/>
              <a:chOff x="1280591" y="1867736"/>
              <a:chExt cx="1082016" cy="284912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40" name="Flowchart: Delay 48">
                <a:extLst>
                  <a:ext uri="{FF2B5EF4-FFF2-40B4-BE49-F238E27FC236}">
                    <a16:creationId xmlns:a16="http://schemas.microsoft.com/office/drawing/2014/main" id="{74B02BAA-4173-486B-A89E-07926470982C}"/>
                  </a:ext>
                </a:extLst>
              </p:cNvPr>
              <p:cNvSpPr/>
              <p:nvPr/>
            </p:nvSpPr>
            <p:spPr>
              <a:xfrm rot="5400000">
                <a:off x="1726603" y="1516644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9">
                <a:extLst>
                  <a:ext uri="{FF2B5EF4-FFF2-40B4-BE49-F238E27FC236}">
                    <a16:creationId xmlns:a16="http://schemas.microsoft.com/office/drawing/2014/main" id="{BA21C79A-758B-4E7F-815C-71761E79035F}"/>
                  </a:ext>
                </a:extLst>
              </p:cNvPr>
              <p:cNvSpPr/>
              <p:nvPr/>
            </p:nvSpPr>
            <p:spPr>
              <a:xfrm>
                <a:off x="1280591" y="1867736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rapezoid 36">
              <a:extLst>
                <a:ext uri="{FF2B5EF4-FFF2-40B4-BE49-F238E27FC236}">
                  <a16:creationId xmlns:a16="http://schemas.microsoft.com/office/drawing/2014/main" id="{07A01A5C-B719-49B1-81FA-6C4F0FCBF22A}"/>
                </a:ext>
              </a:extLst>
            </p:cNvPr>
            <p:cNvSpPr/>
            <p:nvPr/>
          </p:nvSpPr>
          <p:spPr>
            <a:xfrm>
              <a:off x="3976262" y="2089573"/>
              <a:ext cx="1171945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Group 37">
              <a:extLst>
                <a:ext uri="{FF2B5EF4-FFF2-40B4-BE49-F238E27FC236}">
                  <a16:creationId xmlns:a16="http://schemas.microsoft.com/office/drawing/2014/main" id="{CD366D4E-FA4F-4FBD-A3A5-72DD80DA3954}"/>
                </a:ext>
              </a:extLst>
            </p:cNvPr>
            <p:cNvGrpSpPr/>
            <p:nvPr/>
          </p:nvGrpSpPr>
          <p:grpSpPr>
            <a:xfrm>
              <a:off x="396379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8" name="Flowchart: Delay 46">
                <a:extLst>
                  <a:ext uri="{FF2B5EF4-FFF2-40B4-BE49-F238E27FC236}">
                    <a16:creationId xmlns:a16="http://schemas.microsoft.com/office/drawing/2014/main" id="{1A3C7D3C-2A5D-4796-9C79-9000D93FE534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47">
                <a:extLst>
                  <a:ext uri="{FF2B5EF4-FFF2-40B4-BE49-F238E27FC236}">
                    <a16:creationId xmlns:a16="http://schemas.microsoft.com/office/drawing/2014/main" id="{FECCEECC-F1AD-4B0C-B659-483F8A0FD13E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rapezoid 38">
              <a:extLst>
                <a:ext uri="{FF2B5EF4-FFF2-40B4-BE49-F238E27FC236}">
                  <a16:creationId xmlns:a16="http://schemas.microsoft.com/office/drawing/2014/main" id="{BFB80AE6-2B61-489B-8F14-74194097C258}"/>
                </a:ext>
              </a:extLst>
            </p:cNvPr>
            <p:cNvSpPr/>
            <p:nvPr/>
          </p:nvSpPr>
          <p:spPr>
            <a:xfrm>
              <a:off x="5423614" y="2089573"/>
              <a:ext cx="1173897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Group 39">
              <a:extLst>
                <a:ext uri="{FF2B5EF4-FFF2-40B4-BE49-F238E27FC236}">
                  <a16:creationId xmlns:a16="http://schemas.microsoft.com/office/drawing/2014/main" id="{84E6A126-7DC0-4E4F-AF84-4A31DEE0FD79}"/>
                </a:ext>
              </a:extLst>
            </p:cNvPr>
            <p:cNvGrpSpPr/>
            <p:nvPr/>
          </p:nvGrpSpPr>
          <p:grpSpPr>
            <a:xfrm>
              <a:off x="541152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6" name="Flowchart: Delay 44">
                <a:extLst>
                  <a:ext uri="{FF2B5EF4-FFF2-40B4-BE49-F238E27FC236}">
                    <a16:creationId xmlns:a16="http://schemas.microsoft.com/office/drawing/2014/main" id="{0409978A-F602-431F-B343-2D7405ECE05C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45">
                <a:extLst>
                  <a:ext uri="{FF2B5EF4-FFF2-40B4-BE49-F238E27FC236}">
                    <a16:creationId xmlns:a16="http://schemas.microsoft.com/office/drawing/2014/main" id="{F434553A-B0E1-4783-B654-FFB154F1CD07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D2D9FA36-8130-4AE5-B5E7-10DCC8D36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068" y="1143039"/>
              <a:ext cx="2823401" cy="2094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altLang="it-IT" sz="1200" b="1" kern="1200" dirty="0">
                  <a:solidFill>
                    <a:srgbClr val="D34817"/>
                  </a:solidFill>
                  <a:latin typeface="Arial" charset="0"/>
                  <a:ea typeface="+mn-ea"/>
                  <a:cs typeface="Arial" charset="0"/>
                </a:rPr>
                <a:t>Modello Welfare</a:t>
              </a: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A4016184-F155-402F-AD8E-8200F264ED8D}"/>
                </a:ext>
              </a:extLst>
            </p:cNvPr>
            <p:cNvSpPr/>
            <p:nvPr/>
          </p:nvSpPr>
          <p:spPr>
            <a:xfrm>
              <a:off x="5423613" y="2398683"/>
              <a:ext cx="1375082" cy="685942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Salute</a:t>
              </a:r>
            </a:p>
          </p:txBody>
        </p:sp>
        <p:sp>
          <p:nvSpPr>
            <p:cNvPr id="34" name="Rectangle 42">
              <a:extLst>
                <a:ext uri="{FF2B5EF4-FFF2-40B4-BE49-F238E27FC236}">
                  <a16:creationId xmlns:a16="http://schemas.microsoft.com/office/drawing/2014/main" id="{964417BE-D5A4-4A12-BB1C-A59AEA0BCE1C}"/>
                </a:ext>
              </a:extLst>
            </p:cNvPr>
            <p:cNvSpPr/>
            <p:nvPr/>
          </p:nvSpPr>
          <p:spPr>
            <a:xfrm>
              <a:off x="2463476" y="2398683"/>
              <a:ext cx="1375082" cy="685942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Previdenza</a:t>
              </a:r>
            </a:p>
          </p:txBody>
        </p:sp>
        <p:sp>
          <p:nvSpPr>
            <p:cNvPr id="35" name="Rectangle 43">
              <a:extLst>
                <a:ext uri="{FF2B5EF4-FFF2-40B4-BE49-F238E27FC236}">
                  <a16:creationId xmlns:a16="http://schemas.microsoft.com/office/drawing/2014/main" id="{26F0010C-74D4-42CA-943F-689275866545}"/>
                </a:ext>
              </a:extLst>
            </p:cNvPr>
            <p:cNvSpPr/>
            <p:nvPr/>
          </p:nvSpPr>
          <p:spPr>
            <a:xfrm>
              <a:off x="3960636" y="2398683"/>
              <a:ext cx="1375082" cy="685942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Assistenza Sociale</a:t>
              </a:r>
            </a:p>
          </p:txBody>
        </p:sp>
      </p:grpSp>
      <p:sp>
        <p:nvSpPr>
          <p:cNvPr id="42" name="Rectangle 1">
            <a:extLst>
              <a:ext uri="{FF2B5EF4-FFF2-40B4-BE49-F238E27FC236}">
                <a16:creationId xmlns:a16="http://schemas.microsoft.com/office/drawing/2014/main" id="{50EBCD3B-D2B9-47CB-9111-D157DBA4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83" y="4179070"/>
            <a:ext cx="4659080" cy="642954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27000" tIns="27000" rIns="27000" bIns="2700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Il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modello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del Welfare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si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basa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su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3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pilastri</a:t>
            </a:r>
            <a:endParaRPr lang="en-US" sz="1800" b="1" kern="1200" dirty="0">
              <a:gradFill flip="none" rotWithShape="1">
                <a:gsLst>
                  <a:gs pos="0">
                    <a:srgbClr val="918485">
                      <a:lumMod val="75000"/>
                      <a:shade val="30000"/>
                      <a:satMod val="115000"/>
                    </a:srgbClr>
                  </a:gs>
                  <a:gs pos="50000">
                    <a:srgbClr val="918485">
                      <a:lumMod val="75000"/>
                      <a:shade val="67500"/>
                      <a:satMod val="115000"/>
                    </a:srgbClr>
                  </a:gs>
                  <a:gs pos="100000">
                    <a:srgbClr val="918485">
                      <a:lumMod val="75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3EC7BF60-84A1-4FEB-A8DE-6B8958B55058}"/>
              </a:ext>
            </a:extLst>
          </p:cNvPr>
          <p:cNvSpPr/>
          <p:nvPr/>
        </p:nvSpPr>
        <p:spPr>
          <a:xfrm>
            <a:off x="92679" y="31903"/>
            <a:ext cx="8741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Il Sistema Welfare: uno snodo critico per il sistema paese</a:t>
            </a:r>
          </a:p>
        </p:txBody>
      </p:sp>
    </p:spTree>
    <p:extLst>
      <p:ext uri="{BB962C8B-B14F-4D97-AF65-F5344CB8AC3E}">
        <p14:creationId xmlns:p14="http://schemas.microsoft.com/office/powerpoint/2010/main" val="224596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1090B95A-6843-DDB5-7233-78A023D2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32E7913-12EE-4DE6-DABE-48ED93D51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69015"/>
              </p:ext>
            </p:extLst>
          </p:nvPr>
        </p:nvGraphicFramePr>
        <p:xfrm>
          <a:off x="2138289" y="3586392"/>
          <a:ext cx="4127013" cy="960501"/>
        </p:xfrm>
        <a:graphic>
          <a:graphicData uri="http://schemas.openxmlformats.org/drawingml/2006/table">
            <a:tbl>
              <a:tblPr firstRow="1" firstCol="1" bandRow="1">
                <a:tableStyleId>{DFA1DA84-9CCB-4A0E-B31C-7C50030280FA}</a:tableStyleId>
              </a:tblPr>
              <a:tblGrid>
                <a:gridCol w="1674057">
                  <a:extLst>
                    <a:ext uri="{9D8B030D-6E8A-4147-A177-3AD203B41FA5}">
                      <a16:colId xmlns:a16="http://schemas.microsoft.com/office/drawing/2014/main" val="3258889394"/>
                    </a:ext>
                  </a:extLst>
                </a:gridCol>
                <a:gridCol w="1193116">
                  <a:extLst>
                    <a:ext uri="{9D8B030D-6E8A-4147-A177-3AD203B41FA5}">
                      <a16:colId xmlns:a16="http://schemas.microsoft.com/office/drawing/2014/main" val="412510869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380964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Nr. Adesioni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Percentuale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di sconto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317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Classe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0" dirty="0">
                          <a:effectLst/>
                        </a:rPr>
                        <a:t>base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fino a 700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15%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82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Classe intermedia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da 701 a 2.500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20%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080212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Classe </a:t>
                      </a:r>
                      <a:r>
                        <a:rPr lang="en-US" sz="1200" kern="0" dirty="0" err="1">
                          <a:effectLst/>
                        </a:rPr>
                        <a:t>alta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da 2.501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25%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175295"/>
                  </a:ext>
                </a:extLst>
              </a:tr>
            </a:tbl>
          </a:graphicData>
        </a:graphic>
      </p:graphicFrame>
      <p:sp>
        <p:nvSpPr>
          <p:cNvPr id="6" name="Google Shape;170;p23">
            <a:extLst>
              <a:ext uri="{FF2B5EF4-FFF2-40B4-BE49-F238E27FC236}">
                <a16:creationId xmlns:a16="http://schemas.microsoft.com/office/drawing/2014/main" id="{FE8DE007-1D9F-80FC-0240-AE611ECCDE92}"/>
              </a:ext>
            </a:extLst>
          </p:cNvPr>
          <p:cNvSpPr txBox="1"/>
          <p:nvPr/>
        </p:nvSpPr>
        <p:spPr>
          <a:xfrm>
            <a:off x="37514" y="75664"/>
            <a:ext cx="599410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rgbClr val="EE7623"/>
                </a:solidFill>
                <a:latin typeface="+mj-lt"/>
                <a:ea typeface="Merriweather Black"/>
                <a:cs typeface="Merriweather Black"/>
              </a:defRPr>
            </a:lvl1pPr>
          </a:lstStyle>
          <a:p>
            <a:r>
              <a:rPr lang="it" dirty="0">
                <a:sym typeface="Merriweather Black"/>
              </a:rPr>
              <a:t>La convenzione con la community</a:t>
            </a:r>
            <a:endParaRPr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44F1B6-B0B0-A6A4-02C3-EB46AA9192BC}"/>
              </a:ext>
            </a:extLst>
          </p:cNvPr>
          <p:cNvSpPr txBox="1"/>
          <p:nvPr/>
        </p:nvSpPr>
        <p:spPr>
          <a:xfrm>
            <a:off x="203982" y="798442"/>
            <a:ext cx="8311661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b="1" dirty="0"/>
              <a:t>Un vantaggio che cresce con la partecipazione</a:t>
            </a:r>
          </a:p>
          <a:p>
            <a:pPr>
              <a:buNone/>
            </a:pPr>
            <a:endParaRPr lang="it-IT" sz="1200" b="1" dirty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200" dirty="0"/>
              <a:t>La convenzione premia la partecipazione collettiva: all'aumentare del numero dei Soci Titolari aderenti, cresce il livello di agevolazione riconosciuto a tutti gli iscritti.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200" dirty="0"/>
              <a:t>Al raggiungimento di ciascuna soglia prevista, la nuova percentuale di sconto viene estesa automaticamente a tutti i Soci Titolari aderenti, compresi coloro che hanno già sottoscritto il Piano Sanitario, con decorrenza dal 1° gennaio dell'anno successivo.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200" dirty="0"/>
              <a:t>Le soglie di accesso alle agevolazioni sono determinate esclusivamente sulla base del numero dei Soci Titolari aderenti alla convenzione.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200" dirty="0"/>
              <a:t>Per i familiari invece è prevista un'agevolazione per ciascun componente del nucleo familiare iscritto: 20% per coniuge o convivente more uxorio e del 30% per i figli fino ai 35 anni.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43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1569-B3B7-D654-6670-7E31BE7D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B4920F0A-2D4E-748A-BF2D-5992EDA7D13D}"/>
              </a:ext>
            </a:extLst>
          </p:cNvPr>
          <p:cNvSpPr txBox="1"/>
          <p:nvPr/>
        </p:nvSpPr>
        <p:spPr>
          <a:xfrm>
            <a:off x="247390" y="2215424"/>
            <a:ext cx="4137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Perché Casagit Salute rappresenta una opportunità</a:t>
            </a:r>
            <a:endParaRPr sz="2400" dirty="0">
              <a:solidFill>
                <a:schemeClr val="lt1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775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117E6F5C-6AEE-302C-5F0B-7D081355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>
            <a:extLst>
              <a:ext uri="{FF2B5EF4-FFF2-40B4-BE49-F238E27FC236}">
                <a16:creationId xmlns:a16="http://schemas.microsoft.com/office/drawing/2014/main" id="{936DF577-2C78-53A2-1C1B-529A5E4915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4" y="-3082703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13A5466A-BFDD-74F7-6BD5-13770F6BAF7F}"/>
              </a:ext>
            </a:extLst>
          </p:cNvPr>
          <p:cNvSpPr txBox="1"/>
          <p:nvPr/>
        </p:nvSpPr>
        <p:spPr>
          <a:xfrm>
            <a:off x="83309" y="74694"/>
            <a:ext cx="70126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Il ruolo del Sindaco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BD3D59-4FE8-07EB-A27E-B79820FB46FF}"/>
              </a:ext>
            </a:extLst>
          </p:cNvPr>
          <p:cNvSpPr txBox="1"/>
          <p:nvPr/>
        </p:nvSpPr>
        <p:spPr>
          <a:xfrm>
            <a:off x="191499" y="785744"/>
            <a:ext cx="855514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Negli ultimi anni il ruolo del sindaco è diventato molto esposto sul piano umano: responsabilità, reperibilità continua, pressione sociale.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sindaco: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può fermarsi facilmente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agenda piena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 trascura prevenzione e controlli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copertura integrativa diventa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strumento:</a:t>
            </a:r>
            <a:endParaRPr lang="it-I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tranquillità per continuare a svolgere il proprio incarico con lucidità ed energia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prevenzione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protezione personale e della famiglia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sanità integrativa moderna non nasce dalla paura della malattia.</a:t>
            </a:r>
            <a:br>
              <a:rPr lang="it-IT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Nasce dal bisogno di continuità, efficienza e tranquillità in ruoli ad alta responsabilità.</a:t>
            </a:r>
          </a:p>
        </p:txBody>
      </p:sp>
    </p:spTree>
    <p:extLst>
      <p:ext uri="{BB962C8B-B14F-4D97-AF65-F5344CB8AC3E}">
        <p14:creationId xmlns:p14="http://schemas.microsoft.com/office/powerpoint/2010/main" val="356336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36E5316C-0CDD-FCC5-173D-AC9C4E66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>
            <a:extLst>
              <a:ext uri="{FF2B5EF4-FFF2-40B4-BE49-F238E27FC236}">
                <a16:creationId xmlns:a16="http://schemas.microsoft.com/office/drawing/2014/main" id="{8DFCC442-25B7-8C7B-61FF-187B736335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754" y="-3082703"/>
            <a:ext cx="3650002" cy="3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4;p20">
            <a:extLst>
              <a:ext uri="{FF2B5EF4-FFF2-40B4-BE49-F238E27FC236}">
                <a16:creationId xmlns:a16="http://schemas.microsoft.com/office/drawing/2014/main" id="{F0C7FF58-350C-73F8-BBB6-ED6F87B62AEE}"/>
              </a:ext>
            </a:extLst>
          </p:cNvPr>
          <p:cNvSpPr txBox="1"/>
          <p:nvPr/>
        </p:nvSpPr>
        <p:spPr>
          <a:xfrm>
            <a:off x="68948" y="36398"/>
            <a:ext cx="701264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EE7623"/>
                </a:solidFill>
                <a:latin typeface="+mj-lt"/>
                <a:ea typeface="Merriweather Black"/>
                <a:cs typeface="Merriweather Black"/>
                <a:sym typeface="Merriweather Black"/>
              </a:rPr>
              <a:t>Quando un cittadino viene eletto Sindaco</a:t>
            </a:r>
            <a:endParaRPr sz="2400" dirty="0">
              <a:solidFill>
                <a:srgbClr val="EE7623"/>
              </a:solidFill>
              <a:latin typeface="+mj-lt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C7588C-85FF-FBE1-C2C0-E224F5D29381}"/>
              </a:ext>
            </a:extLst>
          </p:cNvPr>
          <p:cNvSpPr txBox="1"/>
          <p:nvPr/>
        </p:nvSpPr>
        <p:spPr>
          <a:xfrm>
            <a:off x="83309" y="731787"/>
            <a:ext cx="8855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Subito dopo i festeggiamenti di rito cambiano le tutele retributive, contributive, fiscali e le coperture sanitarie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6BC6883-D9C5-F252-D03F-87215BFF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98451"/>
              </p:ext>
            </p:extLst>
          </p:nvPr>
        </p:nvGraphicFramePr>
        <p:xfrm>
          <a:off x="203882" y="1205829"/>
          <a:ext cx="6480000" cy="2989394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val="249852118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9748328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17719152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550934771"/>
                    </a:ext>
                  </a:extLst>
                </a:gridCol>
              </a:tblGrid>
              <a:tr h="3519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Cittadino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Copertura sanitaria “base”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Copertura sanitaria integrativa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QUANDO ELETTO SINDACO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542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b="1" dirty="0"/>
                        <a:t>Dipendente</a:t>
                      </a:r>
                      <a:endParaRPr lang="it-IT" sz="1100" dirty="0"/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SSN sempre presente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Spesso presente tramite azienda, CCNL o welfare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NON PREVISTA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5429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b="1" dirty="0"/>
                        <a:t>Libero professionista</a:t>
                      </a:r>
                      <a:endParaRPr lang="it-IT" sz="1100" dirty="0"/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/>
                        <a:t>SSN sempre presente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A volte presente tramite casse professionali o polizze personali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PRIVATA SE SOTTOSCRITTA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04197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b="1" dirty="0"/>
                        <a:t>Pensionato</a:t>
                      </a:r>
                      <a:endParaRPr lang="it-IT" sz="1100" dirty="0"/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SSN sempre presente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Talvolta presente tramite fondi/polizze individuali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dirty="0"/>
                        <a:t>PRIVATA SE SOTTOSCRITTA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93481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b="1" dirty="0"/>
                        <a:t>Disoccupato / Inoccupato</a:t>
                      </a:r>
                      <a:endParaRPr lang="it-IT" sz="1100" dirty="0"/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/>
                        <a:t>SSN sempre presente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Generalmente assente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/>
                        <a:t>ASSENTE</a:t>
                      </a:r>
                    </a:p>
                  </a:txBody>
                  <a:tcPr marL="62115" marR="62115" marT="31057" marB="31057" anchor="ctr">
                    <a:lnL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7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32636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1DBDC1-26C4-6278-187A-6925E602C163}"/>
              </a:ext>
            </a:extLst>
          </p:cNvPr>
          <p:cNvSpPr txBox="1"/>
          <p:nvPr/>
        </p:nvSpPr>
        <p:spPr>
          <a:xfrm>
            <a:off x="7598282" y="1743462"/>
            <a:ext cx="145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scopertura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DC2DB7-D0EE-42A7-342A-9DAA9EF9C4EF}"/>
              </a:ext>
            </a:extLst>
          </p:cNvPr>
          <p:cNvSpPr txBox="1"/>
          <p:nvPr/>
        </p:nvSpPr>
        <p:spPr>
          <a:xfrm>
            <a:off x="7598282" y="2417861"/>
            <a:ext cx="145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aumento rischio</a:t>
            </a:r>
          </a:p>
        </p:txBody>
      </p:sp>
      <p:sp>
        <p:nvSpPr>
          <p:cNvPr id="10" name="Freccia bidirezionale orizzontale 9">
            <a:extLst>
              <a:ext uri="{FF2B5EF4-FFF2-40B4-BE49-F238E27FC236}">
                <a16:creationId xmlns:a16="http://schemas.microsoft.com/office/drawing/2014/main" id="{0D3CD042-8FD7-164A-E4F5-A49F149FCC8A}"/>
              </a:ext>
            </a:extLst>
          </p:cNvPr>
          <p:cNvSpPr/>
          <p:nvPr/>
        </p:nvSpPr>
        <p:spPr>
          <a:xfrm>
            <a:off x="6783795" y="2386833"/>
            <a:ext cx="754996" cy="417907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2F55B03B-A89F-11D1-05D7-D28A5872F749}"/>
              </a:ext>
            </a:extLst>
          </p:cNvPr>
          <p:cNvSpPr/>
          <p:nvPr/>
        </p:nvSpPr>
        <p:spPr>
          <a:xfrm>
            <a:off x="6898766" y="1669291"/>
            <a:ext cx="484632" cy="536688"/>
          </a:xfrm>
          <a:prstGeom prst="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3D035A-BD02-EC2D-DE4E-8961BCAA447B}"/>
              </a:ext>
            </a:extLst>
          </p:cNvPr>
          <p:cNvSpPr txBox="1"/>
          <p:nvPr/>
        </p:nvSpPr>
        <p:spPr>
          <a:xfrm>
            <a:off x="7598282" y="3855621"/>
            <a:ext cx="145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aumento rischio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FC11BB-7A14-ADF0-E923-A82D2DFD259D}"/>
              </a:ext>
            </a:extLst>
          </p:cNvPr>
          <p:cNvSpPr txBox="1"/>
          <p:nvPr/>
        </p:nvSpPr>
        <p:spPr>
          <a:xfrm>
            <a:off x="7598282" y="3130389"/>
            <a:ext cx="145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aumento rischio</a:t>
            </a:r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C713F4B6-5E0B-19DD-03AE-B662F83F2B5B}"/>
              </a:ext>
            </a:extLst>
          </p:cNvPr>
          <p:cNvSpPr/>
          <p:nvPr/>
        </p:nvSpPr>
        <p:spPr>
          <a:xfrm>
            <a:off x="6783795" y="3099361"/>
            <a:ext cx="754996" cy="417907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67F76837-3824-0E59-5A8C-1B46CE8689D0}"/>
              </a:ext>
            </a:extLst>
          </p:cNvPr>
          <p:cNvSpPr/>
          <p:nvPr/>
        </p:nvSpPr>
        <p:spPr>
          <a:xfrm>
            <a:off x="6898766" y="3658535"/>
            <a:ext cx="484632" cy="536688"/>
          </a:xfrm>
          <a:prstGeom prst="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0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A51F-88D4-6CE2-E004-EF6CC8B17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217EDF-FB61-F979-FDD3-ECF8FDD399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3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7DBDB81C-CAE1-BB14-2C8E-1AEB645F6836}"/>
              </a:ext>
            </a:extLst>
          </p:cNvPr>
          <p:cNvGrpSpPr>
            <a:grpSpLocks/>
          </p:cNvGrpSpPr>
          <p:nvPr/>
        </p:nvGrpSpPr>
        <p:grpSpPr bwMode="auto">
          <a:xfrm>
            <a:off x="2880239" y="735708"/>
            <a:ext cx="3102769" cy="3239691"/>
            <a:chOff x="2026927" y="851067"/>
            <a:chExt cx="5090147" cy="4320480"/>
          </a:xfrm>
        </p:grpSpPr>
        <p:sp>
          <p:nvSpPr>
            <p:cNvPr id="19" name="Isosceles Triangle 28">
              <a:extLst>
                <a:ext uri="{FF2B5EF4-FFF2-40B4-BE49-F238E27FC236}">
                  <a16:creationId xmlns:a16="http://schemas.microsoft.com/office/drawing/2014/main" id="{11A34537-D272-0700-C1F8-096861DF93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32018" y="851067"/>
              <a:ext cx="4615509" cy="573206"/>
            </a:xfrm>
            <a:prstGeom prst="triangle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srgbClr val="D34817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D4FC1B4-01CE-7C71-197B-8FEA4F3084D4}"/>
                </a:ext>
              </a:extLst>
            </p:cNvPr>
            <p:cNvSpPr/>
            <p:nvPr/>
          </p:nvSpPr>
          <p:spPr>
            <a:xfrm>
              <a:off x="2233971" y="1424273"/>
              <a:ext cx="4617463" cy="171485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802F3289-DDBD-3645-DDF4-250A6BB0B46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026927" y="4771414"/>
              <a:ext cx="5090147" cy="400133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B6DC3127-508D-BF9F-3DF0-F71B7E253B7A}"/>
                </a:ext>
              </a:extLst>
            </p:cNvPr>
            <p:cNvSpPr/>
            <p:nvPr/>
          </p:nvSpPr>
          <p:spPr>
            <a:xfrm>
              <a:off x="2458594" y="4466551"/>
              <a:ext cx="4224860" cy="155607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EF21B2F2-FD21-98E2-734F-7276E1C9EC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55457" y="4615807"/>
              <a:ext cx="4611602" cy="155607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A909F70-5D3D-EC9E-97F5-AF3E0F871D4A}"/>
                </a:ext>
              </a:extLst>
            </p:cNvPr>
            <p:cNvSpPr/>
            <p:nvPr/>
          </p:nvSpPr>
          <p:spPr>
            <a:xfrm>
              <a:off x="2448827" y="1595759"/>
              <a:ext cx="4316663" cy="342971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rapezoid 34">
              <a:extLst>
                <a:ext uri="{FF2B5EF4-FFF2-40B4-BE49-F238E27FC236}">
                  <a16:creationId xmlns:a16="http://schemas.microsoft.com/office/drawing/2014/main" id="{A3C56F7F-8B2D-C01D-5595-63A354C841F3}"/>
                </a:ext>
              </a:extLst>
            </p:cNvPr>
            <p:cNvSpPr/>
            <p:nvPr/>
          </p:nvSpPr>
          <p:spPr>
            <a:xfrm>
              <a:off x="2526957" y="2089573"/>
              <a:ext cx="1173899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" name="Group 35">
              <a:extLst>
                <a:ext uri="{FF2B5EF4-FFF2-40B4-BE49-F238E27FC236}">
                  <a16:creationId xmlns:a16="http://schemas.microsoft.com/office/drawing/2014/main" id="{F763C979-5EEB-0977-4257-B8F2E38C756A}"/>
                </a:ext>
              </a:extLst>
            </p:cNvPr>
            <p:cNvGrpSpPr/>
            <p:nvPr/>
          </p:nvGrpSpPr>
          <p:grpSpPr>
            <a:xfrm>
              <a:off x="2516068" y="1938734"/>
              <a:ext cx="1196606" cy="226502"/>
              <a:chOff x="1280591" y="1867736"/>
              <a:chExt cx="1082016" cy="284912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40" name="Flowchart: Delay 48">
                <a:extLst>
                  <a:ext uri="{FF2B5EF4-FFF2-40B4-BE49-F238E27FC236}">
                    <a16:creationId xmlns:a16="http://schemas.microsoft.com/office/drawing/2014/main" id="{77FC5695-F8C9-497E-8299-127F23CF93B8}"/>
                  </a:ext>
                </a:extLst>
              </p:cNvPr>
              <p:cNvSpPr/>
              <p:nvPr/>
            </p:nvSpPr>
            <p:spPr>
              <a:xfrm rot="5400000">
                <a:off x="1726603" y="1516644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9">
                <a:extLst>
                  <a:ext uri="{FF2B5EF4-FFF2-40B4-BE49-F238E27FC236}">
                    <a16:creationId xmlns:a16="http://schemas.microsoft.com/office/drawing/2014/main" id="{0D66AC25-44AA-C136-8527-028A217D96A4}"/>
                  </a:ext>
                </a:extLst>
              </p:cNvPr>
              <p:cNvSpPr/>
              <p:nvPr/>
            </p:nvSpPr>
            <p:spPr>
              <a:xfrm>
                <a:off x="1280591" y="1867736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rapezoid 36">
              <a:extLst>
                <a:ext uri="{FF2B5EF4-FFF2-40B4-BE49-F238E27FC236}">
                  <a16:creationId xmlns:a16="http://schemas.microsoft.com/office/drawing/2014/main" id="{6D440479-4577-1B4B-F520-62B3E8BBEB09}"/>
                </a:ext>
              </a:extLst>
            </p:cNvPr>
            <p:cNvSpPr/>
            <p:nvPr/>
          </p:nvSpPr>
          <p:spPr>
            <a:xfrm>
              <a:off x="3976262" y="2089573"/>
              <a:ext cx="1171945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Group 37">
              <a:extLst>
                <a:ext uri="{FF2B5EF4-FFF2-40B4-BE49-F238E27FC236}">
                  <a16:creationId xmlns:a16="http://schemas.microsoft.com/office/drawing/2014/main" id="{E550A0E1-E1C9-8499-FE34-1284BDDA273D}"/>
                </a:ext>
              </a:extLst>
            </p:cNvPr>
            <p:cNvGrpSpPr/>
            <p:nvPr/>
          </p:nvGrpSpPr>
          <p:grpSpPr>
            <a:xfrm>
              <a:off x="396379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8" name="Flowchart: Delay 46">
                <a:extLst>
                  <a:ext uri="{FF2B5EF4-FFF2-40B4-BE49-F238E27FC236}">
                    <a16:creationId xmlns:a16="http://schemas.microsoft.com/office/drawing/2014/main" id="{A3FE56D7-8441-A2DA-AE5D-582452EE79F9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47">
                <a:extLst>
                  <a:ext uri="{FF2B5EF4-FFF2-40B4-BE49-F238E27FC236}">
                    <a16:creationId xmlns:a16="http://schemas.microsoft.com/office/drawing/2014/main" id="{04895341-552B-D38B-5B8A-1DC3E20CF3AB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rapezoid 38">
              <a:extLst>
                <a:ext uri="{FF2B5EF4-FFF2-40B4-BE49-F238E27FC236}">
                  <a16:creationId xmlns:a16="http://schemas.microsoft.com/office/drawing/2014/main" id="{CB0474E6-89EB-9310-84AB-8BD1B4A94813}"/>
                </a:ext>
              </a:extLst>
            </p:cNvPr>
            <p:cNvSpPr/>
            <p:nvPr/>
          </p:nvSpPr>
          <p:spPr>
            <a:xfrm>
              <a:off x="5423614" y="2089573"/>
              <a:ext cx="1173897" cy="2367452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it-IT" sz="105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Group 39">
              <a:extLst>
                <a:ext uri="{FF2B5EF4-FFF2-40B4-BE49-F238E27FC236}">
                  <a16:creationId xmlns:a16="http://schemas.microsoft.com/office/drawing/2014/main" id="{86C6FA24-E05E-C75F-51C0-6F283BC0545E}"/>
                </a:ext>
              </a:extLst>
            </p:cNvPr>
            <p:cNvGrpSpPr/>
            <p:nvPr/>
          </p:nvGrpSpPr>
          <p:grpSpPr>
            <a:xfrm>
              <a:off x="541152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6" name="Flowchart: Delay 44">
                <a:extLst>
                  <a:ext uri="{FF2B5EF4-FFF2-40B4-BE49-F238E27FC236}">
                    <a16:creationId xmlns:a16="http://schemas.microsoft.com/office/drawing/2014/main" id="{28064978-C589-CCAC-BE15-450EE7E05836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45">
                <a:extLst>
                  <a:ext uri="{FF2B5EF4-FFF2-40B4-BE49-F238E27FC236}">
                    <a16:creationId xmlns:a16="http://schemas.microsoft.com/office/drawing/2014/main" id="{86B85996-BC64-4C8C-77C5-068F84B3DCEB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7D0009B9-1C93-D541-C15B-19D98DDAE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068" y="1143039"/>
              <a:ext cx="2823401" cy="2094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altLang="it-IT" sz="1200" b="1" kern="1200" dirty="0">
                  <a:solidFill>
                    <a:srgbClr val="D34817"/>
                  </a:solidFill>
                  <a:latin typeface="Arial" charset="0"/>
                  <a:ea typeface="+mn-ea"/>
                  <a:cs typeface="Arial" charset="0"/>
                </a:rPr>
                <a:t>Sistema salute</a:t>
              </a: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FEBBB092-182C-999F-F0F9-A8CB43A934F9}"/>
                </a:ext>
              </a:extLst>
            </p:cNvPr>
            <p:cNvSpPr/>
            <p:nvPr/>
          </p:nvSpPr>
          <p:spPr>
            <a:xfrm>
              <a:off x="5423614" y="2398683"/>
              <a:ext cx="1375082" cy="960198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Sanità privata assicurata</a:t>
              </a:r>
            </a:p>
          </p:txBody>
        </p:sp>
        <p:sp>
          <p:nvSpPr>
            <p:cNvPr id="34" name="Rectangle 42">
              <a:extLst>
                <a:ext uri="{FF2B5EF4-FFF2-40B4-BE49-F238E27FC236}">
                  <a16:creationId xmlns:a16="http://schemas.microsoft.com/office/drawing/2014/main" id="{78ED1DC6-E5D8-5D5B-E538-FECBB28A542D}"/>
                </a:ext>
              </a:extLst>
            </p:cNvPr>
            <p:cNvSpPr/>
            <p:nvPr/>
          </p:nvSpPr>
          <p:spPr>
            <a:xfrm>
              <a:off x="2463475" y="2398683"/>
              <a:ext cx="1375082" cy="960198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SSN</a:t>
              </a:r>
            </a:p>
          </p:txBody>
        </p:sp>
        <p:sp>
          <p:nvSpPr>
            <p:cNvPr id="35" name="Rectangle 43">
              <a:extLst>
                <a:ext uri="{FF2B5EF4-FFF2-40B4-BE49-F238E27FC236}">
                  <a16:creationId xmlns:a16="http://schemas.microsoft.com/office/drawing/2014/main" id="{16EB3DAD-675A-36A4-D127-48CEC7ADF7C9}"/>
                </a:ext>
              </a:extLst>
            </p:cNvPr>
            <p:cNvSpPr/>
            <p:nvPr/>
          </p:nvSpPr>
          <p:spPr>
            <a:xfrm>
              <a:off x="3960636" y="2398683"/>
              <a:ext cx="1375082" cy="960198"/>
            </a:xfrm>
            <a:prstGeom prst="rect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it-IT" sz="1200" b="1" dirty="0">
                  <a:solidFill>
                    <a:srgbClr val="EE7623"/>
                  </a:solidFill>
                  <a:ea typeface="+mn-ea"/>
                  <a:cs typeface="Arial" panose="020B0604020202020204" pitchFamily="34" charset="0"/>
                </a:rPr>
                <a:t>Fondi sanitari integrativi</a:t>
              </a:r>
            </a:p>
          </p:txBody>
        </p:sp>
      </p:grpSp>
      <p:sp>
        <p:nvSpPr>
          <p:cNvPr id="42" name="Rectangle 1">
            <a:extLst>
              <a:ext uri="{FF2B5EF4-FFF2-40B4-BE49-F238E27FC236}">
                <a16:creationId xmlns:a16="http://schemas.microsoft.com/office/drawing/2014/main" id="{A4DD5285-DE35-6191-6057-9FB6F280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041" y="4176812"/>
            <a:ext cx="5517917" cy="642954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27000" tIns="27000" rIns="27000" bIns="2700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Il Sistema Salute a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sua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volta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si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basa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su</a:t>
            </a:r>
            <a:r>
              <a:rPr lang="en-US" sz="1800" b="1" kern="1200" dirty="0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 3 </a:t>
            </a:r>
            <a:r>
              <a:rPr lang="en-US" sz="1800" b="1" kern="1200" dirty="0" err="1">
                <a:gradFill flip="none" rotWithShape="1">
                  <a:gsLst>
                    <a:gs pos="0">
                      <a:srgbClr val="918485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918485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918485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Calibri" panose="020F0502020204030204" pitchFamily="34" charset="0"/>
              </a:rPr>
              <a:t>pilastri</a:t>
            </a:r>
            <a:endParaRPr lang="en-US" sz="1800" b="1" kern="1200" dirty="0">
              <a:gradFill flip="none" rotWithShape="1">
                <a:gsLst>
                  <a:gs pos="0">
                    <a:srgbClr val="918485">
                      <a:lumMod val="75000"/>
                      <a:shade val="30000"/>
                      <a:satMod val="115000"/>
                    </a:srgbClr>
                  </a:gs>
                  <a:gs pos="50000">
                    <a:srgbClr val="918485">
                      <a:lumMod val="75000"/>
                      <a:shade val="67500"/>
                      <a:satMod val="115000"/>
                    </a:srgbClr>
                  </a:gs>
                  <a:gs pos="100000">
                    <a:srgbClr val="918485">
                      <a:lumMod val="75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4AE88EE-298D-5D5B-1995-A19B344BAAAC}"/>
              </a:ext>
            </a:extLst>
          </p:cNvPr>
          <p:cNvSpPr/>
          <p:nvPr/>
        </p:nvSpPr>
        <p:spPr>
          <a:xfrm>
            <a:off x="92679" y="31903"/>
            <a:ext cx="8741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Il Sistema Salute</a:t>
            </a:r>
          </a:p>
        </p:txBody>
      </p:sp>
    </p:spTree>
    <p:extLst>
      <p:ext uri="{BB962C8B-B14F-4D97-AF65-F5344CB8AC3E}">
        <p14:creationId xmlns:p14="http://schemas.microsoft.com/office/powerpoint/2010/main" val="30279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4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CD94E2F1-785D-436D-B1E1-DF2C14900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60827"/>
              </p:ext>
            </p:extLst>
          </p:nvPr>
        </p:nvGraphicFramePr>
        <p:xfrm>
          <a:off x="1294749" y="1221600"/>
          <a:ext cx="4158462" cy="255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5668DCC4-B3FE-4099-89F9-CC6E9698F1D6}"/>
              </a:ext>
            </a:extLst>
          </p:cNvPr>
          <p:cNvSpPr/>
          <p:nvPr/>
        </p:nvSpPr>
        <p:spPr>
          <a:xfrm>
            <a:off x="3336913" y="3472448"/>
            <a:ext cx="145256" cy="4286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350" kern="1200">
              <a:solidFill>
                <a:schemeClr val="bg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3997903-EB65-4AC1-A2D1-98046CADF063}"/>
              </a:ext>
            </a:extLst>
          </p:cNvPr>
          <p:cNvSpPr txBox="1"/>
          <p:nvPr/>
        </p:nvSpPr>
        <p:spPr>
          <a:xfrm>
            <a:off x="2770026" y="4017693"/>
            <a:ext cx="1279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b="1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€  140 mld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0E287A5C-DC24-4A3E-BAA3-A2FD4B142246}"/>
              </a:ext>
            </a:extLst>
          </p:cNvPr>
          <p:cNvSpPr/>
          <p:nvPr/>
        </p:nvSpPr>
        <p:spPr>
          <a:xfrm rot="16200000">
            <a:off x="4555399" y="2125484"/>
            <a:ext cx="145256" cy="428625"/>
          </a:xfrm>
          <a:prstGeom prst="downArrow">
            <a:avLst/>
          </a:prstGeom>
          <a:solidFill>
            <a:srgbClr val="EE7623"/>
          </a:soli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B2EB445-F272-429C-B7A6-309FCDCD836B}"/>
              </a:ext>
            </a:extLst>
          </p:cNvPr>
          <p:cNvSpPr txBox="1"/>
          <p:nvPr/>
        </p:nvSpPr>
        <p:spPr>
          <a:xfrm>
            <a:off x="4859496" y="2213573"/>
            <a:ext cx="1279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b="1" kern="1200" dirty="0">
                <a:solidFill>
                  <a:srgbClr val="EE7623"/>
                </a:solidFill>
                <a:latin typeface="+mn-lt"/>
                <a:ea typeface="+mn-ea"/>
                <a:cs typeface="Arial" charset="0"/>
              </a:rPr>
              <a:t>€  46 mld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6ECFFB7-8D66-429F-8FAD-6F5BED828CD9}"/>
              </a:ext>
            </a:extLst>
          </p:cNvPr>
          <p:cNvSpPr/>
          <p:nvPr/>
        </p:nvSpPr>
        <p:spPr>
          <a:xfrm>
            <a:off x="-45440" y="78747"/>
            <a:ext cx="415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La spesa sanitaria in Italia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0D0D73F-64D5-4604-BEA9-E03D855F342F}"/>
              </a:ext>
            </a:extLst>
          </p:cNvPr>
          <p:cNvSpPr/>
          <p:nvPr/>
        </p:nvSpPr>
        <p:spPr>
          <a:xfrm>
            <a:off x="6510979" y="1329612"/>
            <a:ext cx="1842906" cy="1026114"/>
          </a:xfrm>
          <a:prstGeom prst="rect">
            <a:avLst/>
          </a:prstGeom>
          <a:noFill/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50" kern="1200" dirty="0">
                <a:solidFill>
                  <a:schemeClr val="tx1"/>
                </a:solidFill>
                <a:latin typeface="Calibri"/>
              </a:rPr>
              <a:t>€ 40 mld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50" kern="1200" dirty="0">
                <a:solidFill>
                  <a:schemeClr val="tx1"/>
                </a:solidFill>
                <a:latin typeface="Calibri"/>
              </a:rPr>
              <a:t>Out of pocket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E165DBE-6A83-4E34-991C-9C43517D7D61}"/>
              </a:ext>
            </a:extLst>
          </p:cNvPr>
          <p:cNvSpPr/>
          <p:nvPr/>
        </p:nvSpPr>
        <p:spPr>
          <a:xfrm>
            <a:off x="6511374" y="2497082"/>
            <a:ext cx="1842511" cy="1026114"/>
          </a:xfrm>
          <a:prstGeom prst="rect">
            <a:avLst/>
          </a:prstGeom>
          <a:noFill/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50" kern="1200" dirty="0">
                <a:solidFill>
                  <a:schemeClr val="tx1"/>
                </a:solidFill>
                <a:latin typeface="Calibri"/>
              </a:rPr>
              <a:t>€ 6 mld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50" kern="1200" dirty="0">
                <a:solidFill>
                  <a:schemeClr val="tx1"/>
                </a:solidFill>
                <a:latin typeface="Calibri"/>
              </a:rPr>
              <a:t>Intermediata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350" kern="1200" dirty="0">
                <a:solidFill>
                  <a:schemeClr val="tx1"/>
                </a:solidFill>
                <a:latin typeface="Calibri"/>
              </a:rPr>
              <a:t>(Casse, Fondi, Mutue, Assicurazioni)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959F8A2-E24E-4B10-9172-7822363D80A5}"/>
              </a:ext>
            </a:extLst>
          </p:cNvPr>
          <p:cNvSpPr txBox="1"/>
          <p:nvPr/>
        </p:nvSpPr>
        <p:spPr>
          <a:xfrm>
            <a:off x="253166" y="656579"/>
            <a:ext cx="44407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kern="12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SPESA SANITARIA nel 2024: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b="1" kern="12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186 mld</a:t>
            </a:r>
          </a:p>
        </p:txBody>
      </p:sp>
    </p:spTree>
    <p:extLst>
      <p:ext uri="{BB962C8B-B14F-4D97-AF65-F5344CB8AC3E}">
        <p14:creationId xmlns:p14="http://schemas.microsoft.com/office/powerpoint/2010/main" val="89643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5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EC48A86-73F1-40C6-BA6E-C1461AA2C333}"/>
              </a:ext>
            </a:extLst>
          </p:cNvPr>
          <p:cNvSpPr/>
          <p:nvPr/>
        </p:nvSpPr>
        <p:spPr>
          <a:xfrm>
            <a:off x="52930" y="3978"/>
            <a:ext cx="6835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Costi e Ragioni del ricorso alla spesa privata</a:t>
            </a:r>
          </a:p>
        </p:txBody>
      </p:sp>
      <p:graphicFrame>
        <p:nvGraphicFramePr>
          <p:cNvPr id="19" name="Tabella 2">
            <a:extLst>
              <a:ext uri="{FF2B5EF4-FFF2-40B4-BE49-F238E27FC236}">
                <a16:creationId xmlns:a16="http://schemas.microsoft.com/office/drawing/2014/main" id="{BF980688-A846-4AEE-81F4-D8FCACF57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62738"/>
              </p:ext>
            </p:extLst>
          </p:nvPr>
        </p:nvGraphicFramePr>
        <p:xfrm>
          <a:off x="644784" y="1384789"/>
          <a:ext cx="6877243" cy="25919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55522">
                  <a:extLst>
                    <a:ext uri="{9D8B030D-6E8A-4147-A177-3AD203B41FA5}">
                      <a16:colId xmlns:a16="http://schemas.microsoft.com/office/drawing/2014/main" val="1255313065"/>
                    </a:ext>
                  </a:extLst>
                </a:gridCol>
                <a:gridCol w="721721">
                  <a:extLst>
                    <a:ext uri="{9D8B030D-6E8A-4147-A177-3AD203B41FA5}">
                      <a16:colId xmlns:a16="http://schemas.microsoft.com/office/drawing/2014/main" val="1392707103"/>
                    </a:ext>
                  </a:extLst>
                </a:gridCol>
              </a:tblGrid>
              <a:tr h="35163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MOTIVI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314026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Perché le liste di attesa nel pubblico sono troppo lunghe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61,9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8464592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Volevo un medico/struttura in cui ha particolare fiducia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43,4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5294789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Volevo servizi migliori, più personalizzati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21,6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3603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Volevo orari più comodi/possibili (ad es. senza chiedere permessi al lavoro)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20,1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5709718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Il costo era conveniente, ne valeva la pena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13,5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3630488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Le strutture pubbliche e/o quelle accreditate erano lontane o difficili da raggiungere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7,4</a:t>
                      </a:r>
                      <a:endParaRPr lang="it-IT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2819536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88C9FF5-FD37-4FF1-8AAA-6556567AC568}"/>
              </a:ext>
            </a:extLst>
          </p:cNvPr>
          <p:cNvSpPr txBox="1"/>
          <p:nvPr/>
        </p:nvSpPr>
        <p:spPr>
          <a:xfrm>
            <a:off x="545518" y="763633"/>
            <a:ext cx="7172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kern="12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Quali sono i motivi per cui i cittadini si sono rivolti direttamente alla sanità privata?</a:t>
            </a:r>
          </a:p>
        </p:txBody>
      </p:sp>
    </p:spTree>
    <p:extLst>
      <p:ext uri="{BB962C8B-B14F-4D97-AF65-F5344CB8AC3E}">
        <p14:creationId xmlns:p14="http://schemas.microsoft.com/office/powerpoint/2010/main" val="89809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6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4840CFF-DADC-4B3E-9DFC-762C8749264B}"/>
              </a:ext>
            </a:extLst>
          </p:cNvPr>
          <p:cNvSpPr/>
          <p:nvPr/>
        </p:nvSpPr>
        <p:spPr>
          <a:xfrm>
            <a:off x="3655395" y="831142"/>
            <a:ext cx="2035969" cy="76676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€ 46 MLD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BF0B4A4-C2D7-48F6-865D-B707AC155018}"/>
              </a:ext>
            </a:extLst>
          </p:cNvPr>
          <p:cNvSpPr/>
          <p:nvPr/>
        </p:nvSpPr>
        <p:spPr>
          <a:xfrm>
            <a:off x="1870189" y="2382438"/>
            <a:ext cx="1785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it-IT" sz="15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MOTIVO PRINCIPALE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13D02EE-86E2-4DC0-8AA0-AE25366E216E}"/>
              </a:ext>
            </a:extLst>
          </p:cNvPr>
          <p:cNvSpPr/>
          <p:nvPr/>
        </p:nvSpPr>
        <p:spPr>
          <a:xfrm>
            <a:off x="872462" y="3083753"/>
            <a:ext cx="3107553" cy="159051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685800">
              <a:buClrTx/>
              <a:defRPr/>
            </a:pPr>
            <a:r>
              <a:rPr lang="it-IT" sz="1350" u="sng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LISTE DI ATTESA</a:t>
            </a:r>
          </a:p>
          <a:p>
            <a:pPr algn="ctr" defTabSz="685800">
              <a:buClrTx/>
              <a:defRPr/>
            </a:pPr>
            <a:endParaRPr lang="it-IT" sz="1350" u="sng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RMN  45/65 gg</a:t>
            </a: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Ecografie  58/71 gg</a:t>
            </a: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Colonscopie 70/80 gg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EC118B2-3B6C-45D1-BDED-14E61B93FCED}"/>
              </a:ext>
            </a:extLst>
          </p:cNvPr>
          <p:cNvSpPr/>
          <p:nvPr/>
        </p:nvSpPr>
        <p:spPr>
          <a:xfrm>
            <a:off x="5811668" y="2382438"/>
            <a:ext cx="803678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it-IT" sz="15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COSTI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724D205-9534-4876-AE57-51485AF9284D}"/>
              </a:ext>
            </a:extLst>
          </p:cNvPr>
          <p:cNvSpPr/>
          <p:nvPr/>
        </p:nvSpPr>
        <p:spPr>
          <a:xfrm>
            <a:off x="4686973" y="3083753"/>
            <a:ext cx="3107700" cy="15579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RMN Ginocchio:</a:t>
            </a: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ticket SSN € 63</a:t>
            </a: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privato € 142 </a:t>
            </a:r>
            <a:r>
              <a:rPr lang="it-IT" sz="1350" u="sng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soli 5 gg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6CD7A0C-13DF-49D0-9B60-FFE0ACDC6FE8}"/>
              </a:ext>
            </a:extLst>
          </p:cNvPr>
          <p:cNvSpPr/>
          <p:nvPr/>
        </p:nvSpPr>
        <p:spPr>
          <a:xfrm>
            <a:off x="4200141" y="1691005"/>
            <a:ext cx="9464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it-IT" sz="15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PERCHÉ?</a:t>
            </a:r>
            <a:endParaRPr lang="it-IT" sz="15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902D673-AE1D-47B7-81BD-DA1B6524DD15}"/>
              </a:ext>
            </a:extLst>
          </p:cNvPr>
          <p:cNvSpPr/>
          <p:nvPr/>
        </p:nvSpPr>
        <p:spPr>
          <a:xfrm>
            <a:off x="41679" y="46609"/>
            <a:ext cx="415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La spesa privata in Italia</a:t>
            </a:r>
          </a:p>
        </p:txBody>
      </p:sp>
    </p:spTree>
    <p:extLst>
      <p:ext uri="{BB962C8B-B14F-4D97-AF65-F5344CB8AC3E}">
        <p14:creationId xmlns:p14="http://schemas.microsoft.com/office/powerpoint/2010/main" val="160902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7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635CE7-711B-4A4A-A637-4CCB0BE8E318}"/>
              </a:ext>
            </a:extLst>
          </p:cNvPr>
          <p:cNvSpPr/>
          <p:nvPr/>
        </p:nvSpPr>
        <p:spPr>
          <a:xfrm>
            <a:off x="0" y="40543"/>
            <a:ext cx="751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La spesa sanitaria: tra S.S.N. e SANITÀ PRIVATA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087B9DC-E760-4DBB-987B-FFA2936A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7" y="848149"/>
            <a:ext cx="6750000" cy="32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720ECC-4549-47EF-BE16-16D6214DD8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8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660B78D5-BE73-41E0-977A-C21B03C48357}"/>
              </a:ext>
            </a:extLst>
          </p:cNvPr>
          <p:cNvGrpSpPr>
            <a:grpSpLocks/>
          </p:cNvGrpSpPr>
          <p:nvPr/>
        </p:nvGrpSpPr>
        <p:grpSpPr bwMode="auto">
          <a:xfrm>
            <a:off x="3437335" y="357188"/>
            <a:ext cx="3101578" cy="3240881"/>
            <a:chOff x="2026927" y="851067"/>
            <a:chExt cx="5090147" cy="4320480"/>
          </a:xfrm>
        </p:grpSpPr>
        <p:sp>
          <p:nvSpPr>
            <p:cNvPr id="20" name="Isosceles Triangle 147">
              <a:extLst>
                <a:ext uri="{FF2B5EF4-FFF2-40B4-BE49-F238E27FC236}">
                  <a16:creationId xmlns:a16="http://schemas.microsoft.com/office/drawing/2014/main" id="{92E5954D-3666-457D-9DA3-463201BC1B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32095" y="851067"/>
              <a:ext cx="4615328" cy="572996"/>
            </a:xfrm>
            <a:prstGeom prst="triangle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Rectangle 148">
              <a:extLst>
                <a:ext uri="{FF2B5EF4-FFF2-40B4-BE49-F238E27FC236}">
                  <a16:creationId xmlns:a16="http://schemas.microsoft.com/office/drawing/2014/main" id="{30EFEB64-ED40-4C72-B60A-419A4AA5CFED}"/>
                </a:ext>
              </a:extLst>
            </p:cNvPr>
            <p:cNvSpPr/>
            <p:nvPr/>
          </p:nvSpPr>
          <p:spPr>
            <a:xfrm>
              <a:off x="2234050" y="1424063"/>
              <a:ext cx="4617281" cy="171422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2" name="Rectangle 149">
              <a:extLst>
                <a:ext uri="{FF2B5EF4-FFF2-40B4-BE49-F238E27FC236}">
                  <a16:creationId xmlns:a16="http://schemas.microsoft.com/office/drawing/2014/main" id="{EB4B4E24-B216-4EDA-9D38-5CAB8FC6DC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026927" y="4771561"/>
              <a:ext cx="5090147" cy="399986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Rectangle 150">
              <a:extLst>
                <a:ext uri="{FF2B5EF4-FFF2-40B4-BE49-F238E27FC236}">
                  <a16:creationId xmlns:a16="http://schemas.microsoft.com/office/drawing/2014/main" id="{2185CB30-C730-4A0A-A369-DA81B00A82C3}"/>
                </a:ext>
              </a:extLst>
            </p:cNvPr>
            <p:cNvSpPr/>
            <p:nvPr/>
          </p:nvSpPr>
          <p:spPr>
            <a:xfrm>
              <a:off x="2458758" y="4466810"/>
              <a:ext cx="4224529" cy="155550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Rectangle 151">
              <a:extLst>
                <a:ext uri="{FF2B5EF4-FFF2-40B4-BE49-F238E27FC236}">
                  <a16:creationId xmlns:a16="http://schemas.microsoft.com/office/drawing/2014/main" id="{CCE2CB1F-31E5-4DEE-86F8-03D04776394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55543" y="4616011"/>
              <a:ext cx="4611420" cy="155550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5" name="Rectangle 152">
              <a:extLst>
                <a:ext uri="{FF2B5EF4-FFF2-40B4-BE49-F238E27FC236}">
                  <a16:creationId xmlns:a16="http://schemas.microsoft.com/office/drawing/2014/main" id="{9F073E90-DF81-48A6-8756-989E4CAF7FA7}"/>
                </a:ext>
              </a:extLst>
            </p:cNvPr>
            <p:cNvSpPr/>
            <p:nvPr/>
          </p:nvSpPr>
          <p:spPr>
            <a:xfrm>
              <a:off x="2448989" y="1595485"/>
              <a:ext cx="4316366" cy="342845"/>
            </a:xfrm>
            <a:prstGeom prst="rect">
              <a:avLst/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" name="Trapezoid 153">
              <a:extLst>
                <a:ext uri="{FF2B5EF4-FFF2-40B4-BE49-F238E27FC236}">
                  <a16:creationId xmlns:a16="http://schemas.microsoft.com/office/drawing/2014/main" id="{2B178548-9EC9-4556-8A69-D5B23D9A5A38}"/>
                </a:ext>
              </a:extLst>
            </p:cNvPr>
            <p:cNvSpPr/>
            <p:nvPr/>
          </p:nvSpPr>
          <p:spPr>
            <a:xfrm>
              <a:off x="2527149" y="2089118"/>
              <a:ext cx="1174348" cy="2368169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28" name="Group 154">
              <a:extLst>
                <a:ext uri="{FF2B5EF4-FFF2-40B4-BE49-F238E27FC236}">
                  <a16:creationId xmlns:a16="http://schemas.microsoft.com/office/drawing/2014/main" id="{76F006A8-EACF-4528-9C64-64D111EF967E}"/>
                </a:ext>
              </a:extLst>
            </p:cNvPr>
            <p:cNvGrpSpPr/>
            <p:nvPr/>
          </p:nvGrpSpPr>
          <p:grpSpPr>
            <a:xfrm>
              <a:off x="2516068" y="1938734"/>
              <a:ext cx="1196606" cy="226502"/>
              <a:chOff x="1280591" y="1867736"/>
              <a:chExt cx="1082016" cy="284912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41" name="Flowchart: Delay 155">
                <a:extLst>
                  <a:ext uri="{FF2B5EF4-FFF2-40B4-BE49-F238E27FC236}">
                    <a16:creationId xmlns:a16="http://schemas.microsoft.com/office/drawing/2014/main" id="{8D210A6C-30D2-4193-88F5-AC526A7AC71A}"/>
                  </a:ext>
                </a:extLst>
              </p:cNvPr>
              <p:cNvSpPr/>
              <p:nvPr/>
            </p:nvSpPr>
            <p:spPr>
              <a:xfrm rot="5400000">
                <a:off x="1726603" y="1516644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42" name="Rectangle 156">
                <a:extLst>
                  <a:ext uri="{FF2B5EF4-FFF2-40B4-BE49-F238E27FC236}">
                    <a16:creationId xmlns:a16="http://schemas.microsoft.com/office/drawing/2014/main" id="{B1CD373E-8B31-4E17-B167-D021D3C07A0C}"/>
                  </a:ext>
                </a:extLst>
              </p:cNvPr>
              <p:cNvSpPr/>
              <p:nvPr/>
            </p:nvSpPr>
            <p:spPr>
              <a:xfrm>
                <a:off x="1280591" y="1867736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29" name="Trapezoid 157">
              <a:extLst>
                <a:ext uri="{FF2B5EF4-FFF2-40B4-BE49-F238E27FC236}">
                  <a16:creationId xmlns:a16="http://schemas.microsoft.com/office/drawing/2014/main" id="{97320CD0-7C24-429A-A4FA-09936F9D15E2}"/>
                </a:ext>
              </a:extLst>
            </p:cNvPr>
            <p:cNvSpPr/>
            <p:nvPr/>
          </p:nvSpPr>
          <p:spPr>
            <a:xfrm>
              <a:off x="3975056" y="2089118"/>
              <a:ext cx="1174349" cy="2368169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30" name="Group 158">
              <a:extLst>
                <a:ext uri="{FF2B5EF4-FFF2-40B4-BE49-F238E27FC236}">
                  <a16:creationId xmlns:a16="http://schemas.microsoft.com/office/drawing/2014/main" id="{E1D5F525-E38E-42FE-9EBA-DB4D4A0BF0BE}"/>
                </a:ext>
              </a:extLst>
            </p:cNvPr>
            <p:cNvGrpSpPr/>
            <p:nvPr/>
          </p:nvGrpSpPr>
          <p:grpSpPr>
            <a:xfrm>
              <a:off x="396379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9" name="Flowchart: Delay 161">
                <a:extLst>
                  <a:ext uri="{FF2B5EF4-FFF2-40B4-BE49-F238E27FC236}">
                    <a16:creationId xmlns:a16="http://schemas.microsoft.com/office/drawing/2014/main" id="{8B6A649C-1AA8-4643-86E1-6361234D4CD2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40" name="Rectangle 163">
                <a:extLst>
                  <a:ext uri="{FF2B5EF4-FFF2-40B4-BE49-F238E27FC236}">
                    <a16:creationId xmlns:a16="http://schemas.microsoft.com/office/drawing/2014/main" id="{665F0FD3-4126-49B2-BD02-677F3F49FE08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1" name="Trapezoid 165">
              <a:extLst>
                <a:ext uri="{FF2B5EF4-FFF2-40B4-BE49-F238E27FC236}">
                  <a16:creationId xmlns:a16="http://schemas.microsoft.com/office/drawing/2014/main" id="{08B85BDC-9B0E-49FF-A9F7-D67E307126F0}"/>
                </a:ext>
              </a:extLst>
            </p:cNvPr>
            <p:cNvSpPr/>
            <p:nvPr/>
          </p:nvSpPr>
          <p:spPr>
            <a:xfrm>
              <a:off x="5422964" y="2089118"/>
              <a:ext cx="1174348" cy="2368169"/>
            </a:xfrm>
            <a:prstGeom prst="trapezoid">
              <a:avLst>
                <a:gd name="adj" fmla="val 4960"/>
              </a:avLst>
            </a:prstGeom>
            <a:gradFill flip="none" rotWithShape="1">
              <a:gsLst>
                <a:gs pos="0">
                  <a:srgbClr val="90C7E7"/>
                </a:gs>
                <a:gs pos="39000">
                  <a:srgbClr val="90C7E7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solidFill>
                <a:srgbClr val="90C7E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endParaRPr lang="it-IT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32" name="Group 166">
              <a:extLst>
                <a:ext uri="{FF2B5EF4-FFF2-40B4-BE49-F238E27FC236}">
                  <a16:creationId xmlns:a16="http://schemas.microsoft.com/office/drawing/2014/main" id="{31CE2B2E-BDB3-47C4-886E-62779C7F0373}"/>
                </a:ext>
              </a:extLst>
            </p:cNvPr>
            <p:cNvGrpSpPr/>
            <p:nvPr/>
          </p:nvGrpSpPr>
          <p:grpSpPr>
            <a:xfrm>
              <a:off x="5411527" y="1938730"/>
              <a:ext cx="1196605" cy="226505"/>
              <a:chOff x="1280592" y="1867735"/>
              <a:chExt cx="1082015" cy="284916"/>
            </a:xfrm>
            <a:solidFill>
              <a:srgbClr val="90C7E7">
                <a:lumMod val="40000"/>
                <a:lumOff val="60000"/>
              </a:srgbClr>
            </a:solidFill>
          </p:grpSpPr>
          <p:sp>
            <p:nvSpPr>
              <p:cNvPr id="37" name="Flowchart: Delay 167">
                <a:extLst>
                  <a:ext uri="{FF2B5EF4-FFF2-40B4-BE49-F238E27FC236}">
                    <a16:creationId xmlns:a16="http://schemas.microsoft.com/office/drawing/2014/main" id="{CA4F489C-BE6B-45BC-8DE6-31689C72FB42}"/>
                  </a:ext>
                </a:extLst>
              </p:cNvPr>
              <p:cNvSpPr/>
              <p:nvPr/>
            </p:nvSpPr>
            <p:spPr>
              <a:xfrm rot="5400000">
                <a:off x="1726603" y="1516647"/>
                <a:ext cx="189994" cy="1082014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8" name="Rectangle 168">
                <a:extLst>
                  <a:ext uri="{FF2B5EF4-FFF2-40B4-BE49-F238E27FC236}">
                    <a16:creationId xmlns:a16="http://schemas.microsoft.com/office/drawing/2014/main" id="{89BBE270-64D4-4B1F-A741-1149DE825939}"/>
                  </a:ext>
                </a:extLst>
              </p:cNvPr>
              <p:cNvSpPr/>
              <p:nvPr/>
            </p:nvSpPr>
            <p:spPr>
              <a:xfrm>
                <a:off x="1280592" y="1867735"/>
                <a:ext cx="1082015" cy="94920"/>
              </a:xfrm>
              <a:prstGeom prst="rect">
                <a:avLst/>
              </a:prstGeom>
              <a:gradFill flip="none" rotWithShape="1">
                <a:gsLst>
                  <a:gs pos="0">
                    <a:srgbClr val="90C7E7"/>
                  </a:gs>
                  <a:gs pos="39000">
                    <a:srgbClr val="90C7E7">
                      <a:lumMod val="20000"/>
                      <a:lumOff val="80000"/>
                    </a:srgbClr>
                  </a:gs>
                  <a:gs pos="100000">
                    <a:sysClr val="window" lastClr="FFFFFF"/>
                  </a:gs>
                </a:gsLst>
                <a:lin ang="0" scaled="1"/>
                <a:tileRect/>
              </a:gradFill>
              <a:ln w="12700" cap="flat" cmpd="sng" algn="ctr">
                <a:solidFill>
                  <a:srgbClr val="90C7E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lang="it-IT" sz="105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3" name="Rectangle 181">
              <a:extLst>
                <a:ext uri="{FF2B5EF4-FFF2-40B4-BE49-F238E27FC236}">
                  <a16:creationId xmlns:a16="http://schemas.microsoft.com/office/drawing/2014/main" id="{00C71DA0-7B91-484D-ADB6-FAAA9A424504}"/>
                </a:ext>
              </a:extLst>
            </p:cNvPr>
            <p:cNvSpPr/>
            <p:nvPr/>
          </p:nvSpPr>
          <p:spPr>
            <a:xfrm>
              <a:off x="3127024" y="1124073"/>
              <a:ext cx="2823518" cy="24465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algn="ctr" defTabSz="685800">
                <a:buClrTx/>
                <a:defRPr/>
              </a:pPr>
              <a:r>
                <a:rPr lang="it-IT" sz="1200" b="1" dirty="0">
                  <a:solidFill>
                    <a:srgbClr val="D34817"/>
                  </a:solidFill>
                  <a:latin typeface="Arial" panose="020B0604020202020204" pitchFamily="34" charset="0"/>
                  <a:ea typeface="+mn-ea"/>
                </a:rPr>
                <a:t>Modello Welfare</a:t>
              </a:r>
            </a:p>
          </p:txBody>
        </p:sp>
      </p:grpSp>
      <p:sp>
        <p:nvSpPr>
          <p:cNvPr id="43" name="Rectangle 38">
            <a:extLst>
              <a:ext uri="{FF2B5EF4-FFF2-40B4-BE49-F238E27FC236}">
                <a16:creationId xmlns:a16="http://schemas.microsoft.com/office/drawing/2014/main" id="{4086E8FE-D33E-40B3-BEF4-8AF533A3CA20}"/>
              </a:ext>
            </a:extLst>
          </p:cNvPr>
          <p:cNvSpPr/>
          <p:nvPr/>
        </p:nvSpPr>
        <p:spPr bwMode="auto">
          <a:xfrm>
            <a:off x="2607469" y="2644379"/>
            <a:ext cx="4789885" cy="180736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989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900" dirty="0" err="1">
              <a:solidFill>
                <a:srgbClr val="002776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5F1DCE8A-BFFD-48E0-AF30-7141B9C139F5}"/>
              </a:ext>
            </a:extLst>
          </p:cNvPr>
          <p:cNvSpPr/>
          <p:nvPr/>
        </p:nvSpPr>
        <p:spPr bwMode="auto">
          <a:xfrm flipH="1">
            <a:off x="2577704" y="2006204"/>
            <a:ext cx="4819650" cy="638175"/>
          </a:xfrm>
          <a:custGeom>
            <a:avLst/>
            <a:gdLst>
              <a:gd name="connsiteX0" fmla="*/ 1781773 w 7909554"/>
              <a:gd name="connsiteY0" fmla="*/ 0 h 850460"/>
              <a:gd name="connsiteX1" fmla="*/ 3124944 w 7909554"/>
              <a:gd name="connsiteY1" fmla="*/ 0 h 850460"/>
              <a:gd name="connsiteX2" fmla="*/ 7909554 w 7909554"/>
              <a:gd name="connsiteY2" fmla="*/ 850460 h 850460"/>
              <a:gd name="connsiteX3" fmla="*/ 7909554 w 7909554"/>
              <a:gd name="connsiteY3" fmla="*/ 850460 h 850460"/>
              <a:gd name="connsiteX4" fmla="*/ 0 w 7909554"/>
              <a:gd name="connsiteY4" fmla="*/ 850460 h 85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9554" h="850460">
                <a:moveTo>
                  <a:pt x="1781773" y="0"/>
                </a:moveTo>
                <a:lnTo>
                  <a:pt x="3124944" y="0"/>
                </a:lnTo>
                <a:lnTo>
                  <a:pt x="7909554" y="850460"/>
                </a:lnTo>
                <a:lnTo>
                  <a:pt x="7909554" y="850460"/>
                </a:lnTo>
                <a:lnTo>
                  <a:pt x="0" y="8504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27000" rIns="27000" bIns="2700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900" dirty="0" err="1">
              <a:solidFill>
                <a:srgbClr val="002776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5" name="Group 34">
            <a:extLst>
              <a:ext uri="{FF2B5EF4-FFF2-40B4-BE49-F238E27FC236}">
                <a16:creationId xmlns:a16="http://schemas.microsoft.com/office/drawing/2014/main" id="{244511B6-2FD6-47A9-A83C-3210F254DC10}"/>
              </a:ext>
            </a:extLst>
          </p:cNvPr>
          <p:cNvGrpSpPr>
            <a:grpSpLocks noChangeAspect="1"/>
          </p:cNvGrpSpPr>
          <p:nvPr/>
        </p:nvGrpSpPr>
        <p:grpSpPr>
          <a:xfrm>
            <a:off x="2809526" y="2808796"/>
            <a:ext cx="483352" cy="753059"/>
            <a:chOff x="1271795" y="1726564"/>
            <a:chExt cx="3510163" cy="4443416"/>
          </a:xfrm>
          <a:gradFill flip="none" rotWithShape="1">
            <a:gsLst>
              <a:gs pos="100000">
                <a:srgbClr val="FFFFFF"/>
              </a:gs>
              <a:gs pos="53000">
                <a:srgbClr val="002060"/>
              </a:gs>
              <a:gs pos="53000">
                <a:srgbClr val="FFFFFF"/>
              </a:gs>
              <a:gs pos="0">
                <a:srgbClr val="002060"/>
              </a:gs>
            </a:gsLst>
            <a:lin ang="16200000" scaled="1"/>
            <a:tileRect/>
          </a:gra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5B2DDAA-8932-41E9-8411-71EF9B2DCA1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422611" y="2188056"/>
              <a:ext cx="297196" cy="207359"/>
            </a:xfrm>
            <a:custGeom>
              <a:avLst/>
              <a:gdLst>
                <a:gd name="T0" fmla="*/ 180 w 190"/>
                <a:gd name="T1" fmla="*/ 21 h 126"/>
                <a:gd name="T2" fmla="*/ 95 w 190"/>
                <a:gd name="T3" fmla="*/ 0 h 126"/>
                <a:gd name="T4" fmla="*/ 0 w 190"/>
                <a:gd name="T5" fmla="*/ 21 h 126"/>
                <a:gd name="T6" fmla="*/ 32 w 190"/>
                <a:gd name="T7" fmla="*/ 124 h 126"/>
                <a:gd name="T8" fmla="*/ 63 w 190"/>
                <a:gd name="T9" fmla="*/ 126 h 126"/>
                <a:gd name="T10" fmla="*/ 77 w 190"/>
                <a:gd name="T11" fmla="*/ 110 h 126"/>
                <a:gd name="T12" fmla="*/ 158 w 190"/>
                <a:gd name="T13" fmla="*/ 110 h 126"/>
                <a:gd name="T14" fmla="*/ 190 w 190"/>
                <a:gd name="T15" fmla="*/ 85 h 126"/>
                <a:gd name="T16" fmla="*/ 180 w 190"/>
                <a:gd name="T17" fmla="*/ 21 h 126"/>
                <a:gd name="T18" fmla="*/ 180 w 190"/>
                <a:gd name="T19" fmla="*/ 21 h 126"/>
                <a:gd name="T20" fmla="*/ 180 w 190"/>
                <a:gd name="T21" fmla="*/ 21 h 126"/>
                <a:gd name="T22" fmla="*/ 180 w 190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126"/>
                <a:gd name="T38" fmla="*/ 190 w 190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126">
                  <a:moveTo>
                    <a:pt x="180" y="21"/>
                  </a:moveTo>
                  <a:lnTo>
                    <a:pt x="95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3" y="126"/>
                  </a:lnTo>
                  <a:lnTo>
                    <a:pt x="77" y="110"/>
                  </a:lnTo>
                  <a:lnTo>
                    <a:pt x="158" y="110"/>
                  </a:lnTo>
                  <a:lnTo>
                    <a:pt x="190" y="85"/>
                  </a:lnTo>
                  <a:lnTo>
                    <a:pt x="180" y="21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6B002D7C-AA92-4AB3-AABF-642A117672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803610" y="3270066"/>
              <a:ext cx="411047" cy="514501"/>
            </a:xfrm>
            <a:custGeom>
              <a:avLst/>
              <a:gdLst>
                <a:gd name="T0" fmla="*/ 70 w 262"/>
                <a:gd name="T1" fmla="*/ 0 h 312"/>
                <a:gd name="T2" fmla="*/ 43 w 262"/>
                <a:gd name="T3" fmla="*/ 12 h 312"/>
                <a:gd name="T4" fmla="*/ 38 w 262"/>
                <a:gd name="T5" fmla="*/ 43 h 312"/>
                <a:gd name="T6" fmla="*/ 70 w 262"/>
                <a:gd name="T7" fmla="*/ 77 h 312"/>
                <a:gd name="T8" fmla="*/ 37 w 262"/>
                <a:gd name="T9" fmla="*/ 88 h 312"/>
                <a:gd name="T10" fmla="*/ 13 w 262"/>
                <a:gd name="T11" fmla="*/ 118 h 312"/>
                <a:gd name="T12" fmla="*/ 17 w 262"/>
                <a:gd name="T13" fmla="*/ 150 h 312"/>
                <a:gd name="T14" fmla="*/ 0 w 262"/>
                <a:gd name="T15" fmla="*/ 195 h 312"/>
                <a:gd name="T16" fmla="*/ 14 w 262"/>
                <a:gd name="T17" fmla="*/ 199 h 312"/>
                <a:gd name="T18" fmla="*/ 20 w 262"/>
                <a:gd name="T19" fmla="*/ 221 h 312"/>
                <a:gd name="T20" fmla="*/ 14 w 262"/>
                <a:gd name="T21" fmla="*/ 232 h 312"/>
                <a:gd name="T22" fmla="*/ 34 w 262"/>
                <a:gd name="T23" fmla="*/ 253 h 312"/>
                <a:gd name="T24" fmla="*/ 58 w 262"/>
                <a:gd name="T25" fmla="*/ 249 h 312"/>
                <a:gd name="T26" fmla="*/ 94 w 262"/>
                <a:gd name="T27" fmla="*/ 295 h 312"/>
                <a:gd name="T28" fmla="*/ 107 w 262"/>
                <a:gd name="T29" fmla="*/ 293 h 312"/>
                <a:gd name="T30" fmla="*/ 121 w 262"/>
                <a:gd name="T31" fmla="*/ 312 h 312"/>
                <a:gd name="T32" fmla="*/ 136 w 262"/>
                <a:gd name="T33" fmla="*/ 312 h 312"/>
                <a:gd name="T34" fmla="*/ 144 w 262"/>
                <a:gd name="T35" fmla="*/ 295 h 312"/>
                <a:gd name="T36" fmla="*/ 164 w 262"/>
                <a:gd name="T37" fmla="*/ 295 h 312"/>
                <a:gd name="T38" fmla="*/ 197 w 262"/>
                <a:gd name="T39" fmla="*/ 261 h 312"/>
                <a:gd name="T40" fmla="*/ 244 w 262"/>
                <a:gd name="T41" fmla="*/ 249 h 312"/>
                <a:gd name="T42" fmla="*/ 255 w 262"/>
                <a:gd name="T43" fmla="*/ 227 h 312"/>
                <a:gd name="T44" fmla="*/ 247 w 262"/>
                <a:gd name="T45" fmla="*/ 218 h 312"/>
                <a:gd name="T46" fmla="*/ 262 w 262"/>
                <a:gd name="T47" fmla="*/ 199 h 312"/>
                <a:gd name="T48" fmla="*/ 218 w 262"/>
                <a:gd name="T49" fmla="*/ 176 h 312"/>
                <a:gd name="T50" fmla="*/ 208 w 262"/>
                <a:gd name="T51" fmla="*/ 186 h 312"/>
                <a:gd name="T52" fmla="*/ 197 w 262"/>
                <a:gd name="T53" fmla="*/ 133 h 312"/>
                <a:gd name="T54" fmla="*/ 178 w 262"/>
                <a:gd name="T55" fmla="*/ 65 h 312"/>
                <a:gd name="T56" fmla="*/ 178 w 262"/>
                <a:gd name="T57" fmla="*/ 42 h 312"/>
                <a:gd name="T58" fmla="*/ 146 w 262"/>
                <a:gd name="T59" fmla="*/ 42 h 312"/>
                <a:gd name="T60" fmla="*/ 112 w 262"/>
                <a:gd name="T61" fmla="*/ 14 h 312"/>
                <a:gd name="T62" fmla="*/ 94 w 262"/>
                <a:gd name="T63" fmla="*/ 15 h 312"/>
                <a:gd name="T64" fmla="*/ 101 w 262"/>
                <a:gd name="T65" fmla="*/ 0 h 312"/>
                <a:gd name="T66" fmla="*/ 70 w 262"/>
                <a:gd name="T67" fmla="*/ 0 h 312"/>
                <a:gd name="T68" fmla="*/ 70 w 262"/>
                <a:gd name="T69" fmla="*/ 0 h 312"/>
                <a:gd name="T70" fmla="*/ 70 w 262"/>
                <a:gd name="T71" fmla="*/ 0 h 3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2"/>
                <a:gd name="T110" fmla="*/ 262 w 262"/>
                <a:gd name="T111" fmla="*/ 312 h 3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2">
                  <a:moveTo>
                    <a:pt x="70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70" y="77"/>
                  </a:lnTo>
                  <a:lnTo>
                    <a:pt x="37" y="88"/>
                  </a:lnTo>
                  <a:lnTo>
                    <a:pt x="13" y="118"/>
                  </a:lnTo>
                  <a:lnTo>
                    <a:pt x="17" y="150"/>
                  </a:lnTo>
                  <a:lnTo>
                    <a:pt x="0" y="195"/>
                  </a:lnTo>
                  <a:lnTo>
                    <a:pt x="14" y="199"/>
                  </a:lnTo>
                  <a:lnTo>
                    <a:pt x="20" y="221"/>
                  </a:lnTo>
                  <a:lnTo>
                    <a:pt x="14" y="232"/>
                  </a:lnTo>
                  <a:lnTo>
                    <a:pt x="34" y="253"/>
                  </a:lnTo>
                  <a:lnTo>
                    <a:pt x="58" y="249"/>
                  </a:lnTo>
                  <a:lnTo>
                    <a:pt x="94" y="295"/>
                  </a:lnTo>
                  <a:lnTo>
                    <a:pt x="107" y="293"/>
                  </a:lnTo>
                  <a:lnTo>
                    <a:pt x="121" y="312"/>
                  </a:lnTo>
                  <a:lnTo>
                    <a:pt x="136" y="312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7" y="261"/>
                  </a:lnTo>
                  <a:lnTo>
                    <a:pt x="244" y="249"/>
                  </a:lnTo>
                  <a:lnTo>
                    <a:pt x="255" y="227"/>
                  </a:lnTo>
                  <a:lnTo>
                    <a:pt x="247" y="218"/>
                  </a:lnTo>
                  <a:lnTo>
                    <a:pt x="262" y="199"/>
                  </a:lnTo>
                  <a:lnTo>
                    <a:pt x="218" y="176"/>
                  </a:lnTo>
                  <a:lnTo>
                    <a:pt x="208" y="186"/>
                  </a:lnTo>
                  <a:lnTo>
                    <a:pt x="197" y="133"/>
                  </a:lnTo>
                  <a:lnTo>
                    <a:pt x="178" y="65"/>
                  </a:lnTo>
                  <a:lnTo>
                    <a:pt x="178" y="42"/>
                  </a:lnTo>
                  <a:lnTo>
                    <a:pt x="146" y="42"/>
                  </a:lnTo>
                  <a:lnTo>
                    <a:pt x="112" y="14"/>
                  </a:lnTo>
                  <a:lnTo>
                    <a:pt x="94" y="15"/>
                  </a:lnTo>
                  <a:lnTo>
                    <a:pt x="101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1ACFAD44-444D-47FE-8B95-CF12E675B34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36445" y="3896822"/>
              <a:ext cx="362254" cy="332087"/>
            </a:xfrm>
            <a:custGeom>
              <a:avLst/>
              <a:gdLst>
                <a:gd name="T0" fmla="*/ 167 w 231"/>
                <a:gd name="T1" fmla="*/ 0 h 201"/>
                <a:gd name="T2" fmla="*/ 110 w 231"/>
                <a:gd name="T3" fmla="*/ 84 h 201"/>
                <a:gd name="T4" fmla="*/ 98 w 231"/>
                <a:gd name="T5" fmla="*/ 93 h 201"/>
                <a:gd name="T6" fmla="*/ 87 w 231"/>
                <a:gd name="T7" fmla="*/ 66 h 201"/>
                <a:gd name="T8" fmla="*/ 60 w 231"/>
                <a:gd name="T9" fmla="*/ 66 h 201"/>
                <a:gd name="T10" fmla="*/ 37 w 231"/>
                <a:gd name="T11" fmla="*/ 88 h 201"/>
                <a:gd name="T12" fmla="*/ 42 w 231"/>
                <a:gd name="T13" fmla="*/ 94 h 201"/>
                <a:gd name="T14" fmla="*/ 13 w 231"/>
                <a:gd name="T15" fmla="*/ 117 h 201"/>
                <a:gd name="T16" fmla="*/ 0 w 231"/>
                <a:gd name="T17" fmla="*/ 117 h 201"/>
                <a:gd name="T18" fmla="*/ 12 w 231"/>
                <a:gd name="T19" fmla="*/ 149 h 201"/>
                <a:gd name="T20" fmla="*/ 6 w 231"/>
                <a:gd name="T21" fmla="*/ 176 h 201"/>
                <a:gd name="T22" fmla="*/ 19 w 231"/>
                <a:gd name="T23" fmla="*/ 192 h 201"/>
                <a:gd name="T24" fmla="*/ 27 w 231"/>
                <a:gd name="T25" fmla="*/ 192 h 201"/>
                <a:gd name="T26" fmla="*/ 27 w 231"/>
                <a:gd name="T27" fmla="*/ 176 h 201"/>
                <a:gd name="T28" fmla="*/ 34 w 231"/>
                <a:gd name="T29" fmla="*/ 169 h 201"/>
                <a:gd name="T30" fmla="*/ 129 w 231"/>
                <a:gd name="T31" fmla="*/ 201 h 201"/>
                <a:gd name="T32" fmla="*/ 163 w 231"/>
                <a:gd name="T33" fmla="*/ 180 h 201"/>
                <a:gd name="T34" fmla="*/ 171 w 231"/>
                <a:gd name="T35" fmla="*/ 182 h 201"/>
                <a:gd name="T36" fmla="*/ 201 w 231"/>
                <a:gd name="T37" fmla="*/ 169 h 201"/>
                <a:gd name="T38" fmla="*/ 183 w 231"/>
                <a:gd name="T39" fmla="*/ 130 h 201"/>
                <a:gd name="T40" fmla="*/ 202 w 231"/>
                <a:gd name="T41" fmla="*/ 130 h 201"/>
                <a:gd name="T42" fmla="*/ 225 w 231"/>
                <a:gd name="T43" fmla="*/ 115 h 201"/>
                <a:gd name="T44" fmla="*/ 227 w 231"/>
                <a:gd name="T45" fmla="*/ 106 h 201"/>
                <a:gd name="T46" fmla="*/ 216 w 231"/>
                <a:gd name="T47" fmla="*/ 92 h 201"/>
                <a:gd name="T48" fmla="*/ 231 w 231"/>
                <a:gd name="T49" fmla="*/ 49 h 201"/>
                <a:gd name="T50" fmla="*/ 167 w 231"/>
                <a:gd name="T51" fmla="*/ 0 h 201"/>
                <a:gd name="T52" fmla="*/ 167 w 231"/>
                <a:gd name="T53" fmla="*/ 0 h 201"/>
                <a:gd name="T54" fmla="*/ 167 w 23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201"/>
                <a:gd name="T86" fmla="*/ 231 w 23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201">
                  <a:moveTo>
                    <a:pt x="167" y="0"/>
                  </a:moveTo>
                  <a:lnTo>
                    <a:pt x="110" y="84"/>
                  </a:lnTo>
                  <a:lnTo>
                    <a:pt x="98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8"/>
                  </a:lnTo>
                  <a:lnTo>
                    <a:pt x="42" y="94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12" y="149"/>
                  </a:lnTo>
                  <a:lnTo>
                    <a:pt x="6" y="176"/>
                  </a:lnTo>
                  <a:lnTo>
                    <a:pt x="19" y="192"/>
                  </a:lnTo>
                  <a:lnTo>
                    <a:pt x="27" y="192"/>
                  </a:lnTo>
                  <a:lnTo>
                    <a:pt x="27" y="176"/>
                  </a:lnTo>
                  <a:lnTo>
                    <a:pt x="34" y="169"/>
                  </a:lnTo>
                  <a:lnTo>
                    <a:pt x="129" y="201"/>
                  </a:lnTo>
                  <a:lnTo>
                    <a:pt x="163" y="180"/>
                  </a:lnTo>
                  <a:lnTo>
                    <a:pt x="171" y="182"/>
                  </a:lnTo>
                  <a:lnTo>
                    <a:pt x="201" y="169"/>
                  </a:lnTo>
                  <a:lnTo>
                    <a:pt x="183" y="130"/>
                  </a:lnTo>
                  <a:lnTo>
                    <a:pt x="202" y="130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732A6CE4-1EC0-43A2-BEAD-B303F25F8E9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862753" y="5471506"/>
              <a:ext cx="1051275" cy="698474"/>
            </a:xfrm>
            <a:custGeom>
              <a:avLst/>
              <a:gdLst>
                <a:gd name="T0" fmla="*/ 671 w 671"/>
                <a:gd name="T1" fmla="*/ 0 h 423"/>
                <a:gd name="T2" fmla="*/ 570 w 671"/>
                <a:gd name="T3" fmla="*/ 222 h 423"/>
                <a:gd name="T4" fmla="*/ 624 w 671"/>
                <a:gd name="T5" fmla="*/ 322 h 423"/>
                <a:gd name="T6" fmla="*/ 576 w 671"/>
                <a:gd name="T7" fmla="*/ 423 h 423"/>
                <a:gd name="T8" fmla="*/ 453 w 671"/>
                <a:gd name="T9" fmla="*/ 383 h 423"/>
                <a:gd name="T10" fmla="*/ 383 w 671"/>
                <a:gd name="T11" fmla="*/ 303 h 423"/>
                <a:gd name="T12" fmla="*/ 313 w 671"/>
                <a:gd name="T13" fmla="*/ 303 h 423"/>
                <a:gd name="T14" fmla="*/ 126 w 671"/>
                <a:gd name="T15" fmla="*/ 182 h 423"/>
                <a:gd name="T16" fmla="*/ 55 w 671"/>
                <a:gd name="T17" fmla="*/ 182 h 423"/>
                <a:gd name="T18" fmla="*/ 0 w 671"/>
                <a:gd name="T19" fmla="*/ 131 h 423"/>
                <a:gd name="T20" fmla="*/ 71 w 671"/>
                <a:gd name="T21" fmla="*/ 9 h 423"/>
                <a:gd name="T22" fmla="*/ 109 w 671"/>
                <a:gd name="T23" fmla="*/ 70 h 423"/>
                <a:gd name="T24" fmla="*/ 204 w 671"/>
                <a:gd name="T25" fmla="*/ 20 h 423"/>
                <a:gd name="T26" fmla="*/ 290 w 671"/>
                <a:gd name="T27" fmla="*/ 80 h 423"/>
                <a:gd name="T28" fmla="*/ 468 w 671"/>
                <a:gd name="T29" fmla="*/ 50 h 423"/>
                <a:gd name="T30" fmla="*/ 624 w 671"/>
                <a:gd name="T31" fmla="*/ 0 h 423"/>
                <a:gd name="T32" fmla="*/ 671 w 671"/>
                <a:gd name="T33" fmla="*/ 0 h 423"/>
                <a:gd name="T34" fmla="*/ 671 w 671"/>
                <a:gd name="T35" fmla="*/ 0 h 423"/>
                <a:gd name="T36" fmla="*/ 671 w 671"/>
                <a:gd name="T37" fmla="*/ 0 h 4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1"/>
                <a:gd name="T58" fmla="*/ 0 h 423"/>
                <a:gd name="T59" fmla="*/ 671 w 671"/>
                <a:gd name="T60" fmla="*/ 423 h 4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1" h="423">
                  <a:moveTo>
                    <a:pt x="671" y="0"/>
                  </a:moveTo>
                  <a:lnTo>
                    <a:pt x="570" y="222"/>
                  </a:lnTo>
                  <a:lnTo>
                    <a:pt x="624" y="322"/>
                  </a:lnTo>
                  <a:lnTo>
                    <a:pt x="576" y="423"/>
                  </a:lnTo>
                  <a:lnTo>
                    <a:pt x="453" y="383"/>
                  </a:lnTo>
                  <a:lnTo>
                    <a:pt x="383" y="303"/>
                  </a:lnTo>
                  <a:lnTo>
                    <a:pt x="313" y="303"/>
                  </a:lnTo>
                  <a:lnTo>
                    <a:pt x="126" y="182"/>
                  </a:lnTo>
                  <a:lnTo>
                    <a:pt x="55" y="182"/>
                  </a:lnTo>
                  <a:lnTo>
                    <a:pt x="0" y="131"/>
                  </a:lnTo>
                  <a:lnTo>
                    <a:pt x="71" y="9"/>
                  </a:lnTo>
                  <a:lnTo>
                    <a:pt x="109" y="70"/>
                  </a:lnTo>
                  <a:lnTo>
                    <a:pt x="204" y="20"/>
                  </a:lnTo>
                  <a:lnTo>
                    <a:pt x="290" y="80"/>
                  </a:lnTo>
                  <a:lnTo>
                    <a:pt x="468" y="50"/>
                  </a:lnTo>
                  <a:lnTo>
                    <a:pt x="624" y="0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6E596FDF-B4B1-437B-8B83-6F91165FE5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570469" y="4188372"/>
              <a:ext cx="524898" cy="983788"/>
            </a:xfrm>
            <a:custGeom>
              <a:avLst/>
              <a:gdLst>
                <a:gd name="T0" fmla="*/ 218 w 335"/>
                <a:gd name="T1" fmla="*/ 0 h 596"/>
                <a:gd name="T2" fmla="*/ 304 w 335"/>
                <a:gd name="T3" fmla="*/ 62 h 596"/>
                <a:gd name="T4" fmla="*/ 335 w 335"/>
                <a:gd name="T5" fmla="*/ 213 h 596"/>
                <a:gd name="T6" fmla="*/ 288 w 335"/>
                <a:gd name="T7" fmla="*/ 284 h 596"/>
                <a:gd name="T8" fmla="*/ 265 w 335"/>
                <a:gd name="T9" fmla="*/ 555 h 596"/>
                <a:gd name="T10" fmla="*/ 188 w 335"/>
                <a:gd name="T11" fmla="*/ 515 h 596"/>
                <a:gd name="T12" fmla="*/ 101 w 335"/>
                <a:gd name="T13" fmla="*/ 596 h 596"/>
                <a:gd name="T14" fmla="*/ 15 w 335"/>
                <a:gd name="T15" fmla="*/ 535 h 596"/>
                <a:gd name="T16" fmla="*/ 55 w 335"/>
                <a:gd name="T17" fmla="*/ 233 h 596"/>
                <a:gd name="T18" fmla="*/ 0 w 335"/>
                <a:gd name="T19" fmla="*/ 142 h 596"/>
                <a:gd name="T20" fmla="*/ 7 w 335"/>
                <a:gd name="T21" fmla="*/ 42 h 596"/>
                <a:gd name="T22" fmla="*/ 125 w 335"/>
                <a:gd name="T23" fmla="*/ 72 h 596"/>
                <a:gd name="T24" fmla="*/ 218 w 335"/>
                <a:gd name="T25" fmla="*/ 0 h 596"/>
                <a:gd name="T26" fmla="*/ 218 w 335"/>
                <a:gd name="T27" fmla="*/ 0 h 596"/>
                <a:gd name="T28" fmla="*/ 218 w 335"/>
                <a:gd name="T29" fmla="*/ 0 h 5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596"/>
                <a:gd name="T47" fmla="*/ 335 w 335"/>
                <a:gd name="T48" fmla="*/ 596 h 5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596">
                  <a:moveTo>
                    <a:pt x="218" y="0"/>
                  </a:moveTo>
                  <a:lnTo>
                    <a:pt x="304" y="62"/>
                  </a:lnTo>
                  <a:lnTo>
                    <a:pt x="335" y="213"/>
                  </a:lnTo>
                  <a:lnTo>
                    <a:pt x="288" y="284"/>
                  </a:lnTo>
                  <a:lnTo>
                    <a:pt x="265" y="555"/>
                  </a:lnTo>
                  <a:lnTo>
                    <a:pt x="188" y="515"/>
                  </a:lnTo>
                  <a:lnTo>
                    <a:pt x="101" y="596"/>
                  </a:lnTo>
                  <a:lnTo>
                    <a:pt x="15" y="535"/>
                  </a:lnTo>
                  <a:lnTo>
                    <a:pt x="55" y="233"/>
                  </a:lnTo>
                  <a:lnTo>
                    <a:pt x="0" y="142"/>
                  </a:lnTo>
                  <a:lnTo>
                    <a:pt x="7" y="42"/>
                  </a:lnTo>
                  <a:lnTo>
                    <a:pt x="125" y="7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BF4EB8DC-9BA6-4B9C-9EC8-4342C1D750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50160" y="2111660"/>
              <a:ext cx="294239" cy="208919"/>
            </a:xfrm>
            <a:custGeom>
              <a:avLst/>
              <a:gdLst>
                <a:gd name="T0" fmla="*/ 179 w 188"/>
                <a:gd name="T1" fmla="*/ 21 h 126"/>
                <a:gd name="T2" fmla="*/ 94 w 188"/>
                <a:gd name="T3" fmla="*/ 0 h 126"/>
                <a:gd name="T4" fmla="*/ 0 w 188"/>
                <a:gd name="T5" fmla="*/ 21 h 126"/>
                <a:gd name="T6" fmla="*/ 32 w 188"/>
                <a:gd name="T7" fmla="*/ 124 h 126"/>
                <a:gd name="T8" fmla="*/ 61 w 188"/>
                <a:gd name="T9" fmla="*/ 126 h 126"/>
                <a:gd name="T10" fmla="*/ 76 w 188"/>
                <a:gd name="T11" fmla="*/ 109 h 126"/>
                <a:gd name="T12" fmla="*/ 158 w 188"/>
                <a:gd name="T13" fmla="*/ 109 h 126"/>
                <a:gd name="T14" fmla="*/ 188 w 188"/>
                <a:gd name="T15" fmla="*/ 85 h 126"/>
                <a:gd name="T16" fmla="*/ 179 w 188"/>
                <a:gd name="T17" fmla="*/ 21 h 126"/>
                <a:gd name="T18" fmla="*/ 179 w 188"/>
                <a:gd name="T19" fmla="*/ 21 h 126"/>
                <a:gd name="T20" fmla="*/ 179 w 188"/>
                <a:gd name="T21" fmla="*/ 21 h 126"/>
                <a:gd name="T22" fmla="*/ 179 w 188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26"/>
                <a:gd name="T38" fmla="*/ 188 w 188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26">
                  <a:moveTo>
                    <a:pt x="179" y="21"/>
                  </a:moveTo>
                  <a:lnTo>
                    <a:pt x="94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1" y="126"/>
                  </a:lnTo>
                  <a:lnTo>
                    <a:pt x="76" y="109"/>
                  </a:lnTo>
                  <a:lnTo>
                    <a:pt x="158" y="109"/>
                  </a:lnTo>
                  <a:lnTo>
                    <a:pt x="188" y="85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4652103D-08C4-410F-9CC7-1B813E6BBDB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1795" y="1943278"/>
              <a:ext cx="720071" cy="975992"/>
            </a:xfrm>
            <a:custGeom>
              <a:avLst/>
              <a:gdLst>
                <a:gd name="T0" fmla="*/ 341 w 460"/>
                <a:gd name="T1" fmla="*/ 0 h 591"/>
                <a:gd name="T2" fmla="*/ 282 w 460"/>
                <a:gd name="T3" fmla="*/ 31 h 591"/>
                <a:gd name="T4" fmla="*/ 229 w 460"/>
                <a:gd name="T5" fmla="*/ 123 h 591"/>
                <a:gd name="T6" fmla="*/ 238 w 460"/>
                <a:gd name="T7" fmla="*/ 187 h 591"/>
                <a:gd name="T8" fmla="*/ 208 w 460"/>
                <a:gd name="T9" fmla="*/ 211 h 591"/>
                <a:gd name="T10" fmla="*/ 126 w 460"/>
                <a:gd name="T11" fmla="*/ 211 h 591"/>
                <a:gd name="T12" fmla="*/ 111 w 460"/>
                <a:gd name="T13" fmla="*/ 228 h 591"/>
                <a:gd name="T14" fmla="*/ 83 w 460"/>
                <a:gd name="T15" fmla="*/ 226 h 591"/>
                <a:gd name="T16" fmla="*/ 94 w 460"/>
                <a:gd name="T17" fmla="*/ 251 h 591"/>
                <a:gd name="T18" fmla="*/ 0 w 460"/>
                <a:gd name="T19" fmla="*/ 324 h 591"/>
                <a:gd name="T20" fmla="*/ 19 w 460"/>
                <a:gd name="T21" fmla="*/ 385 h 591"/>
                <a:gd name="T22" fmla="*/ 57 w 460"/>
                <a:gd name="T23" fmla="*/ 411 h 591"/>
                <a:gd name="T24" fmla="*/ 57 w 460"/>
                <a:gd name="T25" fmla="*/ 420 h 591"/>
                <a:gd name="T26" fmla="*/ 21 w 460"/>
                <a:gd name="T27" fmla="*/ 482 h 591"/>
                <a:gd name="T28" fmla="*/ 73 w 460"/>
                <a:gd name="T29" fmla="*/ 585 h 591"/>
                <a:gd name="T30" fmla="*/ 175 w 460"/>
                <a:gd name="T31" fmla="*/ 585 h 591"/>
                <a:gd name="T32" fmla="*/ 219 w 460"/>
                <a:gd name="T33" fmla="*/ 591 h 591"/>
                <a:gd name="T34" fmla="*/ 253 w 460"/>
                <a:gd name="T35" fmla="*/ 530 h 591"/>
                <a:gd name="T36" fmla="*/ 272 w 460"/>
                <a:gd name="T37" fmla="*/ 491 h 591"/>
                <a:gd name="T38" fmla="*/ 281 w 460"/>
                <a:gd name="T39" fmla="*/ 491 h 591"/>
                <a:gd name="T40" fmla="*/ 303 w 460"/>
                <a:gd name="T41" fmla="*/ 505 h 591"/>
                <a:gd name="T42" fmla="*/ 348 w 460"/>
                <a:gd name="T43" fmla="*/ 485 h 591"/>
                <a:gd name="T44" fmla="*/ 362 w 460"/>
                <a:gd name="T45" fmla="*/ 485 h 591"/>
                <a:gd name="T46" fmla="*/ 374 w 460"/>
                <a:gd name="T47" fmla="*/ 503 h 591"/>
                <a:gd name="T48" fmla="*/ 399 w 460"/>
                <a:gd name="T49" fmla="*/ 480 h 591"/>
                <a:gd name="T50" fmla="*/ 399 w 460"/>
                <a:gd name="T51" fmla="*/ 460 h 591"/>
                <a:gd name="T52" fmla="*/ 417 w 460"/>
                <a:gd name="T53" fmla="*/ 459 h 591"/>
                <a:gd name="T54" fmla="*/ 440 w 460"/>
                <a:gd name="T55" fmla="*/ 487 h 591"/>
                <a:gd name="T56" fmla="*/ 460 w 460"/>
                <a:gd name="T57" fmla="*/ 481 h 591"/>
                <a:gd name="T58" fmla="*/ 460 w 460"/>
                <a:gd name="T59" fmla="*/ 447 h 591"/>
                <a:gd name="T60" fmla="*/ 433 w 460"/>
                <a:gd name="T61" fmla="*/ 420 h 591"/>
                <a:gd name="T62" fmla="*/ 404 w 460"/>
                <a:gd name="T63" fmla="*/ 363 h 591"/>
                <a:gd name="T64" fmla="*/ 382 w 460"/>
                <a:gd name="T65" fmla="*/ 363 h 591"/>
                <a:gd name="T66" fmla="*/ 376 w 460"/>
                <a:gd name="T67" fmla="*/ 372 h 591"/>
                <a:gd name="T68" fmla="*/ 342 w 460"/>
                <a:gd name="T69" fmla="*/ 324 h 591"/>
                <a:gd name="T70" fmla="*/ 342 w 460"/>
                <a:gd name="T71" fmla="*/ 284 h 591"/>
                <a:gd name="T72" fmla="*/ 376 w 460"/>
                <a:gd name="T73" fmla="*/ 286 h 591"/>
                <a:gd name="T74" fmla="*/ 396 w 460"/>
                <a:gd name="T75" fmla="*/ 272 h 591"/>
                <a:gd name="T76" fmla="*/ 365 w 460"/>
                <a:gd name="T77" fmla="*/ 182 h 591"/>
                <a:gd name="T78" fmla="*/ 350 w 460"/>
                <a:gd name="T79" fmla="*/ 167 h 591"/>
                <a:gd name="T80" fmla="*/ 350 w 460"/>
                <a:gd name="T81" fmla="*/ 149 h 591"/>
                <a:gd name="T82" fmla="*/ 396 w 460"/>
                <a:gd name="T83" fmla="*/ 78 h 591"/>
                <a:gd name="T84" fmla="*/ 341 w 460"/>
                <a:gd name="T85" fmla="*/ 0 h 591"/>
                <a:gd name="T86" fmla="*/ 341 w 460"/>
                <a:gd name="T87" fmla="*/ 0 h 591"/>
                <a:gd name="T88" fmla="*/ 341 w 460"/>
                <a:gd name="T89" fmla="*/ 0 h 5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0"/>
                <a:gd name="T136" fmla="*/ 0 h 591"/>
                <a:gd name="T137" fmla="*/ 460 w 460"/>
                <a:gd name="T138" fmla="*/ 591 h 5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0" h="591">
                  <a:moveTo>
                    <a:pt x="341" y="0"/>
                  </a:moveTo>
                  <a:lnTo>
                    <a:pt x="282" y="31"/>
                  </a:lnTo>
                  <a:lnTo>
                    <a:pt x="229" y="123"/>
                  </a:lnTo>
                  <a:lnTo>
                    <a:pt x="238" y="187"/>
                  </a:lnTo>
                  <a:lnTo>
                    <a:pt x="208" y="211"/>
                  </a:lnTo>
                  <a:lnTo>
                    <a:pt x="126" y="211"/>
                  </a:lnTo>
                  <a:lnTo>
                    <a:pt x="111" y="228"/>
                  </a:lnTo>
                  <a:lnTo>
                    <a:pt x="83" y="226"/>
                  </a:lnTo>
                  <a:lnTo>
                    <a:pt x="94" y="251"/>
                  </a:lnTo>
                  <a:lnTo>
                    <a:pt x="0" y="324"/>
                  </a:lnTo>
                  <a:lnTo>
                    <a:pt x="19" y="385"/>
                  </a:lnTo>
                  <a:lnTo>
                    <a:pt x="57" y="411"/>
                  </a:lnTo>
                  <a:lnTo>
                    <a:pt x="57" y="420"/>
                  </a:lnTo>
                  <a:lnTo>
                    <a:pt x="21" y="482"/>
                  </a:lnTo>
                  <a:lnTo>
                    <a:pt x="73" y="585"/>
                  </a:lnTo>
                  <a:lnTo>
                    <a:pt x="175" y="585"/>
                  </a:lnTo>
                  <a:lnTo>
                    <a:pt x="219" y="591"/>
                  </a:lnTo>
                  <a:lnTo>
                    <a:pt x="253" y="530"/>
                  </a:lnTo>
                  <a:lnTo>
                    <a:pt x="272" y="491"/>
                  </a:lnTo>
                  <a:lnTo>
                    <a:pt x="281" y="491"/>
                  </a:lnTo>
                  <a:lnTo>
                    <a:pt x="303" y="505"/>
                  </a:lnTo>
                  <a:lnTo>
                    <a:pt x="348" y="485"/>
                  </a:lnTo>
                  <a:lnTo>
                    <a:pt x="362" y="485"/>
                  </a:lnTo>
                  <a:lnTo>
                    <a:pt x="374" y="503"/>
                  </a:lnTo>
                  <a:lnTo>
                    <a:pt x="399" y="480"/>
                  </a:lnTo>
                  <a:lnTo>
                    <a:pt x="399" y="460"/>
                  </a:lnTo>
                  <a:lnTo>
                    <a:pt x="417" y="459"/>
                  </a:lnTo>
                  <a:lnTo>
                    <a:pt x="440" y="487"/>
                  </a:lnTo>
                  <a:lnTo>
                    <a:pt x="460" y="481"/>
                  </a:lnTo>
                  <a:lnTo>
                    <a:pt x="460" y="447"/>
                  </a:lnTo>
                  <a:lnTo>
                    <a:pt x="433" y="420"/>
                  </a:lnTo>
                  <a:lnTo>
                    <a:pt x="404" y="363"/>
                  </a:lnTo>
                  <a:lnTo>
                    <a:pt x="382" y="363"/>
                  </a:lnTo>
                  <a:lnTo>
                    <a:pt x="376" y="372"/>
                  </a:lnTo>
                  <a:lnTo>
                    <a:pt x="342" y="324"/>
                  </a:lnTo>
                  <a:lnTo>
                    <a:pt x="342" y="284"/>
                  </a:lnTo>
                  <a:lnTo>
                    <a:pt x="376" y="286"/>
                  </a:lnTo>
                  <a:lnTo>
                    <a:pt x="396" y="272"/>
                  </a:lnTo>
                  <a:lnTo>
                    <a:pt x="365" y="182"/>
                  </a:lnTo>
                  <a:lnTo>
                    <a:pt x="350" y="167"/>
                  </a:lnTo>
                  <a:lnTo>
                    <a:pt x="350" y="149"/>
                  </a:lnTo>
                  <a:lnTo>
                    <a:pt x="396" y="78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228751AB-44B0-4507-A838-E0C9B5CEFC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07043" y="1879355"/>
              <a:ext cx="819137" cy="813847"/>
            </a:xfrm>
            <a:custGeom>
              <a:avLst/>
              <a:gdLst>
                <a:gd name="T0" fmla="*/ 153 w 523"/>
                <a:gd name="T1" fmla="*/ 29 h 493"/>
                <a:gd name="T2" fmla="*/ 98 w 523"/>
                <a:gd name="T3" fmla="*/ 181 h 493"/>
                <a:gd name="T4" fmla="*/ 52 w 523"/>
                <a:gd name="T5" fmla="*/ 114 h 493"/>
                <a:gd name="T6" fmla="*/ 8 w 523"/>
                <a:gd name="T7" fmla="*/ 190 h 493"/>
                <a:gd name="T8" fmla="*/ 8 w 523"/>
                <a:gd name="T9" fmla="*/ 209 h 493"/>
                <a:gd name="T10" fmla="*/ 23 w 523"/>
                <a:gd name="T11" fmla="*/ 221 h 493"/>
                <a:gd name="T12" fmla="*/ 54 w 523"/>
                <a:gd name="T13" fmla="*/ 311 h 493"/>
                <a:gd name="T14" fmla="*/ 34 w 523"/>
                <a:gd name="T15" fmla="*/ 325 h 493"/>
                <a:gd name="T16" fmla="*/ 0 w 523"/>
                <a:gd name="T17" fmla="*/ 324 h 493"/>
                <a:gd name="T18" fmla="*/ 0 w 523"/>
                <a:gd name="T19" fmla="*/ 363 h 493"/>
                <a:gd name="T20" fmla="*/ 34 w 523"/>
                <a:gd name="T21" fmla="*/ 411 h 493"/>
                <a:gd name="T22" fmla="*/ 40 w 523"/>
                <a:gd name="T23" fmla="*/ 402 h 493"/>
                <a:gd name="T24" fmla="*/ 62 w 523"/>
                <a:gd name="T25" fmla="*/ 402 h 493"/>
                <a:gd name="T26" fmla="*/ 92 w 523"/>
                <a:gd name="T27" fmla="*/ 461 h 493"/>
                <a:gd name="T28" fmla="*/ 118 w 523"/>
                <a:gd name="T29" fmla="*/ 486 h 493"/>
                <a:gd name="T30" fmla="*/ 118 w 523"/>
                <a:gd name="T31" fmla="*/ 493 h 493"/>
                <a:gd name="T32" fmla="*/ 134 w 523"/>
                <a:gd name="T33" fmla="*/ 487 h 493"/>
                <a:gd name="T34" fmla="*/ 143 w 523"/>
                <a:gd name="T35" fmla="*/ 442 h 493"/>
                <a:gd name="T36" fmla="*/ 135 w 523"/>
                <a:gd name="T37" fmla="*/ 438 h 493"/>
                <a:gd name="T38" fmla="*/ 153 w 523"/>
                <a:gd name="T39" fmla="*/ 402 h 493"/>
                <a:gd name="T40" fmla="*/ 190 w 523"/>
                <a:gd name="T41" fmla="*/ 392 h 493"/>
                <a:gd name="T42" fmla="*/ 242 w 523"/>
                <a:gd name="T43" fmla="*/ 402 h 493"/>
                <a:gd name="T44" fmla="*/ 265 w 523"/>
                <a:gd name="T45" fmla="*/ 387 h 493"/>
                <a:gd name="T46" fmla="*/ 284 w 523"/>
                <a:gd name="T47" fmla="*/ 417 h 493"/>
                <a:gd name="T48" fmla="*/ 344 w 523"/>
                <a:gd name="T49" fmla="*/ 430 h 493"/>
                <a:gd name="T50" fmla="*/ 371 w 523"/>
                <a:gd name="T51" fmla="*/ 447 h 493"/>
                <a:gd name="T52" fmla="*/ 385 w 523"/>
                <a:gd name="T53" fmla="*/ 434 h 493"/>
                <a:gd name="T54" fmla="*/ 405 w 523"/>
                <a:gd name="T55" fmla="*/ 434 h 493"/>
                <a:gd name="T56" fmla="*/ 430 w 523"/>
                <a:gd name="T57" fmla="*/ 447 h 493"/>
                <a:gd name="T58" fmla="*/ 451 w 523"/>
                <a:gd name="T59" fmla="*/ 440 h 493"/>
                <a:gd name="T60" fmla="*/ 523 w 523"/>
                <a:gd name="T61" fmla="*/ 442 h 493"/>
                <a:gd name="T62" fmla="*/ 403 w 523"/>
                <a:gd name="T63" fmla="*/ 338 h 493"/>
                <a:gd name="T64" fmla="*/ 386 w 523"/>
                <a:gd name="T65" fmla="*/ 307 h 493"/>
                <a:gd name="T66" fmla="*/ 386 w 523"/>
                <a:gd name="T67" fmla="*/ 272 h 493"/>
                <a:gd name="T68" fmla="*/ 419 w 523"/>
                <a:gd name="T69" fmla="*/ 206 h 493"/>
                <a:gd name="T70" fmla="*/ 390 w 523"/>
                <a:gd name="T71" fmla="*/ 206 h 493"/>
                <a:gd name="T72" fmla="*/ 385 w 523"/>
                <a:gd name="T73" fmla="*/ 220 h 493"/>
                <a:gd name="T74" fmla="*/ 372 w 523"/>
                <a:gd name="T75" fmla="*/ 220 h 493"/>
                <a:gd name="T76" fmla="*/ 372 w 523"/>
                <a:gd name="T77" fmla="*/ 202 h 493"/>
                <a:gd name="T78" fmla="*/ 361 w 523"/>
                <a:gd name="T79" fmla="*/ 159 h 493"/>
                <a:gd name="T80" fmla="*/ 378 w 523"/>
                <a:gd name="T81" fmla="*/ 102 h 493"/>
                <a:gd name="T82" fmla="*/ 378 w 523"/>
                <a:gd name="T83" fmla="*/ 65 h 493"/>
                <a:gd name="T84" fmla="*/ 390 w 523"/>
                <a:gd name="T85" fmla="*/ 53 h 493"/>
                <a:gd name="T86" fmla="*/ 361 w 523"/>
                <a:gd name="T87" fmla="*/ 19 h 493"/>
                <a:gd name="T88" fmla="*/ 339 w 523"/>
                <a:gd name="T89" fmla="*/ 19 h 493"/>
                <a:gd name="T90" fmla="*/ 286 w 523"/>
                <a:gd name="T91" fmla="*/ 0 h 493"/>
                <a:gd name="T92" fmla="*/ 291 w 523"/>
                <a:gd name="T93" fmla="*/ 88 h 493"/>
                <a:gd name="T94" fmla="*/ 166 w 523"/>
                <a:gd name="T95" fmla="*/ 32 h 493"/>
                <a:gd name="T96" fmla="*/ 153 w 523"/>
                <a:gd name="T97" fmla="*/ 29 h 493"/>
                <a:gd name="T98" fmla="*/ 153 w 523"/>
                <a:gd name="T99" fmla="*/ 29 h 493"/>
                <a:gd name="T100" fmla="*/ 153 w 523"/>
                <a:gd name="T101" fmla="*/ 29 h 4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3"/>
                <a:gd name="T154" fmla="*/ 0 h 493"/>
                <a:gd name="T155" fmla="*/ 523 w 523"/>
                <a:gd name="T156" fmla="*/ 493 h 4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3" h="493">
                  <a:moveTo>
                    <a:pt x="153" y="29"/>
                  </a:moveTo>
                  <a:lnTo>
                    <a:pt x="98" y="181"/>
                  </a:lnTo>
                  <a:lnTo>
                    <a:pt x="52" y="114"/>
                  </a:lnTo>
                  <a:lnTo>
                    <a:pt x="8" y="190"/>
                  </a:lnTo>
                  <a:lnTo>
                    <a:pt x="8" y="209"/>
                  </a:lnTo>
                  <a:lnTo>
                    <a:pt x="23" y="221"/>
                  </a:lnTo>
                  <a:lnTo>
                    <a:pt x="54" y="311"/>
                  </a:lnTo>
                  <a:lnTo>
                    <a:pt x="34" y="325"/>
                  </a:lnTo>
                  <a:lnTo>
                    <a:pt x="0" y="324"/>
                  </a:lnTo>
                  <a:lnTo>
                    <a:pt x="0" y="363"/>
                  </a:lnTo>
                  <a:lnTo>
                    <a:pt x="34" y="411"/>
                  </a:lnTo>
                  <a:lnTo>
                    <a:pt x="40" y="402"/>
                  </a:lnTo>
                  <a:lnTo>
                    <a:pt x="62" y="402"/>
                  </a:lnTo>
                  <a:lnTo>
                    <a:pt x="92" y="461"/>
                  </a:lnTo>
                  <a:lnTo>
                    <a:pt x="118" y="486"/>
                  </a:lnTo>
                  <a:lnTo>
                    <a:pt x="118" y="493"/>
                  </a:lnTo>
                  <a:lnTo>
                    <a:pt x="134" y="487"/>
                  </a:lnTo>
                  <a:lnTo>
                    <a:pt x="143" y="442"/>
                  </a:lnTo>
                  <a:lnTo>
                    <a:pt x="135" y="438"/>
                  </a:lnTo>
                  <a:lnTo>
                    <a:pt x="153" y="402"/>
                  </a:lnTo>
                  <a:lnTo>
                    <a:pt x="190" y="392"/>
                  </a:lnTo>
                  <a:lnTo>
                    <a:pt x="242" y="402"/>
                  </a:lnTo>
                  <a:lnTo>
                    <a:pt x="265" y="387"/>
                  </a:lnTo>
                  <a:lnTo>
                    <a:pt x="284" y="417"/>
                  </a:lnTo>
                  <a:lnTo>
                    <a:pt x="344" y="430"/>
                  </a:lnTo>
                  <a:lnTo>
                    <a:pt x="371" y="447"/>
                  </a:lnTo>
                  <a:lnTo>
                    <a:pt x="385" y="434"/>
                  </a:lnTo>
                  <a:lnTo>
                    <a:pt x="405" y="434"/>
                  </a:lnTo>
                  <a:lnTo>
                    <a:pt x="430" y="447"/>
                  </a:lnTo>
                  <a:lnTo>
                    <a:pt x="451" y="440"/>
                  </a:lnTo>
                  <a:lnTo>
                    <a:pt x="523" y="442"/>
                  </a:lnTo>
                  <a:lnTo>
                    <a:pt x="403" y="338"/>
                  </a:lnTo>
                  <a:lnTo>
                    <a:pt x="386" y="307"/>
                  </a:lnTo>
                  <a:lnTo>
                    <a:pt x="386" y="272"/>
                  </a:lnTo>
                  <a:lnTo>
                    <a:pt x="419" y="206"/>
                  </a:lnTo>
                  <a:lnTo>
                    <a:pt x="390" y="206"/>
                  </a:lnTo>
                  <a:lnTo>
                    <a:pt x="385" y="220"/>
                  </a:lnTo>
                  <a:lnTo>
                    <a:pt x="372" y="220"/>
                  </a:lnTo>
                  <a:lnTo>
                    <a:pt x="372" y="202"/>
                  </a:lnTo>
                  <a:lnTo>
                    <a:pt x="361" y="159"/>
                  </a:lnTo>
                  <a:lnTo>
                    <a:pt x="378" y="102"/>
                  </a:lnTo>
                  <a:lnTo>
                    <a:pt x="378" y="65"/>
                  </a:lnTo>
                  <a:lnTo>
                    <a:pt x="390" y="53"/>
                  </a:lnTo>
                  <a:lnTo>
                    <a:pt x="361" y="19"/>
                  </a:lnTo>
                  <a:lnTo>
                    <a:pt x="339" y="19"/>
                  </a:lnTo>
                  <a:lnTo>
                    <a:pt x="286" y="0"/>
                  </a:lnTo>
                  <a:lnTo>
                    <a:pt x="291" y="88"/>
                  </a:lnTo>
                  <a:lnTo>
                    <a:pt x="166" y="32"/>
                  </a:lnTo>
                  <a:lnTo>
                    <a:pt x="153" y="29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FB36410-D627-4C95-A991-83BD874EF18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337855" y="1726564"/>
              <a:ext cx="600306" cy="551919"/>
            </a:xfrm>
            <a:custGeom>
              <a:avLst/>
              <a:gdLst>
                <a:gd name="T0" fmla="*/ 335 w 383"/>
                <a:gd name="T1" fmla="*/ 0 h 334"/>
                <a:gd name="T2" fmla="*/ 171 w 383"/>
                <a:gd name="T3" fmla="*/ 0 h 334"/>
                <a:gd name="T4" fmla="*/ 126 w 383"/>
                <a:gd name="T5" fmla="*/ 48 h 334"/>
                <a:gd name="T6" fmla="*/ 33 w 383"/>
                <a:gd name="T7" fmla="*/ 29 h 334"/>
                <a:gd name="T8" fmla="*/ 0 w 383"/>
                <a:gd name="T9" fmla="*/ 108 h 334"/>
                <a:gd name="T10" fmla="*/ 22 w 383"/>
                <a:gd name="T11" fmla="*/ 110 h 334"/>
                <a:gd name="T12" fmla="*/ 51 w 383"/>
                <a:gd name="T13" fmla="*/ 145 h 334"/>
                <a:gd name="T14" fmla="*/ 40 w 383"/>
                <a:gd name="T15" fmla="*/ 157 h 334"/>
                <a:gd name="T16" fmla="*/ 40 w 383"/>
                <a:gd name="T17" fmla="*/ 197 h 334"/>
                <a:gd name="T18" fmla="*/ 22 w 383"/>
                <a:gd name="T19" fmla="*/ 254 h 334"/>
                <a:gd name="T20" fmla="*/ 33 w 383"/>
                <a:gd name="T21" fmla="*/ 292 h 334"/>
                <a:gd name="T22" fmla="*/ 33 w 383"/>
                <a:gd name="T23" fmla="*/ 312 h 334"/>
                <a:gd name="T24" fmla="*/ 46 w 383"/>
                <a:gd name="T25" fmla="*/ 312 h 334"/>
                <a:gd name="T26" fmla="*/ 54 w 383"/>
                <a:gd name="T27" fmla="*/ 298 h 334"/>
                <a:gd name="T28" fmla="*/ 79 w 383"/>
                <a:gd name="T29" fmla="*/ 298 h 334"/>
                <a:gd name="T30" fmla="*/ 93 w 383"/>
                <a:gd name="T31" fmla="*/ 312 h 334"/>
                <a:gd name="T32" fmla="*/ 93 w 383"/>
                <a:gd name="T33" fmla="*/ 334 h 334"/>
                <a:gd name="T34" fmla="*/ 130 w 383"/>
                <a:gd name="T35" fmla="*/ 334 h 334"/>
                <a:gd name="T36" fmla="*/ 158 w 383"/>
                <a:gd name="T37" fmla="*/ 277 h 334"/>
                <a:gd name="T38" fmla="*/ 177 w 383"/>
                <a:gd name="T39" fmla="*/ 277 h 334"/>
                <a:gd name="T40" fmla="*/ 200 w 383"/>
                <a:gd name="T41" fmla="*/ 251 h 334"/>
                <a:gd name="T42" fmla="*/ 213 w 383"/>
                <a:gd name="T43" fmla="*/ 251 h 334"/>
                <a:gd name="T44" fmla="*/ 227 w 383"/>
                <a:gd name="T45" fmla="*/ 259 h 334"/>
                <a:gd name="T46" fmla="*/ 277 w 383"/>
                <a:gd name="T47" fmla="*/ 223 h 334"/>
                <a:gd name="T48" fmla="*/ 285 w 383"/>
                <a:gd name="T49" fmla="*/ 200 h 334"/>
                <a:gd name="T50" fmla="*/ 260 w 383"/>
                <a:gd name="T51" fmla="*/ 180 h 334"/>
                <a:gd name="T52" fmla="*/ 254 w 383"/>
                <a:gd name="T53" fmla="*/ 150 h 334"/>
                <a:gd name="T54" fmla="*/ 273 w 383"/>
                <a:gd name="T55" fmla="*/ 139 h 334"/>
                <a:gd name="T56" fmla="*/ 273 w 383"/>
                <a:gd name="T57" fmla="*/ 121 h 334"/>
                <a:gd name="T58" fmla="*/ 299 w 383"/>
                <a:gd name="T59" fmla="*/ 115 h 334"/>
                <a:gd name="T60" fmla="*/ 312 w 383"/>
                <a:gd name="T61" fmla="*/ 90 h 334"/>
                <a:gd name="T62" fmla="*/ 334 w 383"/>
                <a:gd name="T63" fmla="*/ 106 h 334"/>
                <a:gd name="T64" fmla="*/ 383 w 383"/>
                <a:gd name="T65" fmla="*/ 78 h 334"/>
                <a:gd name="T66" fmla="*/ 361 w 383"/>
                <a:gd name="T67" fmla="*/ 71 h 334"/>
                <a:gd name="T68" fmla="*/ 343 w 383"/>
                <a:gd name="T69" fmla="*/ 19 h 334"/>
                <a:gd name="T70" fmla="*/ 335 w 383"/>
                <a:gd name="T71" fmla="*/ 0 h 334"/>
                <a:gd name="T72" fmla="*/ 335 w 383"/>
                <a:gd name="T73" fmla="*/ 0 h 334"/>
                <a:gd name="T74" fmla="*/ 335 w 383"/>
                <a:gd name="T75" fmla="*/ 0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"/>
                <a:gd name="T115" fmla="*/ 0 h 334"/>
                <a:gd name="T116" fmla="*/ 383 w 383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" h="334">
                  <a:moveTo>
                    <a:pt x="335" y="0"/>
                  </a:moveTo>
                  <a:lnTo>
                    <a:pt x="171" y="0"/>
                  </a:lnTo>
                  <a:lnTo>
                    <a:pt x="126" y="48"/>
                  </a:lnTo>
                  <a:lnTo>
                    <a:pt x="33" y="29"/>
                  </a:lnTo>
                  <a:lnTo>
                    <a:pt x="0" y="108"/>
                  </a:lnTo>
                  <a:lnTo>
                    <a:pt x="22" y="110"/>
                  </a:lnTo>
                  <a:lnTo>
                    <a:pt x="51" y="145"/>
                  </a:lnTo>
                  <a:lnTo>
                    <a:pt x="40" y="157"/>
                  </a:lnTo>
                  <a:lnTo>
                    <a:pt x="40" y="197"/>
                  </a:lnTo>
                  <a:lnTo>
                    <a:pt x="22" y="254"/>
                  </a:lnTo>
                  <a:lnTo>
                    <a:pt x="33" y="292"/>
                  </a:lnTo>
                  <a:lnTo>
                    <a:pt x="33" y="312"/>
                  </a:lnTo>
                  <a:lnTo>
                    <a:pt x="46" y="312"/>
                  </a:lnTo>
                  <a:lnTo>
                    <a:pt x="54" y="298"/>
                  </a:lnTo>
                  <a:lnTo>
                    <a:pt x="79" y="298"/>
                  </a:lnTo>
                  <a:lnTo>
                    <a:pt x="93" y="312"/>
                  </a:lnTo>
                  <a:lnTo>
                    <a:pt x="93" y="334"/>
                  </a:lnTo>
                  <a:lnTo>
                    <a:pt x="130" y="334"/>
                  </a:lnTo>
                  <a:lnTo>
                    <a:pt x="158" y="277"/>
                  </a:lnTo>
                  <a:lnTo>
                    <a:pt x="177" y="277"/>
                  </a:lnTo>
                  <a:lnTo>
                    <a:pt x="200" y="251"/>
                  </a:lnTo>
                  <a:lnTo>
                    <a:pt x="213" y="251"/>
                  </a:lnTo>
                  <a:lnTo>
                    <a:pt x="227" y="259"/>
                  </a:lnTo>
                  <a:lnTo>
                    <a:pt x="277" y="223"/>
                  </a:lnTo>
                  <a:lnTo>
                    <a:pt x="285" y="200"/>
                  </a:lnTo>
                  <a:lnTo>
                    <a:pt x="260" y="180"/>
                  </a:lnTo>
                  <a:lnTo>
                    <a:pt x="254" y="150"/>
                  </a:lnTo>
                  <a:lnTo>
                    <a:pt x="273" y="139"/>
                  </a:lnTo>
                  <a:lnTo>
                    <a:pt x="273" y="121"/>
                  </a:lnTo>
                  <a:lnTo>
                    <a:pt x="299" y="115"/>
                  </a:lnTo>
                  <a:lnTo>
                    <a:pt x="312" y="90"/>
                  </a:lnTo>
                  <a:lnTo>
                    <a:pt x="334" y="106"/>
                  </a:lnTo>
                  <a:lnTo>
                    <a:pt x="383" y="78"/>
                  </a:lnTo>
                  <a:lnTo>
                    <a:pt x="361" y="71"/>
                  </a:lnTo>
                  <a:lnTo>
                    <a:pt x="343" y="19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03CA92C5-E547-400D-BBA1-DC76C292EC9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411785" y="1852851"/>
              <a:ext cx="934466" cy="777988"/>
            </a:xfrm>
            <a:custGeom>
              <a:avLst/>
              <a:gdLst>
                <a:gd name="T0" fmla="*/ 339 w 596"/>
                <a:gd name="T1" fmla="*/ 0 h 471"/>
                <a:gd name="T2" fmla="*/ 287 w 596"/>
                <a:gd name="T3" fmla="*/ 30 h 471"/>
                <a:gd name="T4" fmla="*/ 265 w 596"/>
                <a:gd name="T5" fmla="*/ 14 h 471"/>
                <a:gd name="T6" fmla="*/ 251 w 596"/>
                <a:gd name="T7" fmla="*/ 40 h 471"/>
                <a:gd name="T8" fmla="*/ 226 w 596"/>
                <a:gd name="T9" fmla="*/ 45 h 471"/>
                <a:gd name="T10" fmla="*/ 226 w 596"/>
                <a:gd name="T11" fmla="*/ 63 h 471"/>
                <a:gd name="T12" fmla="*/ 207 w 596"/>
                <a:gd name="T13" fmla="*/ 74 h 471"/>
                <a:gd name="T14" fmla="*/ 213 w 596"/>
                <a:gd name="T15" fmla="*/ 106 h 471"/>
                <a:gd name="T16" fmla="*/ 238 w 596"/>
                <a:gd name="T17" fmla="*/ 124 h 471"/>
                <a:gd name="T18" fmla="*/ 230 w 596"/>
                <a:gd name="T19" fmla="*/ 147 h 471"/>
                <a:gd name="T20" fmla="*/ 180 w 596"/>
                <a:gd name="T21" fmla="*/ 183 h 471"/>
                <a:gd name="T22" fmla="*/ 166 w 596"/>
                <a:gd name="T23" fmla="*/ 175 h 471"/>
                <a:gd name="T24" fmla="*/ 153 w 596"/>
                <a:gd name="T25" fmla="*/ 175 h 471"/>
                <a:gd name="T26" fmla="*/ 130 w 596"/>
                <a:gd name="T27" fmla="*/ 201 h 471"/>
                <a:gd name="T28" fmla="*/ 111 w 596"/>
                <a:gd name="T29" fmla="*/ 201 h 471"/>
                <a:gd name="T30" fmla="*/ 83 w 596"/>
                <a:gd name="T31" fmla="*/ 258 h 471"/>
                <a:gd name="T32" fmla="*/ 46 w 596"/>
                <a:gd name="T33" fmla="*/ 258 h 471"/>
                <a:gd name="T34" fmla="*/ 46 w 596"/>
                <a:gd name="T35" fmla="*/ 236 h 471"/>
                <a:gd name="T36" fmla="*/ 33 w 596"/>
                <a:gd name="T37" fmla="*/ 225 h 471"/>
                <a:gd name="T38" fmla="*/ 0 w 596"/>
                <a:gd name="T39" fmla="*/ 288 h 471"/>
                <a:gd name="T40" fmla="*/ 0 w 596"/>
                <a:gd name="T41" fmla="*/ 323 h 471"/>
                <a:gd name="T42" fmla="*/ 17 w 596"/>
                <a:gd name="T43" fmla="*/ 353 h 471"/>
                <a:gd name="T44" fmla="*/ 137 w 596"/>
                <a:gd name="T45" fmla="*/ 458 h 471"/>
                <a:gd name="T46" fmla="*/ 152 w 596"/>
                <a:gd name="T47" fmla="*/ 458 h 471"/>
                <a:gd name="T48" fmla="*/ 177 w 596"/>
                <a:gd name="T49" fmla="*/ 471 h 471"/>
                <a:gd name="T50" fmla="*/ 207 w 596"/>
                <a:gd name="T51" fmla="*/ 448 h 471"/>
                <a:gd name="T52" fmla="*/ 258 w 596"/>
                <a:gd name="T53" fmla="*/ 454 h 471"/>
                <a:gd name="T54" fmla="*/ 278 w 596"/>
                <a:gd name="T55" fmla="*/ 462 h 471"/>
                <a:gd name="T56" fmla="*/ 343 w 596"/>
                <a:gd name="T57" fmla="*/ 458 h 471"/>
                <a:gd name="T58" fmla="*/ 274 w 596"/>
                <a:gd name="T59" fmla="*/ 368 h 471"/>
                <a:gd name="T60" fmla="*/ 320 w 596"/>
                <a:gd name="T61" fmla="*/ 317 h 471"/>
                <a:gd name="T62" fmla="*/ 483 w 596"/>
                <a:gd name="T63" fmla="*/ 267 h 471"/>
                <a:gd name="T64" fmla="*/ 596 w 596"/>
                <a:gd name="T65" fmla="*/ 297 h 471"/>
                <a:gd name="T66" fmla="*/ 528 w 596"/>
                <a:gd name="T67" fmla="*/ 215 h 471"/>
                <a:gd name="T68" fmla="*/ 507 w 596"/>
                <a:gd name="T69" fmla="*/ 104 h 471"/>
                <a:gd name="T70" fmla="*/ 561 w 596"/>
                <a:gd name="T71" fmla="*/ 54 h 471"/>
                <a:gd name="T72" fmla="*/ 339 w 596"/>
                <a:gd name="T73" fmla="*/ 0 h 471"/>
                <a:gd name="T74" fmla="*/ 339 w 596"/>
                <a:gd name="T75" fmla="*/ 0 h 471"/>
                <a:gd name="T76" fmla="*/ 339 w 596"/>
                <a:gd name="T77" fmla="*/ 0 h 4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6"/>
                <a:gd name="T118" fmla="*/ 0 h 471"/>
                <a:gd name="T119" fmla="*/ 596 w 596"/>
                <a:gd name="T120" fmla="*/ 471 h 4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6" h="471">
                  <a:moveTo>
                    <a:pt x="339" y="0"/>
                  </a:moveTo>
                  <a:lnTo>
                    <a:pt x="287" y="30"/>
                  </a:lnTo>
                  <a:lnTo>
                    <a:pt x="265" y="14"/>
                  </a:lnTo>
                  <a:lnTo>
                    <a:pt x="251" y="40"/>
                  </a:lnTo>
                  <a:lnTo>
                    <a:pt x="226" y="45"/>
                  </a:lnTo>
                  <a:lnTo>
                    <a:pt x="226" y="63"/>
                  </a:lnTo>
                  <a:lnTo>
                    <a:pt x="207" y="74"/>
                  </a:lnTo>
                  <a:lnTo>
                    <a:pt x="213" y="106"/>
                  </a:lnTo>
                  <a:lnTo>
                    <a:pt x="238" y="124"/>
                  </a:lnTo>
                  <a:lnTo>
                    <a:pt x="230" y="147"/>
                  </a:lnTo>
                  <a:lnTo>
                    <a:pt x="180" y="183"/>
                  </a:lnTo>
                  <a:lnTo>
                    <a:pt x="166" y="175"/>
                  </a:lnTo>
                  <a:lnTo>
                    <a:pt x="153" y="175"/>
                  </a:lnTo>
                  <a:lnTo>
                    <a:pt x="130" y="201"/>
                  </a:lnTo>
                  <a:lnTo>
                    <a:pt x="111" y="201"/>
                  </a:lnTo>
                  <a:lnTo>
                    <a:pt x="83" y="258"/>
                  </a:lnTo>
                  <a:lnTo>
                    <a:pt x="46" y="258"/>
                  </a:lnTo>
                  <a:lnTo>
                    <a:pt x="46" y="236"/>
                  </a:lnTo>
                  <a:lnTo>
                    <a:pt x="33" y="225"/>
                  </a:lnTo>
                  <a:lnTo>
                    <a:pt x="0" y="288"/>
                  </a:lnTo>
                  <a:lnTo>
                    <a:pt x="0" y="323"/>
                  </a:lnTo>
                  <a:lnTo>
                    <a:pt x="17" y="353"/>
                  </a:lnTo>
                  <a:lnTo>
                    <a:pt x="137" y="458"/>
                  </a:lnTo>
                  <a:lnTo>
                    <a:pt x="152" y="458"/>
                  </a:lnTo>
                  <a:lnTo>
                    <a:pt x="177" y="471"/>
                  </a:lnTo>
                  <a:lnTo>
                    <a:pt x="207" y="448"/>
                  </a:lnTo>
                  <a:lnTo>
                    <a:pt x="258" y="454"/>
                  </a:lnTo>
                  <a:lnTo>
                    <a:pt x="278" y="462"/>
                  </a:lnTo>
                  <a:lnTo>
                    <a:pt x="343" y="458"/>
                  </a:lnTo>
                  <a:lnTo>
                    <a:pt x="274" y="368"/>
                  </a:lnTo>
                  <a:lnTo>
                    <a:pt x="320" y="317"/>
                  </a:lnTo>
                  <a:lnTo>
                    <a:pt x="483" y="267"/>
                  </a:lnTo>
                  <a:lnTo>
                    <a:pt x="596" y="297"/>
                  </a:lnTo>
                  <a:lnTo>
                    <a:pt x="528" y="215"/>
                  </a:lnTo>
                  <a:lnTo>
                    <a:pt x="507" y="104"/>
                  </a:lnTo>
                  <a:lnTo>
                    <a:pt x="561" y="54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0CDA0B67-298D-44B6-BA15-32A7A87D704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471404" y="2700997"/>
              <a:ext cx="751122" cy="355473"/>
            </a:xfrm>
            <a:custGeom>
              <a:avLst/>
              <a:gdLst>
                <a:gd name="T0" fmla="*/ 315 w 480"/>
                <a:gd name="T1" fmla="*/ 28 h 215"/>
                <a:gd name="T2" fmla="*/ 292 w 480"/>
                <a:gd name="T3" fmla="*/ 0 h 215"/>
                <a:gd name="T4" fmla="*/ 272 w 480"/>
                <a:gd name="T5" fmla="*/ 3 h 215"/>
                <a:gd name="T6" fmla="*/ 272 w 480"/>
                <a:gd name="T7" fmla="*/ 22 h 215"/>
                <a:gd name="T8" fmla="*/ 247 w 480"/>
                <a:gd name="T9" fmla="*/ 44 h 215"/>
                <a:gd name="T10" fmla="*/ 236 w 480"/>
                <a:gd name="T11" fmla="*/ 26 h 215"/>
                <a:gd name="T12" fmla="*/ 221 w 480"/>
                <a:gd name="T13" fmla="*/ 26 h 215"/>
                <a:gd name="T14" fmla="*/ 176 w 480"/>
                <a:gd name="T15" fmla="*/ 44 h 215"/>
                <a:gd name="T16" fmla="*/ 156 w 480"/>
                <a:gd name="T17" fmla="*/ 32 h 215"/>
                <a:gd name="T18" fmla="*/ 145 w 480"/>
                <a:gd name="T19" fmla="*/ 32 h 215"/>
                <a:gd name="T20" fmla="*/ 93 w 480"/>
                <a:gd name="T21" fmla="*/ 131 h 215"/>
                <a:gd name="T22" fmla="*/ 47 w 480"/>
                <a:gd name="T23" fmla="*/ 126 h 215"/>
                <a:gd name="T24" fmla="*/ 0 w 480"/>
                <a:gd name="T25" fmla="*/ 178 h 215"/>
                <a:gd name="T26" fmla="*/ 0 w 480"/>
                <a:gd name="T27" fmla="*/ 215 h 215"/>
                <a:gd name="T28" fmla="*/ 104 w 480"/>
                <a:gd name="T29" fmla="*/ 206 h 215"/>
                <a:gd name="T30" fmla="*/ 220 w 480"/>
                <a:gd name="T31" fmla="*/ 64 h 215"/>
                <a:gd name="T32" fmla="*/ 476 w 480"/>
                <a:gd name="T33" fmla="*/ 171 h 215"/>
                <a:gd name="T34" fmla="*/ 480 w 480"/>
                <a:gd name="T35" fmla="*/ 153 h 215"/>
                <a:gd name="T36" fmla="*/ 468 w 480"/>
                <a:gd name="T37" fmla="*/ 148 h 215"/>
                <a:gd name="T38" fmla="*/ 465 w 480"/>
                <a:gd name="T39" fmla="*/ 138 h 215"/>
                <a:gd name="T40" fmla="*/ 443 w 480"/>
                <a:gd name="T41" fmla="*/ 128 h 215"/>
                <a:gd name="T42" fmla="*/ 444 w 480"/>
                <a:gd name="T43" fmla="*/ 114 h 215"/>
                <a:gd name="T44" fmla="*/ 415 w 480"/>
                <a:gd name="T45" fmla="*/ 91 h 215"/>
                <a:gd name="T46" fmla="*/ 415 w 480"/>
                <a:gd name="T47" fmla="*/ 82 h 215"/>
                <a:gd name="T48" fmla="*/ 395 w 480"/>
                <a:gd name="T49" fmla="*/ 74 h 215"/>
                <a:gd name="T50" fmla="*/ 373 w 480"/>
                <a:gd name="T51" fmla="*/ 74 h 215"/>
                <a:gd name="T52" fmla="*/ 373 w 480"/>
                <a:gd name="T53" fmla="*/ 63 h 215"/>
                <a:gd name="T54" fmla="*/ 379 w 480"/>
                <a:gd name="T55" fmla="*/ 46 h 215"/>
                <a:gd name="T56" fmla="*/ 379 w 480"/>
                <a:gd name="T57" fmla="*/ 34 h 215"/>
                <a:gd name="T58" fmla="*/ 368 w 480"/>
                <a:gd name="T59" fmla="*/ 26 h 215"/>
                <a:gd name="T60" fmla="*/ 333 w 480"/>
                <a:gd name="T61" fmla="*/ 22 h 215"/>
                <a:gd name="T62" fmla="*/ 315 w 480"/>
                <a:gd name="T63" fmla="*/ 28 h 215"/>
                <a:gd name="T64" fmla="*/ 315 w 480"/>
                <a:gd name="T65" fmla="*/ 28 h 215"/>
                <a:gd name="T66" fmla="*/ 315 w 480"/>
                <a:gd name="T67" fmla="*/ 28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0"/>
                <a:gd name="T103" fmla="*/ 0 h 215"/>
                <a:gd name="T104" fmla="*/ 480 w 480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0" h="215">
                  <a:moveTo>
                    <a:pt x="315" y="28"/>
                  </a:moveTo>
                  <a:lnTo>
                    <a:pt x="292" y="0"/>
                  </a:lnTo>
                  <a:lnTo>
                    <a:pt x="272" y="3"/>
                  </a:lnTo>
                  <a:lnTo>
                    <a:pt x="272" y="22"/>
                  </a:lnTo>
                  <a:lnTo>
                    <a:pt x="247" y="44"/>
                  </a:lnTo>
                  <a:lnTo>
                    <a:pt x="236" y="26"/>
                  </a:lnTo>
                  <a:lnTo>
                    <a:pt x="221" y="26"/>
                  </a:lnTo>
                  <a:lnTo>
                    <a:pt x="176" y="44"/>
                  </a:lnTo>
                  <a:lnTo>
                    <a:pt x="156" y="32"/>
                  </a:lnTo>
                  <a:lnTo>
                    <a:pt x="145" y="32"/>
                  </a:lnTo>
                  <a:lnTo>
                    <a:pt x="93" y="131"/>
                  </a:lnTo>
                  <a:lnTo>
                    <a:pt x="47" y="126"/>
                  </a:lnTo>
                  <a:lnTo>
                    <a:pt x="0" y="178"/>
                  </a:lnTo>
                  <a:lnTo>
                    <a:pt x="0" y="215"/>
                  </a:lnTo>
                  <a:lnTo>
                    <a:pt x="104" y="206"/>
                  </a:lnTo>
                  <a:lnTo>
                    <a:pt x="220" y="64"/>
                  </a:lnTo>
                  <a:lnTo>
                    <a:pt x="476" y="171"/>
                  </a:lnTo>
                  <a:lnTo>
                    <a:pt x="480" y="153"/>
                  </a:lnTo>
                  <a:lnTo>
                    <a:pt x="468" y="148"/>
                  </a:lnTo>
                  <a:lnTo>
                    <a:pt x="465" y="138"/>
                  </a:lnTo>
                  <a:lnTo>
                    <a:pt x="443" y="128"/>
                  </a:lnTo>
                  <a:lnTo>
                    <a:pt x="444" y="114"/>
                  </a:lnTo>
                  <a:lnTo>
                    <a:pt x="415" y="91"/>
                  </a:lnTo>
                  <a:lnTo>
                    <a:pt x="415" y="82"/>
                  </a:lnTo>
                  <a:lnTo>
                    <a:pt x="395" y="74"/>
                  </a:lnTo>
                  <a:lnTo>
                    <a:pt x="373" y="74"/>
                  </a:lnTo>
                  <a:lnTo>
                    <a:pt x="373" y="63"/>
                  </a:lnTo>
                  <a:lnTo>
                    <a:pt x="379" y="46"/>
                  </a:lnTo>
                  <a:lnTo>
                    <a:pt x="379" y="34"/>
                  </a:lnTo>
                  <a:lnTo>
                    <a:pt x="368" y="26"/>
                  </a:lnTo>
                  <a:lnTo>
                    <a:pt x="333" y="22"/>
                  </a:lnTo>
                  <a:lnTo>
                    <a:pt x="315" y="28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568F082A-8C56-4A7F-80C9-C11E4B5B86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91866" y="2518583"/>
              <a:ext cx="1005438" cy="603369"/>
            </a:xfrm>
            <a:custGeom>
              <a:avLst/>
              <a:gdLst>
                <a:gd name="T0" fmla="*/ 613 w 642"/>
                <a:gd name="T1" fmla="*/ 54 h 366"/>
                <a:gd name="T2" fmla="*/ 544 w 642"/>
                <a:gd name="T3" fmla="*/ 60 h 366"/>
                <a:gd name="T4" fmla="*/ 525 w 642"/>
                <a:gd name="T5" fmla="*/ 51 h 366"/>
                <a:gd name="T6" fmla="*/ 478 w 642"/>
                <a:gd name="T7" fmla="*/ 45 h 366"/>
                <a:gd name="T8" fmla="*/ 445 w 642"/>
                <a:gd name="T9" fmla="*/ 68 h 366"/>
                <a:gd name="T10" fmla="*/ 421 w 642"/>
                <a:gd name="T11" fmla="*/ 54 h 366"/>
                <a:gd name="T12" fmla="*/ 389 w 642"/>
                <a:gd name="T13" fmla="*/ 55 h 366"/>
                <a:gd name="T14" fmla="*/ 334 w 642"/>
                <a:gd name="T15" fmla="*/ 52 h 366"/>
                <a:gd name="T16" fmla="*/ 310 w 642"/>
                <a:gd name="T17" fmla="*/ 60 h 366"/>
                <a:gd name="T18" fmla="*/ 288 w 642"/>
                <a:gd name="T19" fmla="*/ 47 h 366"/>
                <a:gd name="T20" fmla="*/ 267 w 642"/>
                <a:gd name="T21" fmla="*/ 47 h 366"/>
                <a:gd name="T22" fmla="*/ 253 w 642"/>
                <a:gd name="T23" fmla="*/ 60 h 366"/>
                <a:gd name="T24" fmla="*/ 227 w 642"/>
                <a:gd name="T25" fmla="*/ 45 h 366"/>
                <a:gd name="T26" fmla="*/ 166 w 642"/>
                <a:gd name="T27" fmla="*/ 30 h 366"/>
                <a:gd name="T28" fmla="*/ 146 w 642"/>
                <a:gd name="T29" fmla="*/ 0 h 366"/>
                <a:gd name="T30" fmla="*/ 123 w 642"/>
                <a:gd name="T31" fmla="*/ 15 h 366"/>
                <a:gd name="T32" fmla="*/ 100 w 642"/>
                <a:gd name="T33" fmla="*/ 9 h 366"/>
                <a:gd name="T34" fmla="*/ 72 w 642"/>
                <a:gd name="T35" fmla="*/ 5 h 366"/>
                <a:gd name="T36" fmla="*/ 35 w 642"/>
                <a:gd name="T37" fmla="*/ 14 h 366"/>
                <a:gd name="T38" fmla="*/ 17 w 642"/>
                <a:gd name="T39" fmla="*/ 51 h 366"/>
                <a:gd name="T40" fmla="*/ 25 w 642"/>
                <a:gd name="T41" fmla="*/ 55 h 366"/>
                <a:gd name="T42" fmla="*/ 16 w 642"/>
                <a:gd name="T43" fmla="*/ 100 h 366"/>
                <a:gd name="T44" fmla="*/ 0 w 642"/>
                <a:gd name="T45" fmla="*/ 106 h 366"/>
                <a:gd name="T46" fmla="*/ 0 w 642"/>
                <a:gd name="T47" fmla="*/ 133 h 366"/>
                <a:gd name="T48" fmla="*/ 35 w 642"/>
                <a:gd name="T49" fmla="*/ 137 h 366"/>
                <a:gd name="T50" fmla="*/ 46 w 642"/>
                <a:gd name="T51" fmla="*/ 145 h 366"/>
                <a:gd name="T52" fmla="*/ 46 w 642"/>
                <a:gd name="T53" fmla="*/ 157 h 366"/>
                <a:gd name="T54" fmla="*/ 40 w 642"/>
                <a:gd name="T55" fmla="*/ 174 h 366"/>
                <a:gd name="T56" fmla="*/ 40 w 642"/>
                <a:gd name="T57" fmla="*/ 184 h 366"/>
                <a:gd name="T58" fmla="*/ 62 w 642"/>
                <a:gd name="T59" fmla="*/ 184 h 366"/>
                <a:gd name="T60" fmla="*/ 82 w 642"/>
                <a:gd name="T61" fmla="*/ 196 h 366"/>
                <a:gd name="T62" fmla="*/ 114 w 642"/>
                <a:gd name="T63" fmla="*/ 166 h 366"/>
                <a:gd name="T64" fmla="*/ 126 w 642"/>
                <a:gd name="T65" fmla="*/ 166 h 366"/>
                <a:gd name="T66" fmla="*/ 150 w 642"/>
                <a:gd name="T67" fmla="*/ 203 h 366"/>
                <a:gd name="T68" fmla="*/ 219 w 642"/>
                <a:gd name="T69" fmla="*/ 235 h 366"/>
                <a:gd name="T70" fmla="*/ 249 w 642"/>
                <a:gd name="T71" fmla="*/ 264 h 366"/>
                <a:gd name="T72" fmla="*/ 268 w 642"/>
                <a:gd name="T73" fmla="*/ 259 h 366"/>
                <a:gd name="T74" fmla="*/ 366 w 642"/>
                <a:gd name="T75" fmla="*/ 273 h 366"/>
                <a:gd name="T76" fmla="*/ 365 w 642"/>
                <a:gd name="T77" fmla="*/ 264 h 366"/>
                <a:gd name="T78" fmla="*/ 403 w 642"/>
                <a:gd name="T79" fmla="*/ 241 h 366"/>
                <a:gd name="T80" fmla="*/ 449 w 642"/>
                <a:gd name="T81" fmla="*/ 278 h 366"/>
                <a:gd name="T82" fmla="*/ 437 w 642"/>
                <a:gd name="T83" fmla="*/ 307 h 366"/>
                <a:gd name="T84" fmla="*/ 508 w 642"/>
                <a:gd name="T85" fmla="*/ 366 h 366"/>
                <a:gd name="T86" fmla="*/ 521 w 642"/>
                <a:gd name="T87" fmla="*/ 360 h 366"/>
                <a:gd name="T88" fmla="*/ 533 w 642"/>
                <a:gd name="T89" fmla="*/ 322 h 366"/>
                <a:gd name="T90" fmla="*/ 555 w 642"/>
                <a:gd name="T91" fmla="*/ 317 h 366"/>
                <a:gd name="T92" fmla="*/ 582 w 642"/>
                <a:gd name="T93" fmla="*/ 316 h 366"/>
                <a:gd name="T94" fmla="*/ 625 w 642"/>
                <a:gd name="T95" fmla="*/ 349 h 366"/>
                <a:gd name="T96" fmla="*/ 642 w 642"/>
                <a:gd name="T97" fmla="*/ 333 h 366"/>
                <a:gd name="T98" fmla="*/ 642 w 642"/>
                <a:gd name="T99" fmla="*/ 313 h 366"/>
                <a:gd name="T100" fmla="*/ 572 w 642"/>
                <a:gd name="T101" fmla="*/ 256 h 366"/>
                <a:gd name="T102" fmla="*/ 541 w 642"/>
                <a:gd name="T103" fmla="*/ 94 h 366"/>
                <a:gd name="T104" fmla="*/ 613 w 642"/>
                <a:gd name="T105" fmla="*/ 54 h 366"/>
                <a:gd name="T106" fmla="*/ 613 w 642"/>
                <a:gd name="T107" fmla="*/ 54 h 366"/>
                <a:gd name="T108" fmla="*/ 613 w 642"/>
                <a:gd name="T109" fmla="*/ 54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2"/>
                <a:gd name="T166" fmla="*/ 0 h 366"/>
                <a:gd name="T167" fmla="*/ 642 w 642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2" h="366">
                  <a:moveTo>
                    <a:pt x="613" y="54"/>
                  </a:moveTo>
                  <a:lnTo>
                    <a:pt x="544" y="60"/>
                  </a:lnTo>
                  <a:lnTo>
                    <a:pt x="525" y="51"/>
                  </a:lnTo>
                  <a:lnTo>
                    <a:pt x="478" y="45"/>
                  </a:lnTo>
                  <a:lnTo>
                    <a:pt x="445" y="68"/>
                  </a:lnTo>
                  <a:lnTo>
                    <a:pt x="421" y="54"/>
                  </a:lnTo>
                  <a:lnTo>
                    <a:pt x="389" y="55"/>
                  </a:lnTo>
                  <a:lnTo>
                    <a:pt x="334" y="52"/>
                  </a:lnTo>
                  <a:lnTo>
                    <a:pt x="310" y="60"/>
                  </a:lnTo>
                  <a:lnTo>
                    <a:pt x="288" y="47"/>
                  </a:lnTo>
                  <a:lnTo>
                    <a:pt x="267" y="47"/>
                  </a:lnTo>
                  <a:lnTo>
                    <a:pt x="253" y="60"/>
                  </a:lnTo>
                  <a:lnTo>
                    <a:pt x="227" y="45"/>
                  </a:lnTo>
                  <a:lnTo>
                    <a:pt x="166" y="30"/>
                  </a:lnTo>
                  <a:lnTo>
                    <a:pt x="146" y="0"/>
                  </a:lnTo>
                  <a:lnTo>
                    <a:pt x="123" y="15"/>
                  </a:lnTo>
                  <a:lnTo>
                    <a:pt x="100" y="9"/>
                  </a:lnTo>
                  <a:lnTo>
                    <a:pt x="72" y="5"/>
                  </a:lnTo>
                  <a:lnTo>
                    <a:pt x="35" y="14"/>
                  </a:lnTo>
                  <a:lnTo>
                    <a:pt x="17" y="51"/>
                  </a:lnTo>
                  <a:lnTo>
                    <a:pt x="25" y="55"/>
                  </a:lnTo>
                  <a:lnTo>
                    <a:pt x="16" y="100"/>
                  </a:lnTo>
                  <a:lnTo>
                    <a:pt x="0" y="106"/>
                  </a:lnTo>
                  <a:lnTo>
                    <a:pt x="0" y="133"/>
                  </a:lnTo>
                  <a:lnTo>
                    <a:pt x="35" y="137"/>
                  </a:lnTo>
                  <a:lnTo>
                    <a:pt x="46" y="145"/>
                  </a:lnTo>
                  <a:lnTo>
                    <a:pt x="46" y="157"/>
                  </a:lnTo>
                  <a:lnTo>
                    <a:pt x="40" y="174"/>
                  </a:lnTo>
                  <a:lnTo>
                    <a:pt x="40" y="184"/>
                  </a:lnTo>
                  <a:lnTo>
                    <a:pt x="62" y="184"/>
                  </a:lnTo>
                  <a:lnTo>
                    <a:pt x="82" y="196"/>
                  </a:lnTo>
                  <a:lnTo>
                    <a:pt x="114" y="166"/>
                  </a:lnTo>
                  <a:lnTo>
                    <a:pt x="126" y="166"/>
                  </a:lnTo>
                  <a:lnTo>
                    <a:pt x="150" y="203"/>
                  </a:lnTo>
                  <a:lnTo>
                    <a:pt x="219" y="235"/>
                  </a:lnTo>
                  <a:lnTo>
                    <a:pt x="249" y="264"/>
                  </a:lnTo>
                  <a:lnTo>
                    <a:pt x="268" y="259"/>
                  </a:lnTo>
                  <a:lnTo>
                    <a:pt x="366" y="273"/>
                  </a:lnTo>
                  <a:lnTo>
                    <a:pt x="365" y="264"/>
                  </a:lnTo>
                  <a:lnTo>
                    <a:pt x="403" y="241"/>
                  </a:lnTo>
                  <a:lnTo>
                    <a:pt x="449" y="278"/>
                  </a:lnTo>
                  <a:lnTo>
                    <a:pt x="437" y="307"/>
                  </a:lnTo>
                  <a:lnTo>
                    <a:pt x="508" y="366"/>
                  </a:lnTo>
                  <a:lnTo>
                    <a:pt x="521" y="360"/>
                  </a:lnTo>
                  <a:lnTo>
                    <a:pt x="533" y="322"/>
                  </a:lnTo>
                  <a:lnTo>
                    <a:pt x="555" y="317"/>
                  </a:lnTo>
                  <a:lnTo>
                    <a:pt x="582" y="316"/>
                  </a:lnTo>
                  <a:lnTo>
                    <a:pt x="625" y="349"/>
                  </a:lnTo>
                  <a:lnTo>
                    <a:pt x="642" y="333"/>
                  </a:lnTo>
                  <a:lnTo>
                    <a:pt x="642" y="313"/>
                  </a:lnTo>
                  <a:lnTo>
                    <a:pt x="572" y="256"/>
                  </a:lnTo>
                  <a:lnTo>
                    <a:pt x="541" y="94"/>
                  </a:lnTo>
                  <a:lnTo>
                    <a:pt x="613" y="54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EC01F9CF-B8AE-43BD-AFE1-3A621A19BCA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120503" y="2788307"/>
              <a:ext cx="752600" cy="916747"/>
            </a:xfrm>
            <a:custGeom>
              <a:avLst/>
              <a:gdLst>
                <a:gd name="T0" fmla="*/ 439 w 480"/>
                <a:gd name="T1" fmla="*/ 196 h 555"/>
                <a:gd name="T2" fmla="*/ 428 w 480"/>
                <a:gd name="T3" fmla="*/ 201 h 555"/>
                <a:gd name="T4" fmla="*/ 355 w 480"/>
                <a:gd name="T5" fmla="*/ 143 h 555"/>
                <a:gd name="T6" fmla="*/ 367 w 480"/>
                <a:gd name="T7" fmla="*/ 114 h 555"/>
                <a:gd name="T8" fmla="*/ 321 w 480"/>
                <a:gd name="T9" fmla="*/ 77 h 555"/>
                <a:gd name="T10" fmla="*/ 283 w 480"/>
                <a:gd name="T11" fmla="*/ 100 h 555"/>
                <a:gd name="T12" fmla="*/ 286 w 480"/>
                <a:gd name="T13" fmla="*/ 110 h 555"/>
                <a:gd name="T14" fmla="*/ 190 w 480"/>
                <a:gd name="T15" fmla="*/ 94 h 555"/>
                <a:gd name="T16" fmla="*/ 171 w 480"/>
                <a:gd name="T17" fmla="*/ 100 h 555"/>
                <a:gd name="T18" fmla="*/ 161 w 480"/>
                <a:gd name="T19" fmla="*/ 94 h 555"/>
                <a:gd name="T20" fmla="*/ 142 w 480"/>
                <a:gd name="T21" fmla="*/ 72 h 555"/>
                <a:gd name="T22" fmla="*/ 68 w 480"/>
                <a:gd name="T23" fmla="*/ 40 h 555"/>
                <a:gd name="T24" fmla="*/ 45 w 480"/>
                <a:gd name="T25" fmla="*/ 0 h 555"/>
                <a:gd name="T26" fmla="*/ 33 w 480"/>
                <a:gd name="T27" fmla="*/ 0 h 555"/>
                <a:gd name="T28" fmla="*/ 0 w 480"/>
                <a:gd name="T29" fmla="*/ 32 h 555"/>
                <a:gd name="T30" fmla="*/ 0 w 480"/>
                <a:gd name="T31" fmla="*/ 37 h 555"/>
                <a:gd name="T32" fmla="*/ 28 w 480"/>
                <a:gd name="T33" fmla="*/ 61 h 555"/>
                <a:gd name="T34" fmla="*/ 28 w 480"/>
                <a:gd name="T35" fmla="*/ 74 h 555"/>
                <a:gd name="T36" fmla="*/ 39 w 480"/>
                <a:gd name="T37" fmla="*/ 83 h 555"/>
                <a:gd name="T38" fmla="*/ 50 w 480"/>
                <a:gd name="T39" fmla="*/ 83 h 555"/>
                <a:gd name="T40" fmla="*/ 55 w 480"/>
                <a:gd name="T41" fmla="*/ 94 h 555"/>
                <a:gd name="T42" fmla="*/ 65 w 480"/>
                <a:gd name="T43" fmla="*/ 100 h 555"/>
                <a:gd name="T44" fmla="*/ 61 w 480"/>
                <a:gd name="T45" fmla="*/ 118 h 555"/>
                <a:gd name="T46" fmla="*/ 92 w 480"/>
                <a:gd name="T47" fmla="*/ 133 h 555"/>
                <a:gd name="T48" fmla="*/ 139 w 480"/>
                <a:gd name="T49" fmla="*/ 414 h 555"/>
                <a:gd name="T50" fmla="*/ 251 w 480"/>
                <a:gd name="T51" fmla="*/ 536 h 555"/>
                <a:gd name="T52" fmla="*/ 252 w 480"/>
                <a:gd name="T53" fmla="*/ 549 h 555"/>
                <a:gd name="T54" fmla="*/ 321 w 480"/>
                <a:gd name="T55" fmla="*/ 555 h 555"/>
                <a:gd name="T56" fmla="*/ 333 w 480"/>
                <a:gd name="T57" fmla="*/ 541 h 555"/>
                <a:gd name="T58" fmla="*/ 329 w 480"/>
                <a:gd name="T59" fmla="*/ 518 h 555"/>
                <a:gd name="T60" fmla="*/ 374 w 480"/>
                <a:gd name="T61" fmla="*/ 498 h 555"/>
                <a:gd name="T62" fmla="*/ 380 w 480"/>
                <a:gd name="T63" fmla="*/ 463 h 555"/>
                <a:gd name="T64" fmla="*/ 369 w 480"/>
                <a:gd name="T65" fmla="*/ 440 h 555"/>
                <a:gd name="T66" fmla="*/ 390 w 480"/>
                <a:gd name="T67" fmla="*/ 440 h 555"/>
                <a:gd name="T68" fmla="*/ 407 w 480"/>
                <a:gd name="T69" fmla="*/ 397 h 555"/>
                <a:gd name="T70" fmla="*/ 402 w 480"/>
                <a:gd name="T71" fmla="*/ 363 h 555"/>
                <a:gd name="T72" fmla="*/ 425 w 480"/>
                <a:gd name="T73" fmla="*/ 332 h 555"/>
                <a:gd name="T74" fmla="*/ 459 w 480"/>
                <a:gd name="T75" fmla="*/ 321 h 555"/>
                <a:gd name="T76" fmla="*/ 428 w 480"/>
                <a:gd name="T77" fmla="*/ 287 h 555"/>
                <a:gd name="T78" fmla="*/ 433 w 480"/>
                <a:gd name="T79" fmla="*/ 256 h 555"/>
                <a:gd name="T80" fmla="*/ 459 w 480"/>
                <a:gd name="T81" fmla="*/ 244 h 555"/>
                <a:gd name="T82" fmla="*/ 450 w 480"/>
                <a:gd name="T83" fmla="*/ 230 h 555"/>
                <a:gd name="T84" fmla="*/ 480 w 480"/>
                <a:gd name="T85" fmla="*/ 215 h 555"/>
                <a:gd name="T86" fmla="*/ 460 w 480"/>
                <a:gd name="T87" fmla="*/ 196 h 555"/>
                <a:gd name="T88" fmla="*/ 450 w 480"/>
                <a:gd name="T89" fmla="*/ 205 h 555"/>
                <a:gd name="T90" fmla="*/ 439 w 480"/>
                <a:gd name="T91" fmla="*/ 196 h 555"/>
                <a:gd name="T92" fmla="*/ 439 w 480"/>
                <a:gd name="T93" fmla="*/ 196 h 555"/>
                <a:gd name="T94" fmla="*/ 439 w 480"/>
                <a:gd name="T95" fmla="*/ 196 h 5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0"/>
                <a:gd name="T145" fmla="*/ 0 h 555"/>
                <a:gd name="T146" fmla="*/ 480 w 480"/>
                <a:gd name="T147" fmla="*/ 555 h 5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0" h="555">
                  <a:moveTo>
                    <a:pt x="439" y="196"/>
                  </a:moveTo>
                  <a:lnTo>
                    <a:pt x="428" y="201"/>
                  </a:lnTo>
                  <a:lnTo>
                    <a:pt x="355" y="143"/>
                  </a:lnTo>
                  <a:lnTo>
                    <a:pt x="367" y="114"/>
                  </a:lnTo>
                  <a:lnTo>
                    <a:pt x="321" y="77"/>
                  </a:lnTo>
                  <a:lnTo>
                    <a:pt x="283" y="100"/>
                  </a:lnTo>
                  <a:lnTo>
                    <a:pt x="286" y="110"/>
                  </a:lnTo>
                  <a:lnTo>
                    <a:pt x="190" y="94"/>
                  </a:lnTo>
                  <a:lnTo>
                    <a:pt x="171" y="100"/>
                  </a:lnTo>
                  <a:lnTo>
                    <a:pt x="161" y="94"/>
                  </a:lnTo>
                  <a:lnTo>
                    <a:pt x="142" y="72"/>
                  </a:lnTo>
                  <a:lnTo>
                    <a:pt x="68" y="4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8" y="61"/>
                  </a:lnTo>
                  <a:lnTo>
                    <a:pt x="28" y="74"/>
                  </a:lnTo>
                  <a:lnTo>
                    <a:pt x="39" y="83"/>
                  </a:lnTo>
                  <a:lnTo>
                    <a:pt x="50" y="83"/>
                  </a:lnTo>
                  <a:lnTo>
                    <a:pt x="55" y="94"/>
                  </a:lnTo>
                  <a:lnTo>
                    <a:pt x="65" y="100"/>
                  </a:lnTo>
                  <a:lnTo>
                    <a:pt x="61" y="118"/>
                  </a:lnTo>
                  <a:lnTo>
                    <a:pt x="92" y="133"/>
                  </a:lnTo>
                  <a:lnTo>
                    <a:pt x="139" y="414"/>
                  </a:lnTo>
                  <a:lnTo>
                    <a:pt x="251" y="536"/>
                  </a:lnTo>
                  <a:lnTo>
                    <a:pt x="252" y="549"/>
                  </a:lnTo>
                  <a:lnTo>
                    <a:pt x="321" y="555"/>
                  </a:lnTo>
                  <a:lnTo>
                    <a:pt x="333" y="541"/>
                  </a:lnTo>
                  <a:lnTo>
                    <a:pt x="329" y="518"/>
                  </a:lnTo>
                  <a:lnTo>
                    <a:pt x="374" y="498"/>
                  </a:lnTo>
                  <a:lnTo>
                    <a:pt x="380" y="463"/>
                  </a:lnTo>
                  <a:lnTo>
                    <a:pt x="369" y="440"/>
                  </a:lnTo>
                  <a:lnTo>
                    <a:pt x="390" y="440"/>
                  </a:lnTo>
                  <a:lnTo>
                    <a:pt x="407" y="397"/>
                  </a:lnTo>
                  <a:lnTo>
                    <a:pt x="402" y="363"/>
                  </a:lnTo>
                  <a:lnTo>
                    <a:pt x="425" y="332"/>
                  </a:lnTo>
                  <a:lnTo>
                    <a:pt x="459" y="321"/>
                  </a:lnTo>
                  <a:lnTo>
                    <a:pt x="428" y="287"/>
                  </a:lnTo>
                  <a:lnTo>
                    <a:pt x="433" y="256"/>
                  </a:lnTo>
                  <a:lnTo>
                    <a:pt x="459" y="244"/>
                  </a:lnTo>
                  <a:lnTo>
                    <a:pt x="450" y="230"/>
                  </a:lnTo>
                  <a:lnTo>
                    <a:pt x="480" y="215"/>
                  </a:lnTo>
                  <a:lnTo>
                    <a:pt x="460" y="196"/>
                  </a:lnTo>
                  <a:lnTo>
                    <a:pt x="450" y="205"/>
                  </a:lnTo>
                  <a:lnTo>
                    <a:pt x="439" y="196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38B6A27-251E-40FD-A5C5-E5A1C46E9AE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731159" y="3192112"/>
              <a:ext cx="411047" cy="516060"/>
            </a:xfrm>
            <a:custGeom>
              <a:avLst/>
              <a:gdLst>
                <a:gd name="T0" fmla="*/ 69 w 262"/>
                <a:gd name="T1" fmla="*/ 0 h 313"/>
                <a:gd name="T2" fmla="*/ 43 w 262"/>
                <a:gd name="T3" fmla="*/ 12 h 313"/>
                <a:gd name="T4" fmla="*/ 38 w 262"/>
                <a:gd name="T5" fmla="*/ 43 h 313"/>
                <a:gd name="T6" fmla="*/ 69 w 262"/>
                <a:gd name="T7" fmla="*/ 78 h 313"/>
                <a:gd name="T8" fmla="*/ 36 w 262"/>
                <a:gd name="T9" fmla="*/ 88 h 313"/>
                <a:gd name="T10" fmla="*/ 12 w 262"/>
                <a:gd name="T11" fmla="*/ 119 h 313"/>
                <a:gd name="T12" fmla="*/ 17 w 262"/>
                <a:gd name="T13" fmla="*/ 151 h 313"/>
                <a:gd name="T14" fmla="*/ 0 w 262"/>
                <a:gd name="T15" fmla="*/ 196 h 313"/>
                <a:gd name="T16" fmla="*/ 14 w 262"/>
                <a:gd name="T17" fmla="*/ 199 h 313"/>
                <a:gd name="T18" fmla="*/ 20 w 262"/>
                <a:gd name="T19" fmla="*/ 222 h 313"/>
                <a:gd name="T20" fmla="*/ 14 w 262"/>
                <a:gd name="T21" fmla="*/ 232 h 313"/>
                <a:gd name="T22" fmla="*/ 34 w 262"/>
                <a:gd name="T23" fmla="*/ 254 h 313"/>
                <a:gd name="T24" fmla="*/ 58 w 262"/>
                <a:gd name="T25" fmla="*/ 249 h 313"/>
                <a:gd name="T26" fmla="*/ 93 w 262"/>
                <a:gd name="T27" fmla="*/ 295 h 313"/>
                <a:gd name="T28" fmla="*/ 107 w 262"/>
                <a:gd name="T29" fmla="*/ 292 h 313"/>
                <a:gd name="T30" fmla="*/ 121 w 262"/>
                <a:gd name="T31" fmla="*/ 313 h 313"/>
                <a:gd name="T32" fmla="*/ 135 w 262"/>
                <a:gd name="T33" fmla="*/ 313 h 313"/>
                <a:gd name="T34" fmla="*/ 144 w 262"/>
                <a:gd name="T35" fmla="*/ 295 h 313"/>
                <a:gd name="T36" fmla="*/ 164 w 262"/>
                <a:gd name="T37" fmla="*/ 295 h 313"/>
                <a:gd name="T38" fmla="*/ 196 w 262"/>
                <a:gd name="T39" fmla="*/ 261 h 313"/>
                <a:gd name="T40" fmla="*/ 244 w 262"/>
                <a:gd name="T41" fmla="*/ 249 h 313"/>
                <a:gd name="T42" fmla="*/ 254 w 262"/>
                <a:gd name="T43" fmla="*/ 228 h 313"/>
                <a:gd name="T44" fmla="*/ 245 w 262"/>
                <a:gd name="T45" fmla="*/ 219 h 313"/>
                <a:gd name="T46" fmla="*/ 262 w 262"/>
                <a:gd name="T47" fmla="*/ 199 h 313"/>
                <a:gd name="T48" fmla="*/ 216 w 262"/>
                <a:gd name="T49" fmla="*/ 176 h 313"/>
                <a:gd name="T50" fmla="*/ 207 w 262"/>
                <a:gd name="T51" fmla="*/ 186 h 313"/>
                <a:gd name="T52" fmla="*/ 196 w 262"/>
                <a:gd name="T53" fmla="*/ 133 h 313"/>
                <a:gd name="T54" fmla="*/ 176 w 262"/>
                <a:gd name="T55" fmla="*/ 65 h 313"/>
                <a:gd name="T56" fmla="*/ 176 w 262"/>
                <a:gd name="T57" fmla="*/ 42 h 313"/>
                <a:gd name="T58" fmla="*/ 145 w 262"/>
                <a:gd name="T59" fmla="*/ 42 h 313"/>
                <a:gd name="T60" fmla="*/ 111 w 262"/>
                <a:gd name="T61" fmla="*/ 14 h 313"/>
                <a:gd name="T62" fmla="*/ 93 w 262"/>
                <a:gd name="T63" fmla="*/ 15 h 313"/>
                <a:gd name="T64" fmla="*/ 101 w 262"/>
                <a:gd name="T65" fmla="*/ 0 h 313"/>
                <a:gd name="T66" fmla="*/ 69 w 262"/>
                <a:gd name="T67" fmla="*/ 0 h 313"/>
                <a:gd name="T68" fmla="*/ 69 w 262"/>
                <a:gd name="T69" fmla="*/ 0 h 313"/>
                <a:gd name="T70" fmla="*/ 69 w 262"/>
                <a:gd name="T71" fmla="*/ 0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3"/>
                <a:gd name="T110" fmla="*/ 262 w 262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3">
                  <a:moveTo>
                    <a:pt x="69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69" y="78"/>
                  </a:lnTo>
                  <a:lnTo>
                    <a:pt x="36" y="88"/>
                  </a:lnTo>
                  <a:lnTo>
                    <a:pt x="12" y="119"/>
                  </a:lnTo>
                  <a:lnTo>
                    <a:pt x="17" y="151"/>
                  </a:lnTo>
                  <a:lnTo>
                    <a:pt x="0" y="196"/>
                  </a:lnTo>
                  <a:lnTo>
                    <a:pt x="14" y="199"/>
                  </a:lnTo>
                  <a:lnTo>
                    <a:pt x="20" y="222"/>
                  </a:lnTo>
                  <a:lnTo>
                    <a:pt x="14" y="232"/>
                  </a:lnTo>
                  <a:lnTo>
                    <a:pt x="34" y="254"/>
                  </a:lnTo>
                  <a:lnTo>
                    <a:pt x="58" y="249"/>
                  </a:lnTo>
                  <a:lnTo>
                    <a:pt x="93" y="295"/>
                  </a:lnTo>
                  <a:lnTo>
                    <a:pt x="107" y="292"/>
                  </a:lnTo>
                  <a:lnTo>
                    <a:pt x="121" y="313"/>
                  </a:lnTo>
                  <a:lnTo>
                    <a:pt x="135" y="313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6" y="261"/>
                  </a:lnTo>
                  <a:lnTo>
                    <a:pt x="244" y="249"/>
                  </a:lnTo>
                  <a:lnTo>
                    <a:pt x="254" y="228"/>
                  </a:lnTo>
                  <a:lnTo>
                    <a:pt x="245" y="219"/>
                  </a:lnTo>
                  <a:lnTo>
                    <a:pt x="262" y="199"/>
                  </a:lnTo>
                  <a:lnTo>
                    <a:pt x="216" y="176"/>
                  </a:lnTo>
                  <a:lnTo>
                    <a:pt x="207" y="186"/>
                  </a:lnTo>
                  <a:lnTo>
                    <a:pt x="196" y="133"/>
                  </a:lnTo>
                  <a:lnTo>
                    <a:pt x="176" y="65"/>
                  </a:lnTo>
                  <a:lnTo>
                    <a:pt x="176" y="42"/>
                  </a:lnTo>
                  <a:lnTo>
                    <a:pt x="145" y="42"/>
                  </a:lnTo>
                  <a:lnTo>
                    <a:pt x="111" y="14"/>
                  </a:lnTo>
                  <a:lnTo>
                    <a:pt x="93" y="15"/>
                  </a:lnTo>
                  <a:lnTo>
                    <a:pt x="101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99DC318D-4A9F-483D-82E9-445EB630C2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808046" y="3033084"/>
              <a:ext cx="548555" cy="558155"/>
            </a:xfrm>
            <a:custGeom>
              <a:avLst/>
              <a:gdLst>
                <a:gd name="T0" fmla="*/ 121 w 350"/>
                <a:gd name="T1" fmla="*/ 0 h 338"/>
                <a:gd name="T2" fmla="*/ 121 w 350"/>
                <a:gd name="T3" fmla="*/ 21 h 338"/>
                <a:gd name="T4" fmla="*/ 104 w 350"/>
                <a:gd name="T5" fmla="*/ 37 h 338"/>
                <a:gd name="T6" fmla="*/ 61 w 350"/>
                <a:gd name="T7" fmla="*/ 4 h 338"/>
                <a:gd name="T8" fmla="*/ 33 w 350"/>
                <a:gd name="T9" fmla="*/ 4 h 338"/>
                <a:gd name="T10" fmla="*/ 12 w 350"/>
                <a:gd name="T11" fmla="*/ 10 h 338"/>
                <a:gd name="T12" fmla="*/ 0 w 350"/>
                <a:gd name="T13" fmla="*/ 48 h 338"/>
                <a:gd name="T14" fmla="*/ 11 w 350"/>
                <a:gd name="T15" fmla="*/ 57 h 338"/>
                <a:gd name="T16" fmla="*/ 21 w 350"/>
                <a:gd name="T17" fmla="*/ 48 h 338"/>
                <a:gd name="T18" fmla="*/ 40 w 350"/>
                <a:gd name="T19" fmla="*/ 67 h 338"/>
                <a:gd name="T20" fmla="*/ 10 w 350"/>
                <a:gd name="T21" fmla="*/ 82 h 338"/>
                <a:gd name="T22" fmla="*/ 20 w 350"/>
                <a:gd name="T23" fmla="*/ 96 h 338"/>
                <a:gd name="T24" fmla="*/ 51 w 350"/>
                <a:gd name="T25" fmla="*/ 96 h 338"/>
                <a:gd name="T26" fmla="*/ 45 w 350"/>
                <a:gd name="T27" fmla="*/ 111 h 338"/>
                <a:gd name="T28" fmla="*/ 63 w 350"/>
                <a:gd name="T29" fmla="*/ 110 h 338"/>
                <a:gd name="T30" fmla="*/ 96 w 350"/>
                <a:gd name="T31" fmla="*/ 138 h 338"/>
                <a:gd name="T32" fmla="*/ 127 w 350"/>
                <a:gd name="T33" fmla="*/ 138 h 338"/>
                <a:gd name="T34" fmla="*/ 127 w 350"/>
                <a:gd name="T35" fmla="*/ 162 h 338"/>
                <a:gd name="T36" fmla="*/ 148 w 350"/>
                <a:gd name="T37" fmla="*/ 230 h 338"/>
                <a:gd name="T38" fmla="*/ 158 w 350"/>
                <a:gd name="T39" fmla="*/ 282 h 338"/>
                <a:gd name="T40" fmla="*/ 167 w 350"/>
                <a:gd name="T41" fmla="*/ 272 h 338"/>
                <a:gd name="T42" fmla="*/ 213 w 350"/>
                <a:gd name="T43" fmla="*/ 295 h 338"/>
                <a:gd name="T44" fmla="*/ 198 w 350"/>
                <a:gd name="T45" fmla="*/ 315 h 338"/>
                <a:gd name="T46" fmla="*/ 207 w 350"/>
                <a:gd name="T47" fmla="*/ 324 h 338"/>
                <a:gd name="T48" fmla="*/ 229 w 350"/>
                <a:gd name="T49" fmla="*/ 329 h 338"/>
                <a:gd name="T50" fmla="*/ 234 w 350"/>
                <a:gd name="T51" fmla="*/ 338 h 338"/>
                <a:gd name="T52" fmla="*/ 244 w 350"/>
                <a:gd name="T53" fmla="*/ 338 h 338"/>
                <a:gd name="T54" fmla="*/ 269 w 350"/>
                <a:gd name="T55" fmla="*/ 305 h 338"/>
                <a:gd name="T56" fmla="*/ 292 w 350"/>
                <a:gd name="T57" fmla="*/ 302 h 338"/>
                <a:gd name="T58" fmla="*/ 300 w 350"/>
                <a:gd name="T59" fmla="*/ 293 h 338"/>
                <a:gd name="T60" fmla="*/ 350 w 350"/>
                <a:gd name="T61" fmla="*/ 280 h 338"/>
                <a:gd name="T62" fmla="*/ 279 w 350"/>
                <a:gd name="T63" fmla="*/ 75 h 338"/>
                <a:gd name="T64" fmla="*/ 223 w 350"/>
                <a:gd name="T65" fmla="*/ 86 h 338"/>
                <a:gd name="T66" fmla="*/ 121 w 350"/>
                <a:gd name="T67" fmla="*/ 0 h 338"/>
                <a:gd name="T68" fmla="*/ 121 w 350"/>
                <a:gd name="T69" fmla="*/ 0 h 338"/>
                <a:gd name="T70" fmla="*/ 121 w 350"/>
                <a:gd name="T71" fmla="*/ 0 h 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38"/>
                <a:gd name="T110" fmla="*/ 350 w 350"/>
                <a:gd name="T111" fmla="*/ 338 h 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38">
                  <a:moveTo>
                    <a:pt x="121" y="0"/>
                  </a:moveTo>
                  <a:lnTo>
                    <a:pt x="121" y="21"/>
                  </a:lnTo>
                  <a:lnTo>
                    <a:pt x="104" y="37"/>
                  </a:lnTo>
                  <a:lnTo>
                    <a:pt x="61" y="4"/>
                  </a:lnTo>
                  <a:lnTo>
                    <a:pt x="33" y="4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11" y="57"/>
                  </a:lnTo>
                  <a:lnTo>
                    <a:pt x="21" y="48"/>
                  </a:lnTo>
                  <a:lnTo>
                    <a:pt x="40" y="67"/>
                  </a:lnTo>
                  <a:lnTo>
                    <a:pt x="10" y="82"/>
                  </a:lnTo>
                  <a:lnTo>
                    <a:pt x="20" y="96"/>
                  </a:lnTo>
                  <a:lnTo>
                    <a:pt x="51" y="96"/>
                  </a:lnTo>
                  <a:lnTo>
                    <a:pt x="45" y="111"/>
                  </a:lnTo>
                  <a:lnTo>
                    <a:pt x="63" y="110"/>
                  </a:lnTo>
                  <a:lnTo>
                    <a:pt x="96" y="138"/>
                  </a:lnTo>
                  <a:lnTo>
                    <a:pt x="127" y="138"/>
                  </a:lnTo>
                  <a:lnTo>
                    <a:pt x="127" y="162"/>
                  </a:lnTo>
                  <a:lnTo>
                    <a:pt x="148" y="230"/>
                  </a:lnTo>
                  <a:lnTo>
                    <a:pt x="158" y="282"/>
                  </a:lnTo>
                  <a:lnTo>
                    <a:pt x="167" y="272"/>
                  </a:lnTo>
                  <a:lnTo>
                    <a:pt x="213" y="295"/>
                  </a:lnTo>
                  <a:lnTo>
                    <a:pt x="198" y="315"/>
                  </a:lnTo>
                  <a:lnTo>
                    <a:pt x="207" y="324"/>
                  </a:lnTo>
                  <a:lnTo>
                    <a:pt x="229" y="329"/>
                  </a:lnTo>
                  <a:lnTo>
                    <a:pt x="234" y="338"/>
                  </a:lnTo>
                  <a:lnTo>
                    <a:pt x="244" y="338"/>
                  </a:lnTo>
                  <a:lnTo>
                    <a:pt x="269" y="305"/>
                  </a:lnTo>
                  <a:lnTo>
                    <a:pt x="292" y="302"/>
                  </a:lnTo>
                  <a:lnTo>
                    <a:pt x="300" y="293"/>
                  </a:lnTo>
                  <a:lnTo>
                    <a:pt x="350" y="280"/>
                  </a:lnTo>
                  <a:lnTo>
                    <a:pt x="279" y="75"/>
                  </a:lnTo>
                  <a:lnTo>
                    <a:pt x="223" y="86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7E0121D6-3CD0-4246-8D9E-AB5E1A986A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21744" y="3514844"/>
              <a:ext cx="759993" cy="690678"/>
            </a:xfrm>
            <a:custGeom>
              <a:avLst/>
              <a:gdLst>
                <a:gd name="T0" fmla="*/ 355 w 485"/>
                <a:gd name="T1" fmla="*/ 44 h 418"/>
                <a:gd name="T2" fmla="*/ 349 w 485"/>
                <a:gd name="T3" fmla="*/ 37 h 418"/>
                <a:gd name="T4" fmla="*/ 324 w 485"/>
                <a:gd name="T5" fmla="*/ 31 h 418"/>
                <a:gd name="T6" fmla="*/ 314 w 485"/>
                <a:gd name="T7" fmla="*/ 53 h 418"/>
                <a:gd name="T8" fmla="*/ 267 w 485"/>
                <a:gd name="T9" fmla="*/ 65 h 418"/>
                <a:gd name="T10" fmla="*/ 234 w 485"/>
                <a:gd name="T11" fmla="*/ 99 h 418"/>
                <a:gd name="T12" fmla="*/ 214 w 485"/>
                <a:gd name="T13" fmla="*/ 99 h 418"/>
                <a:gd name="T14" fmla="*/ 205 w 485"/>
                <a:gd name="T15" fmla="*/ 117 h 418"/>
                <a:gd name="T16" fmla="*/ 191 w 485"/>
                <a:gd name="T17" fmla="*/ 117 h 418"/>
                <a:gd name="T18" fmla="*/ 177 w 485"/>
                <a:gd name="T19" fmla="*/ 96 h 418"/>
                <a:gd name="T20" fmla="*/ 163 w 485"/>
                <a:gd name="T21" fmla="*/ 99 h 418"/>
                <a:gd name="T22" fmla="*/ 128 w 485"/>
                <a:gd name="T23" fmla="*/ 53 h 418"/>
                <a:gd name="T24" fmla="*/ 104 w 485"/>
                <a:gd name="T25" fmla="*/ 56 h 418"/>
                <a:gd name="T26" fmla="*/ 84 w 485"/>
                <a:gd name="T27" fmla="*/ 36 h 418"/>
                <a:gd name="T28" fmla="*/ 90 w 485"/>
                <a:gd name="T29" fmla="*/ 26 h 418"/>
                <a:gd name="T30" fmla="*/ 84 w 485"/>
                <a:gd name="T31" fmla="*/ 3 h 418"/>
                <a:gd name="T32" fmla="*/ 70 w 485"/>
                <a:gd name="T33" fmla="*/ 0 h 418"/>
                <a:gd name="T34" fmla="*/ 49 w 485"/>
                <a:gd name="T35" fmla="*/ 0 h 418"/>
                <a:gd name="T36" fmla="*/ 60 w 485"/>
                <a:gd name="T37" fmla="*/ 23 h 418"/>
                <a:gd name="T38" fmla="*/ 54 w 485"/>
                <a:gd name="T39" fmla="*/ 58 h 418"/>
                <a:gd name="T40" fmla="*/ 9 w 485"/>
                <a:gd name="T41" fmla="*/ 78 h 418"/>
                <a:gd name="T42" fmla="*/ 13 w 485"/>
                <a:gd name="T43" fmla="*/ 101 h 418"/>
                <a:gd name="T44" fmla="*/ 0 w 485"/>
                <a:gd name="T45" fmla="*/ 116 h 418"/>
                <a:gd name="T46" fmla="*/ 21 w 485"/>
                <a:gd name="T47" fmla="*/ 117 h 418"/>
                <a:gd name="T48" fmla="*/ 304 w 485"/>
                <a:gd name="T49" fmla="*/ 418 h 418"/>
                <a:gd name="T50" fmla="*/ 430 w 485"/>
                <a:gd name="T51" fmla="*/ 418 h 418"/>
                <a:gd name="T52" fmla="*/ 455 w 485"/>
                <a:gd name="T53" fmla="*/ 407 h 418"/>
                <a:gd name="T54" fmla="*/ 463 w 485"/>
                <a:gd name="T55" fmla="*/ 365 h 418"/>
                <a:gd name="T56" fmla="*/ 481 w 485"/>
                <a:gd name="T57" fmla="*/ 361 h 418"/>
                <a:gd name="T58" fmla="*/ 485 w 485"/>
                <a:gd name="T59" fmla="*/ 332 h 418"/>
                <a:gd name="T60" fmla="*/ 473 w 485"/>
                <a:gd name="T61" fmla="*/ 300 h 418"/>
                <a:gd name="T62" fmla="*/ 421 w 485"/>
                <a:gd name="T63" fmla="*/ 272 h 418"/>
                <a:gd name="T64" fmla="*/ 403 w 485"/>
                <a:gd name="T65" fmla="*/ 284 h 418"/>
                <a:gd name="T66" fmla="*/ 360 w 485"/>
                <a:gd name="T67" fmla="*/ 263 h 418"/>
                <a:gd name="T68" fmla="*/ 360 w 485"/>
                <a:gd name="T69" fmla="*/ 242 h 418"/>
                <a:gd name="T70" fmla="*/ 315 w 485"/>
                <a:gd name="T71" fmla="*/ 215 h 418"/>
                <a:gd name="T72" fmla="*/ 300 w 485"/>
                <a:gd name="T73" fmla="*/ 215 h 418"/>
                <a:gd name="T74" fmla="*/ 291 w 485"/>
                <a:gd name="T75" fmla="*/ 186 h 418"/>
                <a:gd name="T76" fmla="*/ 300 w 485"/>
                <a:gd name="T77" fmla="*/ 180 h 418"/>
                <a:gd name="T78" fmla="*/ 334 w 485"/>
                <a:gd name="T79" fmla="*/ 184 h 418"/>
                <a:gd name="T80" fmla="*/ 349 w 485"/>
                <a:gd name="T81" fmla="*/ 171 h 418"/>
                <a:gd name="T82" fmla="*/ 320 w 485"/>
                <a:gd name="T83" fmla="*/ 132 h 418"/>
                <a:gd name="T84" fmla="*/ 315 w 485"/>
                <a:gd name="T85" fmla="*/ 84 h 418"/>
                <a:gd name="T86" fmla="*/ 321 w 485"/>
                <a:gd name="T87" fmla="*/ 73 h 418"/>
                <a:gd name="T88" fmla="*/ 350 w 485"/>
                <a:gd name="T89" fmla="*/ 73 h 418"/>
                <a:gd name="T90" fmla="*/ 364 w 485"/>
                <a:gd name="T91" fmla="*/ 64 h 418"/>
                <a:gd name="T92" fmla="*/ 363 w 485"/>
                <a:gd name="T93" fmla="*/ 56 h 418"/>
                <a:gd name="T94" fmla="*/ 355 w 485"/>
                <a:gd name="T95" fmla="*/ 44 h 418"/>
                <a:gd name="T96" fmla="*/ 355 w 485"/>
                <a:gd name="T97" fmla="*/ 44 h 418"/>
                <a:gd name="T98" fmla="*/ 355 w 485"/>
                <a:gd name="T99" fmla="*/ 44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5"/>
                <a:gd name="T151" fmla="*/ 0 h 418"/>
                <a:gd name="T152" fmla="*/ 485 w 485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5" h="418">
                  <a:moveTo>
                    <a:pt x="355" y="44"/>
                  </a:moveTo>
                  <a:lnTo>
                    <a:pt x="349" y="37"/>
                  </a:lnTo>
                  <a:lnTo>
                    <a:pt x="324" y="31"/>
                  </a:lnTo>
                  <a:lnTo>
                    <a:pt x="314" y="53"/>
                  </a:lnTo>
                  <a:lnTo>
                    <a:pt x="267" y="65"/>
                  </a:lnTo>
                  <a:lnTo>
                    <a:pt x="234" y="99"/>
                  </a:lnTo>
                  <a:lnTo>
                    <a:pt x="214" y="99"/>
                  </a:lnTo>
                  <a:lnTo>
                    <a:pt x="205" y="117"/>
                  </a:lnTo>
                  <a:lnTo>
                    <a:pt x="191" y="117"/>
                  </a:lnTo>
                  <a:lnTo>
                    <a:pt x="177" y="96"/>
                  </a:lnTo>
                  <a:lnTo>
                    <a:pt x="163" y="99"/>
                  </a:lnTo>
                  <a:lnTo>
                    <a:pt x="128" y="53"/>
                  </a:lnTo>
                  <a:lnTo>
                    <a:pt x="104" y="56"/>
                  </a:lnTo>
                  <a:lnTo>
                    <a:pt x="84" y="36"/>
                  </a:lnTo>
                  <a:lnTo>
                    <a:pt x="90" y="26"/>
                  </a:lnTo>
                  <a:lnTo>
                    <a:pt x="84" y="3"/>
                  </a:lnTo>
                  <a:lnTo>
                    <a:pt x="70" y="0"/>
                  </a:lnTo>
                  <a:lnTo>
                    <a:pt x="49" y="0"/>
                  </a:lnTo>
                  <a:lnTo>
                    <a:pt x="60" y="23"/>
                  </a:lnTo>
                  <a:lnTo>
                    <a:pt x="54" y="58"/>
                  </a:lnTo>
                  <a:lnTo>
                    <a:pt x="9" y="78"/>
                  </a:lnTo>
                  <a:lnTo>
                    <a:pt x="13" y="101"/>
                  </a:lnTo>
                  <a:lnTo>
                    <a:pt x="0" y="116"/>
                  </a:lnTo>
                  <a:lnTo>
                    <a:pt x="21" y="117"/>
                  </a:lnTo>
                  <a:lnTo>
                    <a:pt x="304" y="418"/>
                  </a:lnTo>
                  <a:lnTo>
                    <a:pt x="430" y="418"/>
                  </a:lnTo>
                  <a:lnTo>
                    <a:pt x="455" y="407"/>
                  </a:lnTo>
                  <a:lnTo>
                    <a:pt x="463" y="365"/>
                  </a:lnTo>
                  <a:lnTo>
                    <a:pt x="481" y="361"/>
                  </a:lnTo>
                  <a:lnTo>
                    <a:pt x="485" y="332"/>
                  </a:lnTo>
                  <a:lnTo>
                    <a:pt x="473" y="300"/>
                  </a:lnTo>
                  <a:lnTo>
                    <a:pt x="421" y="272"/>
                  </a:lnTo>
                  <a:lnTo>
                    <a:pt x="403" y="284"/>
                  </a:lnTo>
                  <a:lnTo>
                    <a:pt x="360" y="263"/>
                  </a:lnTo>
                  <a:lnTo>
                    <a:pt x="360" y="242"/>
                  </a:lnTo>
                  <a:lnTo>
                    <a:pt x="315" y="215"/>
                  </a:lnTo>
                  <a:lnTo>
                    <a:pt x="300" y="215"/>
                  </a:lnTo>
                  <a:lnTo>
                    <a:pt x="291" y="186"/>
                  </a:lnTo>
                  <a:lnTo>
                    <a:pt x="300" y="180"/>
                  </a:lnTo>
                  <a:lnTo>
                    <a:pt x="334" y="184"/>
                  </a:lnTo>
                  <a:lnTo>
                    <a:pt x="349" y="171"/>
                  </a:lnTo>
                  <a:lnTo>
                    <a:pt x="320" y="132"/>
                  </a:lnTo>
                  <a:lnTo>
                    <a:pt x="315" y="84"/>
                  </a:lnTo>
                  <a:lnTo>
                    <a:pt x="321" y="73"/>
                  </a:lnTo>
                  <a:lnTo>
                    <a:pt x="350" y="73"/>
                  </a:lnTo>
                  <a:lnTo>
                    <a:pt x="364" y="64"/>
                  </a:lnTo>
                  <a:lnTo>
                    <a:pt x="363" y="56"/>
                  </a:lnTo>
                  <a:lnTo>
                    <a:pt x="355" y="44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3D9EB19E-2DDF-4ED3-9931-E06BF453ED5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77148" y="3496135"/>
              <a:ext cx="547077" cy="517619"/>
            </a:xfrm>
            <a:custGeom>
              <a:avLst/>
              <a:gdLst>
                <a:gd name="T0" fmla="*/ 178 w 349"/>
                <a:gd name="T1" fmla="*/ 0 h 314"/>
                <a:gd name="T2" fmla="*/ 128 w 349"/>
                <a:gd name="T3" fmla="*/ 13 h 314"/>
                <a:gd name="T4" fmla="*/ 119 w 349"/>
                <a:gd name="T5" fmla="*/ 22 h 314"/>
                <a:gd name="T6" fmla="*/ 97 w 349"/>
                <a:gd name="T7" fmla="*/ 25 h 314"/>
                <a:gd name="T8" fmla="*/ 73 w 349"/>
                <a:gd name="T9" fmla="*/ 56 h 314"/>
                <a:gd name="T10" fmla="*/ 64 w 349"/>
                <a:gd name="T11" fmla="*/ 56 h 314"/>
                <a:gd name="T12" fmla="*/ 72 w 349"/>
                <a:gd name="T13" fmla="*/ 67 h 314"/>
                <a:gd name="T14" fmla="*/ 73 w 349"/>
                <a:gd name="T15" fmla="*/ 76 h 314"/>
                <a:gd name="T16" fmla="*/ 58 w 349"/>
                <a:gd name="T17" fmla="*/ 85 h 314"/>
                <a:gd name="T18" fmla="*/ 30 w 349"/>
                <a:gd name="T19" fmla="*/ 85 h 314"/>
                <a:gd name="T20" fmla="*/ 24 w 349"/>
                <a:gd name="T21" fmla="*/ 96 h 314"/>
                <a:gd name="T22" fmla="*/ 29 w 349"/>
                <a:gd name="T23" fmla="*/ 144 h 314"/>
                <a:gd name="T24" fmla="*/ 58 w 349"/>
                <a:gd name="T25" fmla="*/ 183 h 314"/>
                <a:gd name="T26" fmla="*/ 44 w 349"/>
                <a:gd name="T27" fmla="*/ 196 h 314"/>
                <a:gd name="T28" fmla="*/ 9 w 349"/>
                <a:gd name="T29" fmla="*/ 192 h 314"/>
                <a:gd name="T30" fmla="*/ 0 w 349"/>
                <a:gd name="T31" fmla="*/ 198 h 314"/>
                <a:gd name="T32" fmla="*/ 9 w 349"/>
                <a:gd name="T33" fmla="*/ 227 h 314"/>
                <a:gd name="T34" fmla="*/ 24 w 349"/>
                <a:gd name="T35" fmla="*/ 227 h 314"/>
                <a:gd name="T36" fmla="*/ 69 w 349"/>
                <a:gd name="T37" fmla="*/ 254 h 314"/>
                <a:gd name="T38" fmla="*/ 69 w 349"/>
                <a:gd name="T39" fmla="*/ 274 h 314"/>
                <a:gd name="T40" fmla="*/ 110 w 349"/>
                <a:gd name="T41" fmla="*/ 295 h 314"/>
                <a:gd name="T42" fmla="*/ 130 w 349"/>
                <a:gd name="T43" fmla="*/ 286 h 314"/>
                <a:gd name="T44" fmla="*/ 184 w 349"/>
                <a:gd name="T45" fmla="*/ 314 h 314"/>
                <a:gd name="T46" fmla="*/ 197 w 349"/>
                <a:gd name="T47" fmla="*/ 314 h 314"/>
                <a:gd name="T48" fmla="*/ 224 w 349"/>
                <a:gd name="T49" fmla="*/ 291 h 314"/>
                <a:gd name="T50" fmla="*/ 220 w 349"/>
                <a:gd name="T51" fmla="*/ 284 h 314"/>
                <a:gd name="T52" fmla="*/ 242 w 349"/>
                <a:gd name="T53" fmla="*/ 263 h 314"/>
                <a:gd name="T54" fmla="*/ 268 w 349"/>
                <a:gd name="T55" fmla="*/ 263 h 314"/>
                <a:gd name="T56" fmla="*/ 278 w 349"/>
                <a:gd name="T57" fmla="*/ 290 h 314"/>
                <a:gd name="T58" fmla="*/ 289 w 349"/>
                <a:gd name="T59" fmla="*/ 284 h 314"/>
                <a:gd name="T60" fmla="*/ 349 w 349"/>
                <a:gd name="T61" fmla="*/ 198 h 314"/>
                <a:gd name="T62" fmla="*/ 205 w 349"/>
                <a:gd name="T63" fmla="*/ 85 h 314"/>
                <a:gd name="T64" fmla="*/ 178 w 349"/>
                <a:gd name="T65" fmla="*/ 0 h 314"/>
                <a:gd name="T66" fmla="*/ 178 w 349"/>
                <a:gd name="T67" fmla="*/ 0 h 314"/>
                <a:gd name="T68" fmla="*/ 178 w 349"/>
                <a:gd name="T69" fmla="*/ 0 h 3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314"/>
                <a:gd name="T107" fmla="*/ 349 w 349"/>
                <a:gd name="T108" fmla="*/ 314 h 3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314">
                  <a:moveTo>
                    <a:pt x="178" y="0"/>
                  </a:moveTo>
                  <a:lnTo>
                    <a:pt x="128" y="13"/>
                  </a:lnTo>
                  <a:lnTo>
                    <a:pt x="119" y="22"/>
                  </a:lnTo>
                  <a:lnTo>
                    <a:pt x="97" y="25"/>
                  </a:lnTo>
                  <a:lnTo>
                    <a:pt x="73" y="56"/>
                  </a:lnTo>
                  <a:lnTo>
                    <a:pt x="64" y="56"/>
                  </a:lnTo>
                  <a:lnTo>
                    <a:pt x="72" y="67"/>
                  </a:lnTo>
                  <a:lnTo>
                    <a:pt x="73" y="76"/>
                  </a:lnTo>
                  <a:lnTo>
                    <a:pt x="58" y="85"/>
                  </a:lnTo>
                  <a:lnTo>
                    <a:pt x="30" y="85"/>
                  </a:lnTo>
                  <a:lnTo>
                    <a:pt x="24" y="96"/>
                  </a:lnTo>
                  <a:lnTo>
                    <a:pt x="29" y="144"/>
                  </a:lnTo>
                  <a:lnTo>
                    <a:pt x="58" y="183"/>
                  </a:lnTo>
                  <a:lnTo>
                    <a:pt x="44" y="196"/>
                  </a:lnTo>
                  <a:lnTo>
                    <a:pt x="9" y="192"/>
                  </a:lnTo>
                  <a:lnTo>
                    <a:pt x="0" y="198"/>
                  </a:lnTo>
                  <a:lnTo>
                    <a:pt x="9" y="227"/>
                  </a:lnTo>
                  <a:lnTo>
                    <a:pt x="24" y="227"/>
                  </a:lnTo>
                  <a:lnTo>
                    <a:pt x="69" y="254"/>
                  </a:lnTo>
                  <a:lnTo>
                    <a:pt x="69" y="274"/>
                  </a:lnTo>
                  <a:lnTo>
                    <a:pt x="110" y="295"/>
                  </a:lnTo>
                  <a:lnTo>
                    <a:pt x="130" y="286"/>
                  </a:lnTo>
                  <a:lnTo>
                    <a:pt x="184" y="314"/>
                  </a:lnTo>
                  <a:lnTo>
                    <a:pt x="197" y="314"/>
                  </a:lnTo>
                  <a:lnTo>
                    <a:pt x="224" y="291"/>
                  </a:lnTo>
                  <a:lnTo>
                    <a:pt x="220" y="284"/>
                  </a:lnTo>
                  <a:lnTo>
                    <a:pt x="242" y="263"/>
                  </a:lnTo>
                  <a:lnTo>
                    <a:pt x="268" y="263"/>
                  </a:lnTo>
                  <a:lnTo>
                    <a:pt x="278" y="290"/>
                  </a:lnTo>
                  <a:lnTo>
                    <a:pt x="289" y="284"/>
                  </a:lnTo>
                  <a:lnTo>
                    <a:pt x="349" y="198"/>
                  </a:lnTo>
                  <a:lnTo>
                    <a:pt x="205" y="8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C9291ED9-F0D3-4AB2-8DFD-88C14F34B1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62516" y="3820426"/>
              <a:ext cx="362254" cy="328969"/>
            </a:xfrm>
            <a:custGeom>
              <a:avLst/>
              <a:gdLst>
                <a:gd name="T0" fmla="*/ 167 w 231"/>
                <a:gd name="T1" fmla="*/ 0 h 199"/>
                <a:gd name="T2" fmla="*/ 110 w 231"/>
                <a:gd name="T3" fmla="*/ 83 h 199"/>
                <a:gd name="T4" fmla="*/ 96 w 231"/>
                <a:gd name="T5" fmla="*/ 93 h 199"/>
                <a:gd name="T6" fmla="*/ 87 w 231"/>
                <a:gd name="T7" fmla="*/ 66 h 199"/>
                <a:gd name="T8" fmla="*/ 60 w 231"/>
                <a:gd name="T9" fmla="*/ 66 h 199"/>
                <a:gd name="T10" fmla="*/ 37 w 231"/>
                <a:gd name="T11" fmla="*/ 87 h 199"/>
                <a:gd name="T12" fmla="*/ 42 w 231"/>
                <a:gd name="T13" fmla="*/ 93 h 199"/>
                <a:gd name="T14" fmla="*/ 14 w 231"/>
                <a:gd name="T15" fmla="*/ 117 h 199"/>
                <a:gd name="T16" fmla="*/ 0 w 231"/>
                <a:gd name="T17" fmla="*/ 117 h 199"/>
                <a:gd name="T18" fmla="*/ 12 w 231"/>
                <a:gd name="T19" fmla="*/ 147 h 199"/>
                <a:gd name="T20" fmla="*/ 8 w 231"/>
                <a:gd name="T21" fmla="*/ 176 h 199"/>
                <a:gd name="T22" fmla="*/ 19 w 231"/>
                <a:gd name="T23" fmla="*/ 192 h 199"/>
                <a:gd name="T24" fmla="*/ 26 w 231"/>
                <a:gd name="T25" fmla="*/ 192 h 199"/>
                <a:gd name="T26" fmla="*/ 26 w 231"/>
                <a:gd name="T27" fmla="*/ 176 h 199"/>
                <a:gd name="T28" fmla="*/ 36 w 231"/>
                <a:gd name="T29" fmla="*/ 168 h 199"/>
                <a:gd name="T30" fmla="*/ 129 w 231"/>
                <a:gd name="T31" fmla="*/ 199 h 199"/>
                <a:gd name="T32" fmla="*/ 164 w 231"/>
                <a:gd name="T33" fmla="*/ 179 h 199"/>
                <a:gd name="T34" fmla="*/ 172 w 231"/>
                <a:gd name="T35" fmla="*/ 182 h 199"/>
                <a:gd name="T36" fmla="*/ 202 w 231"/>
                <a:gd name="T37" fmla="*/ 168 h 199"/>
                <a:gd name="T38" fmla="*/ 184 w 231"/>
                <a:gd name="T39" fmla="*/ 129 h 199"/>
                <a:gd name="T40" fmla="*/ 203 w 231"/>
                <a:gd name="T41" fmla="*/ 129 h 199"/>
                <a:gd name="T42" fmla="*/ 225 w 231"/>
                <a:gd name="T43" fmla="*/ 115 h 199"/>
                <a:gd name="T44" fmla="*/ 227 w 231"/>
                <a:gd name="T45" fmla="*/ 106 h 199"/>
                <a:gd name="T46" fmla="*/ 216 w 231"/>
                <a:gd name="T47" fmla="*/ 92 h 199"/>
                <a:gd name="T48" fmla="*/ 231 w 231"/>
                <a:gd name="T49" fmla="*/ 49 h 199"/>
                <a:gd name="T50" fmla="*/ 167 w 231"/>
                <a:gd name="T51" fmla="*/ 0 h 199"/>
                <a:gd name="T52" fmla="*/ 167 w 231"/>
                <a:gd name="T53" fmla="*/ 0 h 199"/>
                <a:gd name="T54" fmla="*/ 167 w 231"/>
                <a:gd name="T55" fmla="*/ 0 h 1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199"/>
                <a:gd name="T86" fmla="*/ 231 w 231"/>
                <a:gd name="T87" fmla="*/ 199 h 1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199">
                  <a:moveTo>
                    <a:pt x="167" y="0"/>
                  </a:moveTo>
                  <a:lnTo>
                    <a:pt x="110" y="83"/>
                  </a:lnTo>
                  <a:lnTo>
                    <a:pt x="96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7"/>
                  </a:lnTo>
                  <a:lnTo>
                    <a:pt x="42" y="93"/>
                  </a:lnTo>
                  <a:lnTo>
                    <a:pt x="14" y="117"/>
                  </a:lnTo>
                  <a:lnTo>
                    <a:pt x="0" y="117"/>
                  </a:lnTo>
                  <a:lnTo>
                    <a:pt x="12" y="147"/>
                  </a:lnTo>
                  <a:lnTo>
                    <a:pt x="8" y="176"/>
                  </a:lnTo>
                  <a:lnTo>
                    <a:pt x="19" y="192"/>
                  </a:lnTo>
                  <a:lnTo>
                    <a:pt x="26" y="192"/>
                  </a:lnTo>
                  <a:lnTo>
                    <a:pt x="26" y="176"/>
                  </a:lnTo>
                  <a:lnTo>
                    <a:pt x="36" y="168"/>
                  </a:lnTo>
                  <a:lnTo>
                    <a:pt x="129" y="199"/>
                  </a:lnTo>
                  <a:lnTo>
                    <a:pt x="164" y="179"/>
                  </a:lnTo>
                  <a:lnTo>
                    <a:pt x="172" y="182"/>
                  </a:lnTo>
                  <a:lnTo>
                    <a:pt x="202" y="168"/>
                  </a:lnTo>
                  <a:lnTo>
                    <a:pt x="184" y="129"/>
                  </a:lnTo>
                  <a:lnTo>
                    <a:pt x="203" y="129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83364AE0-045A-4345-80ED-E3071DB8F2A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98936" y="4097945"/>
              <a:ext cx="635792" cy="623637"/>
            </a:xfrm>
            <a:custGeom>
              <a:avLst/>
              <a:gdLst>
                <a:gd name="T0" fmla="*/ 242 w 406"/>
                <a:gd name="T1" fmla="*/ 0 h 377"/>
                <a:gd name="T2" fmla="*/ 213 w 406"/>
                <a:gd name="T3" fmla="*/ 16 h 377"/>
                <a:gd name="T4" fmla="*/ 204 w 406"/>
                <a:gd name="T5" fmla="*/ 11 h 377"/>
                <a:gd name="T6" fmla="*/ 170 w 406"/>
                <a:gd name="T7" fmla="*/ 31 h 377"/>
                <a:gd name="T8" fmla="*/ 77 w 406"/>
                <a:gd name="T9" fmla="*/ 0 h 377"/>
                <a:gd name="T10" fmla="*/ 67 w 406"/>
                <a:gd name="T11" fmla="*/ 8 h 377"/>
                <a:gd name="T12" fmla="*/ 67 w 406"/>
                <a:gd name="T13" fmla="*/ 24 h 377"/>
                <a:gd name="T14" fmla="*/ 60 w 406"/>
                <a:gd name="T15" fmla="*/ 24 h 377"/>
                <a:gd name="T16" fmla="*/ 49 w 406"/>
                <a:gd name="T17" fmla="*/ 8 h 377"/>
                <a:gd name="T18" fmla="*/ 31 w 406"/>
                <a:gd name="T19" fmla="*/ 12 h 377"/>
                <a:gd name="T20" fmla="*/ 23 w 406"/>
                <a:gd name="T21" fmla="*/ 54 h 377"/>
                <a:gd name="T22" fmla="*/ 0 w 406"/>
                <a:gd name="T23" fmla="*/ 65 h 377"/>
                <a:gd name="T24" fmla="*/ 52 w 406"/>
                <a:gd name="T25" fmla="*/ 167 h 377"/>
                <a:gd name="T26" fmla="*/ 130 w 406"/>
                <a:gd name="T27" fmla="*/ 177 h 377"/>
                <a:gd name="T28" fmla="*/ 142 w 406"/>
                <a:gd name="T29" fmla="*/ 227 h 377"/>
                <a:gd name="T30" fmla="*/ 221 w 406"/>
                <a:gd name="T31" fmla="*/ 214 h 377"/>
                <a:gd name="T32" fmla="*/ 237 w 406"/>
                <a:gd name="T33" fmla="*/ 321 h 377"/>
                <a:gd name="T34" fmla="*/ 323 w 406"/>
                <a:gd name="T35" fmla="*/ 377 h 377"/>
                <a:gd name="T36" fmla="*/ 384 w 406"/>
                <a:gd name="T37" fmla="*/ 356 h 377"/>
                <a:gd name="T38" fmla="*/ 406 w 406"/>
                <a:gd name="T39" fmla="*/ 317 h 377"/>
                <a:gd name="T40" fmla="*/ 390 w 406"/>
                <a:gd name="T41" fmla="*/ 279 h 377"/>
                <a:gd name="T42" fmla="*/ 372 w 406"/>
                <a:gd name="T43" fmla="*/ 265 h 377"/>
                <a:gd name="T44" fmla="*/ 355 w 406"/>
                <a:gd name="T45" fmla="*/ 232 h 377"/>
                <a:gd name="T46" fmla="*/ 320 w 406"/>
                <a:gd name="T47" fmla="*/ 186 h 377"/>
                <a:gd name="T48" fmla="*/ 319 w 406"/>
                <a:gd name="T49" fmla="*/ 155 h 377"/>
                <a:gd name="T50" fmla="*/ 343 w 406"/>
                <a:gd name="T51" fmla="*/ 155 h 377"/>
                <a:gd name="T52" fmla="*/ 359 w 406"/>
                <a:gd name="T53" fmla="*/ 121 h 377"/>
                <a:gd name="T54" fmla="*/ 349 w 406"/>
                <a:gd name="T55" fmla="*/ 98 h 377"/>
                <a:gd name="T56" fmla="*/ 332 w 406"/>
                <a:gd name="T57" fmla="*/ 91 h 377"/>
                <a:gd name="T58" fmla="*/ 304 w 406"/>
                <a:gd name="T59" fmla="*/ 97 h 377"/>
                <a:gd name="T60" fmla="*/ 292 w 406"/>
                <a:gd name="T61" fmla="*/ 80 h 377"/>
                <a:gd name="T62" fmla="*/ 288 w 406"/>
                <a:gd name="T63" fmla="*/ 51 h 377"/>
                <a:gd name="T64" fmla="*/ 262 w 406"/>
                <a:gd name="T65" fmla="*/ 35 h 377"/>
                <a:gd name="T66" fmla="*/ 262 w 406"/>
                <a:gd name="T67" fmla="*/ 14 h 377"/>
                <a:gd name="T68" fmla="*/ 242 w 406"/>
                <a:gd name="T69" fmla="*/ 0 h 377"/>
                <a:gd name="T70" fmla="*/ 242 w 406"/>
                <a:gd name="T71" fmla="*/ 0 h 377"/>
                <a:gd name="T72" fmla="*/ 242 w 406"/>
                <a:gd name="T73" fmla="*/ 0 h 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6"/>
                <a:gd name="T112" fmla="*/ 0 h 377"/>
                <a:gd name="T113" fmla="*/ 406 w 406"/>
                <a:gd name="T114" fmla="*/ 377 h 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6" h="377">
                  <a:moveTo>
                    <a:pt x="242" y="0"/>
                  </a:moveTo>
                  <a:lnTo>
                    <a:pt x="213" y="16"/>
                  </a:lnTo>
                  <a:lnTo>
                    <a:pt x="204" y="11"/>
                  </a:lnTo>
                  <a:lnTo>
                    <a:pt x="170" y="31"/>
                  </a:lnTo>
                  <a:lnTo>
                    <a:pt x="77" y="0"/>
                  </a:lnTo>
                  <a:lnTo>
                    <a:pt x="67" y="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49" y="8"/>
                  </a:lnTo>
                  <a:lnTo>
                    <a:pt x="31" y="12"/>
                  </a:lnTo>
                  <a:lnTo>
                    <a:pt x="23" y="54"/>
                  </a:lnTo>
                  <a:lnTo>
                    <a:pt x="0" y="65"/>
                  </a:lnTo>
                  <a:lnTo>
                    <a:pt x="52" y="167"/>
                  </a:lnTo>
                  <a:lnTo>
                    <a:pt x="130" y="177"/>
                  </a:lnTo>
                  <a:lnTo>
                    <a:pt x="142" y="227"/>
                  </a:lnTo>
                  <a:lnTo>
                    <a:pt x="221" y="214"/>
                  </a:lnTo>
                  <a:lnTo>
                    <a:pt x="237" y="321"/>
                  </a:lnTo>
                  <a:lnTo>
                    <a:pt x="323" y="377"/>
                  </a:lnTo>
                  <a:lnTo>
                    <a:pt x="384" y="356"/>
                  </a:lnTo>
                  <a:lnTo>
                    <a:pt x="406" y="317"/>
                  </a:lnTo>
                  <a:lnTo>
                    <a:pt x="390" y="279"/>
                  </a:lnTo>
                  <a:lnTo>
                    <a:pt x="372" y="265"/>
                  </a:lnTo>
                  <a:lnTo>
                    <a:pt x="355" y="232"/>
                  </a:lnTo>
                  <a:lnTo>
                    <a:pt x="320" y="186"/>
                  </a:lnTo>
                  <a:lnTo>
                    <a:pt x="319" y="155"/>
                  </a:lnTo>
                  <a:lnTo>
                    <a:pt x="343" y="155"/>
                  </a:lnTo>
                  <a:lnTo>
                    <a:pt x="359" y="121"/>
                  </a:lnTo>
                  <a:lnTo>
                    <a:pt x="349" y="98"/>
                  </a:lnTo>
                  <a:lnTo>
                    <a:pt x="332" y="91"/>
                  </a:lnTo>
                  <a:lnTo>
                    <a:pt x="304" y="97"/>
                  </a:lnTo>
                  <a:lnTo>
                    <a:pt x="292" y="80"/>
                  </a:lnTo>
                  <a:lnTo>
                    <a:pt x="288" y="51"/>
                  </a:lnTo>
                  <a:lnTo>
                    <a:pt x="262" y="35"/>
                  </a:lnTo>
                  <a:lnTo>
                    <a:pt x="262" y="14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5160DF8-BB2E-4146-8166-977D68DF124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98698" y="4238263"/>
              <a:ext cx="480540" cy="526974"/>
            </a:xfrm>
            <a:custGeom>
              <a:avLst/>
              <a:gdLst>
                <a:gd name="T0" fmla="*/ 30 w 307"/>
                <a:gd name="T1" fmla="*/ 13 h 319"/>
                <a:gd name="T2" fmla="*/ 40 w 307"/>
                <a:gd name="T3" fmla="*/ 36 h 319"/>
                <a:gd name="T4" fmla="*/ 23 w 307"/>
                <a:gd name="T5" fmla="*/ 70 h 319"/>
                <a:gd name="T6" fmla="*/ 0 w 307"/>
                <a:gd name="T7" fmla="*/ 70 h 319"/>
                <a:gd name="T8" fmla="*/ 1 w 307"/>
                <a:gd name="T9" fmla="*/ 103 h 319"/>
                <a:gd name="T10" fmla="*/ 36 w 307"/>
                <a:gd name="T11" fmla="*/ 146 h 319"/>
                <a:gd name="T12" fmla="*/ 51 w 307"/>
                <a:gd name="T13" fmla="*/ 180 h 319"/>
                <a:gd name="T14" fmla="*/ 73 w 307"/>
                <a:gd name="T15" fmla="*/ 196 h 319"/>
                <a:gd name="T16" fmla="*/ 86 w 307"/>
                <a:gd name="T17" fmla="*/ 231 h 319"/>
                <a:gd name="T18" fmla="*/ 64 w 307"/>
                <a:gd name="T19" fmla="*/ 273 h 319"/>
                <a:gd name="T20" fmla="*/ 82 w 307"/>
                <a:gd name="T21" fmla="*/ 314 h 319"/>
                <a:gd name="T22" fmla="*/ 98 w 307"/>
                <a:gd name="T23" fmla="*/ 295 h 319"/>
                <a:gd name="T24" fmla="*/ 133 w 307"/>
                <a:gd name="T25" fmla="*/ 295 h 319"/>
                <a:gd name="T26" fmla="*/ 149 w 307"/>
                <a:gd name="T27" fmla="*/ 319 h 319"/>
                <a:gd name="T28" fmla="*/ 189 w 307"/>
                <a:gd name="T29" fmla="*/ 309 h 319"/>
                <a:gd name="T30" fmla="*/ 205 w 307"/>
                <a:gd name="T31" fmla="*/ 313 h 319"/>
                <a:gd name="T32" fmla="*/ 202 w 307"/>
                <a:gd name="T33" fmla="*/ 300 h 319"/>
                <a:gd name="T34" fmla="*/ 214 w 307"/>
                <a:gd name="T35" fmla="*/ 267 h 319"/>
                <a:gd name="T36" fmla="*/ 214 w 307"/>
                <a:gd name="T37" fmla="*/ 253 h 319"/>
                <a:gd name="T38" fmla="*/ 276 w 307"/>
                <a:gd name="T39" fmla="*/ 254 h 319"/>
                <a:gd name="T40" fmla="*/ 307 w 307"/>
                <a:gd name="T41" fmla="*/ 192 h 319"/>
                <a:gd name="T42" fmla="*/ 294 w 307"/>
                <a:gd name="T43" fmla="*/ 174 h 319"/>
                <a:gd name="T44" fmla="*/ 277 w 307"/>
                <a:gd name="T45" fmla="*/ 171 h 319"/>
                <a:gd name="T46" fmla="*/ 264 w 307"/>
                <a:gd name="T47" fmla="*/ 99 h 319"/>
                <a:gd name="T48" fmla="*/ 225 w 307"/>
                <a:gd name="T49" fmla="*/ 94 h 319"/>
                <a:gd name="T50" fmla="*/ 215 w 307"/>
                <a:gd name="T51" fmla="*/ 105 h 319"/>
                <a:gd name="T52" fmla="*/ 157 w 307"/>
                <a:gd name="T53" fmla="*/ 53 h 319"/>
                <a:gd name="T54" fmla="*/ 146 w 307"/>
                <a:gd name="T55" fmla="*/ 57 h 319"/>
                <a:gd name="T56" fmla="*/ 121 w 307"/>
                <a:gd name="T57" fmla="*/ 40 h 319"/>
                <a:gd name="T58" fmla="*/ 129 w 307"/>
                <a:gd name="T59" fmla="*/ 25 h 319"/>
                <a:gd name="T60" fmla="*/ 98 w 307"/>
                <a:gd name="T61" fmla="*/ 0 h 319"/>
                <a:gd name="T62" fmla="*/ 82 w 307"/>
                <a:gd name="T63" fmla="*/ 13 h 319"/>
                <a:gd name="T64" fmla="*/ 57 w 307"/>
                <a:gd name="T65" fmla="*/ 11 h 319"/>
                <a:gd name="T66" fmla="*/ 30 w 307"/>
                <a:gd name="T67" fmla="*/ 13 h 319"/>
                <a:gd name="T68" fmla="*/ 30 w 307"/>
                <a:gd name="T69" fmla="*/ 13 h 319"/>
                <a:gd name="T70" fmla="*/ 30 w 307"/>
                <a:gd name="T71" fmla="*/ 13 h 3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7"/>
                <a:gd name="T109" fmla="*/ 0 h 319"/>
                <a:gd name="T110" fmla="*/ 307 w 307"/>
                <a:gd name="T111" fmla="*/ 319 h 3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7" h="319">
                  <a:moveTo>
                    <a:pt x="30" y="13"/>
                  </a:moveTo>
                  <a:lnTo>
                    <a:pt x="40" y="36"/>
                  </a:lnTo>
                  <a:lnTo>
                    <a:pt x="23" y="70"/>
                  </a:lnTo>
                  <a:lnTo>
                    <a:pt x="0" y="70"/>
                  </a:lnTo>
                  <a:lnTo>
                    <a:pt x="1" y="103"/>
                  </a:lnTo>
                  <a:lnTo>
                    <a:pt x="36" y="146"/>
                  </a:lnTo>
                  <a:lnTo>
                    <a:pt x="51" y="180"/>
                  </a:lnTo>
                  <a:lnTo>
                    <a:pt x="73" y="196"/>
                  </a:lnTo>
                  <a:lnTo>
                    <a:pt x="86" y="231"/>
                  </a:lnTo>
                  <a:lnTo>
                    <a:pt x="64" y="273"/>
                  </a:lnTo>
                  <a:lnTo>
                    <a:pt x="82" y="314"/>
                  </a:lnTo>
                  <a:lnTo>
                    <a:pt x="98" y="295"/>
                  </a:lnTo>
                  <a:lnTo>
                    <a:pt x="133" y="295"/>
                  </a:lnTo>
                  <a:lnTo>
                    <a:pt x="149" y="319"/>
                  </a:lnTo>
                  <a:lnTo>
                    <a:pt x="189" y="309"/>
                  </a:lnTo>
                  <a:lnTo>
                    <a:pt x="205" y="313"/>
                  </a:lnTo>
                  <a:lnTo>
                    <a:pt x="202" y="300"/>
                  </a:lnTo>
                  <a:lnTo>
                    <a:pt x="214" y="267"/>
                  </a:lnTo>
                  <a:lnTo>
                    <a:pt x="214" y="253"/>
                  </a:lnTo>
                  <a:lnTo>
                    <a:pt x="276" y="254"/>
                  </a:lnTo>
                  <a:lnTo>
                    <a:pt x="307" y="192"/>
                  </a:lnTo>
                  <a:lnTo>
                    <a:pt x="294" y="174"/>
                  </a:lnTo>
                  <a:lnTo>
                    <a:pt x="277" y="171"/>
                  </a:lnTo>
                  <a:lnTo>
                    <a:pt x="264" y="99"/>
                  </a:lnTo>
                  <a:lnTo>
                    <a:pt x="225" y="94"/>
                  </a:lnTo>
                  <a:lnTo>
                    <a:pt x="215" y="105"/>
                  </a:lnTo>
                  <a:lnTo>
                    <a:pt x="157" y="53"/>
                  </a:lnTo>
                  <a:lnTo>
                    <a:pt x="146" y="57"/>
                  </a:lnTo>
                  <a:lnTo>
                    <a:pt x="121" y="40"/>
                  </a:lnTo>
                  <a:lnTo>
                    <a:pt x="129" y="25"/>
                  </a:lnTo>
                  <a:lnTo>
                    <a:pt x="98" y="0"/>
                  </a:lnTo>
                  <a:lnTo>
                    <a:pt x="82" y="13"/>
                  </a:lnTo>
                  <a:lnTo>
                    <a:pt x="57" y="11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8FF4778-E3F8-4424-B1B5-C6CFEFD878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52318" y="3895263"/>
              <a:ext cx="1129640" cy="926101"/>
            </a:xfrm>
            <a:custGeom>
              <a:avLst/>
              <a:gdLst>
                <a:gd name="T0" fmla="*/ 45 w 721"/>
                <a:gd name="T1" fmla="*/ 3 h 561"/>
                <a:gd name="T2" fmla="*/ 31 w 721"/>
                <a:gd name="T3" fmla="*/ 46 h 561"/>
                <a:gd name="T4" fmla="*/ 42 w 721"/>
                <a:gd name="T5" fmla="*/ 61 h 561"/>
                <a:gd name="T6" fmla="*/ 41 w 721"/>
                <a:gd name="T7" fmla="*/ 70 h 561"/>
                <a:gd name="T8" fmla="*/ 18 w 721"/>
                <a:gd name="T9" fmla="*/ 83 h 561"/>
                <a:gd name="T10" fmla="*/ 0 w 721"/>
                <a:gd name="T11" fmla="*/ 84 h 561"/>
                <a:gd name="T12" fmla="*/ 16 w 721"/>
                <a:gd name="T13" fmla="*/ 124 h 561"/>
                <a:gd name="T14" fmla="*/ 36 w 721"/>
                <a:gd name="T15" fmla="*/ 139 h 561"/>
                <a:gd name="T16" fmla="*/ 36 w 721"/>
                <a:gd name="T17" fmla="*/ 158 h 561"/>
                <a:gd name="T18" fmla="*/ 63 w 721"/>
                <a:gd name="T19" fmla="*/ 175 h 561"/>
                <a:gd name="T20" fmla="*/ 64 w 721"/>
                <a:gd name="T21" fmla="*/ 202 h 561"/>
                <a:gd name="T22" fmla="*/ 77 w 721"/>
                <a:gd name="T23" fmla="*/ 220 h 561"/>
                <a:gd name="T24" fmla="*/ 106 w 721"/>
                <a:gd name="T25" fmla="*/ 215 h 561"/>
                <a:gd name="T26" fmla="*/ 123 w 721"/>
                <a:gd name="T27" fmla="*/ 221 h 561"/>
                <a:gd name="T28" fmla="*/ 151 w 721"/>
                <a:gd name="T29" fmla="*/ 220 h 561"/>
                <a:gd name="T30" fmla="*/ 173 w 721"/>
                <a:gd name="T31" fmla="*/ 221 h 561"/>
                <a:gd name="T32" fmla="*/ 192 w 721"/>
                <a:gd name="T33" fmla="*/ 208 h 561"/>
                <a:gd name="T34" fmla="*/ 221 w 721"/>
                <a:gd name="T35" fmla="*/ 235 h 561"/>
                <a:gd name="T36" fmla="*/ 215 w 721"/>
                <a:gd name="T37" fmla="*/ 249 h 561"/>
                <a:gd name="T38" fmla="*/ 242 w 721"/>
                <a:gd name="T39" fmla="*/ 267 h 561"/>
                <a:gd name="T40" fmla="*/ 250 w 721"/>
                <a:gd name="T41" fmla="*/ 262 h 561"/>
                <a:gd name="T42" fmla="*/ 310 w 721"/>
                <a:gd name="T43" fmla="*/ 315 h 561"/>
                <a:gd name="T44" fmla="*/ 318 w 721"/>
                <a:gd name="T45" fmla="*/ 302 h 561"/>
                <a:gd name="T46" fmla="*/ 357 w 721"/>
                <a:gd name="T47" fmla="*/ 307 h 561"/>
                <a:gd name="T48" fmla="*/ 371 w 721"/>
                <a:gd name="T49" fmla="*/ 381 h 561"/>
                <a:gd name="T50" fmla="*/ 383 w 721"/>
                <a:gd name="T51" fmla="*/ 381 h 561"/>
                <a:gd name="T52" fmla="*/ 400 w 721"/>
                <a:gd name="T53" fmla="*/ 399 h 561"/>
                <a:gd name="T54" fmla="*/ 417 w 721"/>
                <a:gd name="T55" fmla="*/ 371 h 561"/>
                <a:gd name="T56" fmla="*/ 598 w 721"/>
                <a:gd name="T57" fmla="*/ 411 h 561"/>
                <a:gd name="T58" fmla="*/ 705 w 721"/>
                <a:gd name="T59" fmla="*/ 561 h 561"/>
                <a:gd name="T60" fmla="*/ 721 w 721"/>
                <a:gd name="T61" fmla="*/ 419 h 561"/>
                <a:gd name="T62" fmla="*/ 561 w 721"/>
                <a:gd name="T63" fmla="*/ 268 h 561"/>
                <a:gd name="T64" fmla="*/ 218 w 721"/>
                <a:gd name="T65" fmla="*/ 131 h 561"/>
                <a:gd name="T66" fmla="*/ 183 w 721"/>
                <a:gd name="T67" fmla="*/ 98 h 561"/>
                <a:gd name="T68" fmla="*/ 252 w 721"/>
                <a:gd name="T69" fmla="*/ 19 h 561"/>
                <a:gd name="T70" fmla="*/ 222 w 721"/>
                <a:gd name="T71" fmla="*/ 0 h 561"/>
                <a:gd name="T72" fmla="*/ 132 w 721"/>
                <a:gd name="T73" fmla="*/ 1 h 561"/>
                <a:gd name="T74" fmla="*/ 45 w 721"/>
                <a:gd name="T75" fmla="*/ 3 h 561"/>
                <a:gd name="T76" fmla="*/ 45 w 721"/>
                <a:gd name="T77" fmla="*/ 3 h 561"/>
                <a:gd name="T78" fmla="*/ 45 w 721"/>
                <a:gd name="T79" fmla="*/ 3 h 5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1"/>
                <a:gd name="T121" fmla="*/ 0 h 561"/>
                <a:gd name="T122" fmla="*/ 721 w 721"/>
                <a:gd name="T123" fmla="*/ 561 h 5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1" h="561">
                  <a:moveTo>
                    <a:pt x="45" y="3"/>
                  </a:moveTo>
                  <a:lnTo>
                    <a:pt x="31" y="46"/>
                  </a:lnTo>
                  <a:lnTo>
                    <a:pt x="42" y="61"/>
                  </a:lnTo>
                  <a:lnTo>
                    <a:pt x="41" y="70"/>
                  </a:lnTo>
                  <a:lnTo>
                    <a:pt x="18" y="83"/>
                  </a:lnTo>
                  <a:lnTo>
                    <a:pt x="0" y="84"/>
                  </a:lnTo>
                  <a:lnTo>
                    <a:pt x="16" y="124"/>
                  </a:lnTo>
                  <a:lnTo>
                    <a:pt x="36" y="139"/>
                  </a:lnTo>
                  <a:lnTo>
                    <a:pt x="36" y="158"/>
                  </a:lnTo>
                  <a:lnTo>
                    <a:pt x="63" y="175"/>
                  </a:lnTo>
                  <a:lnTo>
                    <a:pt x="64" y="202"/>
                  </a:lnTo>
                  <a:lnTo>
                    <a:pt x="77" y="220"/>
                  </a:lnTo>
                  <a:lnTo>
                    <a:pt x="106" y="215"/>
                  </a:lnTo>
                  <a:lnTo>
                    <a:pt x="123" y="221"/>
                  </a:lnTo>
                  <a:lnTo>
                    <a:pt x="151" y="220"/>
                  </a:lnTo>
                  <a:lnTo>
                    <a:pt x="173" y="221"/>
                  </a:lnTo>
                  <a:lnTo>
                    <a:pt x="192" y="208"/>
                  </a:lnTo>
                  <a:lnTo>
                    <a:pt x="221" y="235"/>
                  </a:lnTo>
                  <a:lnTo>
                    <a:pt x="215" y="249"/>
                  </a:lnTo>
                  <a:lnTo>
                    <a:pt x="242" y="267"/>
                  </a:lnTo>
                  <a:lnTo>
                    <a:pt x="250" y="262"/>
                  </a:lnTo>
                  <a:lnTo>
                    <a:pt x="310" y="315"/>
                  </a:lnTo>
                  <a:lnTo>
                    <a:pt x="318" y="302"/>
                  </a:lnTo>
                  <a:lnTo>
                    <a:pt x="357" y="307"/>
                  </a:lnTo>
                  <a:lnTo>
                    <a:pt x="371" y="381"/>
                  </a:lnTo>
                  <a:lnTo>
                    <a:pt x="383" y="381"/>
                  </a:lnTo>
                  <a:lnTo>
                    <a:pt x="400" y="399"/>
                  </a:lnTo>
                  <a:lnTo>
                    <a:pt x="417" y="371"/>
                  </a:lnTo>
                  <a:lnTo>
                    <a:pt x="598" y="411"/>
                  </a:lnTo>
                  <a:lnTo>
                    <a:pt x="705" y="561"/>
                  </a:lnTo>
                  <a:lnTo>
                    <a:pt x="721" y="419"/>
                  </a:lnTo>
                  <a:lnTo>
                    <a:pt x="561" y="268"/>
                  </a:lnTo>
                  <a:lnTo>
                    <a:pt x="218" y="131"/>
                  </a:lnTo>
                  <a:lnTo>
                    <a:pt x="183" y="98"/>
                  </a:lnTo>
                  <a:lnTo>
                    <a:pt x="252" y="19"/>
                  </a:lnTo>
                  <a:lnTo>
                    <a:pt x="222" y="0"/>
                  </a:lnTo>
                  <a:lnTo>
                    <a:pt x="132" y="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857F8B86-66B9-45CE-A27F-41E7AC9B7CA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27335" y="4656100"/>
              <a:ext cx="477583" cy="965079"/>
            </a:xfrm>
            <a:custGeom>
              <a:avLst/>
              <a:gdLst>
                <a:gd name="T0" fmla="*/ 195 w 305"/>
                <a:gd name="T1" fmla="*/ 1 h 584"/>
                <a:gd name="T2" fmla="*/ 162 w 305"/>
                <a:gd name="T3" fmla="*/ 0 h 584"/>
                <a:gd name="T4" fmla="*/ 132 w 305"/>
                <a:gd name="T5" fmla="*/ 0 h 584"/>
                <a:gd name="T6" fmla="*/ 132 w 305"/>
                <a:gd name="T7" fmla="*/ 15 h 584"/>
                <a:gd name="T8" fmla="*/ 120 w 305"/>
                <a:gd name="T9" fmla="*/ 46 h 584"/>
                <a:gd name="T10" fmla="*/ 123 w 305"/>
                <a:gd name="T11" fmla="*/ 58 h 584"/>
                <a:gd name="T12" fmla="*/ 107 w 305"/>
                <a:gd name="T13" fmla="*/ 56 h 584"/>
                <a:gd name="T14" fmla="*/ 67 w 305"/>
                <a:gd name="T15" fmla="*/ 66 h 584"/>
                <a:gd name="T16" fmla="*/ 51 w 305"/>
                <a:gd name="T17" fmla="*/ 42 h 584"/>
                <a:gd name="T18" fmla="*/ 16 w 305"/>
                <a:gd name="T19" fmla="*/ 42 h 584"/>
                <a:gd name="T20" fmla="*/ 0 w 305"/>
                <a:gd name="T21" fmla="*/ 61 h 584"/>
                <a:gd name="T22" fmla="*/ 100 w 305"/>
                <a:gd name="T23" fmla="*/ 343 h 584"/>
                <a:gd name="T24" fmla="*/ 56 w 305"/>
                <a:gd name="T25" fmla="*/ 370 h 584"/>
                <a:gd name="T26" fmla="*/ 31 w 305"/>
                <a:gd name="T27" fmla="*/ 412 h 584"/>
                <a:gd name="T28" fmla="*/ 41 w 305"/>
                <a:gd name="T29" fmla="*/ 444 h 584"/>
                <a:gd name="T30" fmla="*/ 8 w 305"/>
                <a:gd name="T31" fmla="*/ 480 h 584"/>
                <a:gd name="T32" fmla="*/ 8 w 305"/>
                <a:gd name="T33" fmla="*/ 573 h 584"/>
                <a:gd name="T34" fmla="*/ 79 w 305"/>
                <a:gd name="T35" fmla="*/ 584 h 584"/>
                <a:gd name="T36" fmla="*/ 165 w 305"/>
                <a:gd name="T37" fmla="*/ 449 h 584"/>
                <a:gd name="T38" fmla="*/ 179 w 305"/>
                <a:gd name="T39" fmla="*/ 353 h 584"/>
                <a:gd name="T40" fmla="*/ 305 w 305"/>
                <a:gd name="T41" fmla="*/ 291 h 584"/>
                <a:gd name="T42" fmla="*/ 296 w 305"/>
                <a:gd name="T43" fmla="*/ 191 h 584"/>
                <a:gd name="T44" fmla="*/ 219 w 305"/>
                <a:gd name="T45" fmla="*/ 130 h 584"/>
                <a:gd name="T46" fmla="*/ 162 w 305"/>
                <a:gd name="T47" fmla="*/ 130 h 584"/>
                <a:gd name="T48" fmla="*/ 149 w 305"/>
                <a:gd name="T49" fmla="*/ 98 h 584"/>
                <a:gd name="T50" fmla="*/ 182 w 305"/>
                <a:gd name="T51" fmla="*/ 26 h 584"/>
                <a:gd name="T52" fmla="*/ 195 w 305"/>
                <a:gd name="T53" fmla="*/ 1 h 584"/>
                <a:gd name="T54" fmla="*/ 195 w 305"/>
                <a:gd name="T55" fmla="*/ 1 h 584"/>
                <a:gd name="T56" fmla="*/ 195 w 305"/>
                <a:gd name="T57" fmla="*/ 1 h 5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584"/>
                <a:gd name="T89" fmla="*/ 305 w 305"/>
                <a:gd name="T90" fmla="*/ 584 h 5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584">
                  <a:moveTo>
                    <a:pt x="195" y="1"/>
                  </a:moveTo>
                  <a:lnTo>
                    <a:pt x="162" y="0"/>
                  </a:lnTo>
                  <a:lnTo>
                    <a:pt x="132" y="0"/>
                  </a:lnTo>
                  <a:lnTo>
                    <a:pt x="132" y="15"/>
                  </a:lnTo>
                  <a:lnTo>
                    <a:pt x="120" y="46"/>
                  </a:lnTo>
                  <a:lnTo>
                    <a:pt x="123" y="58"/>
                  </a:lnTo>
                  <a:lnTo>
                    <a:pt x="107" y="56"/>
                  </a:lnTo>
                  <a:lnTo>
                    <a:pt x="67" y="66"/>
                  </a:lnTo>
                  <a:lnTo>
                    <a:pt x="51" y="42"/>
                  </a:lnTo>
                  <a:lnTo>
                    <a:pt x="16" y="42"/>
                  </a:lnTo>
                  <a:lnTo>
                    <a:pt x="0" y="61"/>
                  </a:lnTo>
                  <a:lnTo>
                    <a:pt x="100" y="343"/>
                  </a:lnTo>
                  <a:lnTo>
                    <a:pt x="56" y="370"/>
                  </a:lnTo>
                  <a:lnTo>
                    <a:pt x="31" y="412"/>
                  </a:lnTo>
                  <a:lnTo>
                    <a:pt x="41" y="444"/>
                  </a:lnTo>
                  <a:lnTo>
                    <a:pt x="8" y="480"/>
                  </a:lnTo>
                  <a:lnTo>
                    <a:pt x="8" y="573"/>
                  </a:lnTo>
                  <a:lnTo>
                    <a:pt x="79" y="584"/>
                  </a:lnTo>
                  <a:lnTo>
                    <a:pt x="165" y="449"/>
                  </a:lnTo>
                  <a:lnTo>
                    <a:pt x="179" y="353"/>
                  </a:lnTo>
                  <a:lnTo>
                    <a:pt x="305" y="291"/>
                  </a:lnTo>
                  <a:lnTo>
                    <a:pt x="296" y="191"/>
                  </a:lnTo>
                  <a:lnTo>
                    <a:pt x="219" y="130"/>
                  </a:lnTo>
                  <a:lnTo>
                    <a:pt x="162" y="130"/>
                  </a:lnTo>
                  <a:lnTo>
                    <a:pt x="149" y="98"/>
                  </a:lnTo>
                  <a:lnTo>
                    <a:pt x="182" y="26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>
                <a:solidFill>
                  <a:srgbClr val="002776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8" name="Rectangle 156">
            <a:extLst>
              <a:ext uri="{FF2B5EF4-FFF2-40B4-BE49-F238E27FC236}">
                <a16:creationId xmlns:a16="http://schemas.microsoft.com/office/drawing/2014/main" id="{F08FB0B2-FB3D-4C57-B76B-2E01A60D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60" y="2943225"/>
            <a:ext cx="129945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53,6% 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dei cittadini percepisce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riduzione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copertura dello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stato</a:t>
            </a:r>
          </a:p>
        </p:txBody>
      </p:sp>
      <p:sp>
        <p:nvSpPr>
          <p:cNvPr id="69" name="Freeform 87">
            <a:extLst>
              <a:ext uri="{FF2B5EF4-FFF2-40B4-BE49-F238E27FC236}">
                <a16:creationId xmlns:a16="http://schemas.microsoft.com/office/drawing/2014/main" id="{E654338B-972B-4241-8638-4ED1788608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99472" y="2903935"/>
            <a:ext cx="490538" cy="563165"/>
          </a:xfrm>
          <a:custGeom>
            <a:avLst/>
            <a:gdLst>
              <a:gd name="T0" fmla="*/ 104 w 244"/>
              <a:gd name="T1" fmla="*/ 32 h 228"/>
              <a:gd name="T2" fmla="*/ 106 w 244"/>
              <a:gd name="T3" fmla="*/ 12 h 228"/>
              <a:gd name="T4" fmla="*/ 90 w 244"/>
              <a:gd name="T5" fmla="*/ 0 h 228"/>
              <a:gd name="T6" fmla="*/ 72 w 244"/>
              <a:gd name="T7" fmla="*/ 18 h 228"/>
              <a:gd name="T8" fmla="*/ 84 w 244"/>
              <a:gd name="T9" fmla="*/ 36 h 228"/>
              <a:gd name="T10" fmla="*/ 152 w 244"/>
              <a:gd name="T11" fmla="*/ 42 h 228"/>
              <a:gd name="T12" fmla="*/ 172 w 244"/>
              <a:gd name="T13" fmla="*/ 24 h 228"/>
              <a:gd name="T14" fmla="*/ 160 w 244"/>
              <a:gd name="T15" fmla="*/ 8 h 228"/>
              <a:gd name="T16" fmla="*/ 140 w 244"/>
              <a:gd name="T17" fmla="*/ 12 h 228"/>
              <a:gd name="T18" fmla="*/ 136 w 244"/>
              <a:gd name="T19" fmla="*/ 32 h 228"/>
              <a:gd name="T20" fmla="*/ 152 w 244"/>
              <a:gd name="T21" fmla="*/ 42 h 228"/>
              <a:gd name="T22" fmla="*/ 42 w 244"/>
              <a:gd name="T23" fmla="*/ 50 h 228"/>
              <a:gd name="T24" fmla="*/ 46 w 244"/>
              <a:gd name="T25" fmla="*/ 32 h 228"/>
              <a:gd name="T26" fmla="*/ 32 w 244"/>
              <a:gd name="T27" fmla="*/ 24 h 228"/>
              <a:gd name="T28" fmla="*/ 16 w 244"/>
              <a:gd name="T29" fmla="*/ 38 h 228"/>
              <a:gd name="T30" fmla="*/ 26 w 244"/>
              <a:gd name="T31" fmla="*/ 52 h 228"/>
              <a:gd name="T32" fmla="*/ 212 w 244"/>
              <a:gd name="T33" fmla="*/ 50 h 228"/>
              <a:gd name="T34" fmla="*/ 226 w 244"/>
              <a:gd name="T35" fmla="*/ 34 h 228"/>
              <a:gd name="T36" fmla="*/ 218 w 244"/>
              <a:gd name="T37" fmla="*/ 20 h 228"/>
              <a:gd name="T38" fmla="*/ 200 w 244"/>
              <a:gd name="T39" fmla="*/ 24 h 228"/>
              <a:gd name="T40" fmla="*/ 198 w 244"/>
              <a:gd name="T41" fmla="*/ 40 h 228"/>
              <a:gd name="T42" fmla="*/ 212 w 244"/>
              <a:gd name="T43" fmla="*/ 50 h 228"/>
              <a:gd name="T44" fmla="*/ 188 w 244"/>
              <a:gd name="T45" fmla="*/ 58 h 228"/>
              <a:gd name="T46" fmla="*/ 170 w 244"/>
              <a:gd name="T47" fmla="*/ 50 h 228"/>
              <a:gd name="T48" fmla="*/ 126 w 244"/>
              <a:gd name="T49" fmla="*/ 52 h 228"/>
              <a:gd name="T50" fmla="*/ 108 w 244"/>
              <a:gd name="T51" fmla="*/ 46 h 228"/>
              <a:gd name="T52" fmla="*/ 62 w 244"/>
              <a:gd name="T53" fmla="*/ 52 h 228"/>
              <a:gd name="T54" fmla="*/ 44 w 244"/>
              <a:gd name="T55" fmla="*/ 60 h 228"/>
              <a:gd name="T56" fmla="*/ 4 w 244"/>
              <a:gd name="T57" fmla="*/ 66 h 228"/>
              <a:gd name="T58" fmla="*/ 0 w 244"/>
              <a:gd name="T59" fmla="*/ 126 h 228"/>
              <a:gd name="T60" fmla="*/ 6 w 244"/>
              <a:gd name="T61" fmla="*/ 134 h 228"/>
              <a:gd name="T62" fmla="*/ 10 w 244"/>
              <a:gd name="T63" fmla="*/ 126 h 228"/>
              <a:gd name="T64" fmla="*/ 18 w 244"/>
              <a:gd name="T65" fmla="*/ 198 h 228"/>
              <a:gd name="T66" fmla="*/ 26 w 244"/>
              <a:gd name="T67" fmla="*/ 210 h 228"/>
              <a:gd name="T68" fmla="*/ 40 w 244"/>
              <a:gd name="T69" fmla="*/ 210 h 228"/>
              <a:gd name="T70" fmla="*/ 48 w 244"/>
              <a:gd name="T71" fmla="*/ 196 h 228"/>
              <a:gd name="T72" fmla="*/ 54 w 244"/>
              <a:gd name="T73" fmla="*/ 128 h 228"/>
              <a:gd name="T74" fmla="*/ 64 w 244"/>
              <a:gd name="T75" fmla="*/ 132 h 228"/>
              <a:gd name="T76" fmla="*/ 72 w 244"/>
              <a:gd name="T77" fmla="*/ 68 h 228"/>
              <a:gd name="T78" fmla="*/ 74 w 244"/>
              <a:gd name="T79" fmla="*/ 218 h 228"/>
              <a:gd name="T80" fmla="*/ 98 w 244"/>
              <a:gd name="T81" fmla="*/ 228 h 228"/>
              <a:gd name="T82" fmla="*/ 108 w 244"/>
              <a:gd name="T83" fmla="*/ 218 h 228"/>
              <a:gd name="T84" fmla="*/ 116 w 244"/>
              <a:gd name="T85" fmla="*/ 68 h 228"/>
              <a:gd name="T86" fmla="*/ 118 w 244"/>
              <a:gd name="T87" fmla="*/ 132 h 228"/>
              <a:gd name="T88" fmla="*/ 124 w 244"/>
              <a:gd name="T89" fmla="*/ 134 h 228"/>
              <a:gd name="T90" fmla="*/ 126 w 244"/>
              <a:gd name="T91" fmla="*/ 72 h 228"/>
              <a:gd name="T92" fmla="*/ 134 w 244"/>
              <a:gd name="T93" fmla="*/ 208 h 228"/>
              <a:gd name="T94" fmla="*/ 148 w 244"/>
              <a:gd name="T95" fmla="*/ 226 h 228"/>
              <a:gd name="T96" fmla="*/ 168 w 244"/>
              <a:gd name="T97" fmla="*/ 222 h 228"/>
              <a:gd name="T98" fmla="*/ 174 w 244"/>
              <a:gd name="T99" fmla="*/ 72 h 228"/>
              <a:gd name="T100" fmla="*/ 180 w 244"/>
              <a:gd name="T101" fmla="*/ 126 h 228"/>
              <a:gd name="T102" fmla="*/ 184 w 244"/>
              <a:gd name="T103" fmla="*/ 134 h 228"/>
              <a:gd name="T104" fmla="*/ 190 w 244"/>
              <a:gd name="T105" fmla="*/ 76 h 228"/>
              <a:gd name="T106" fmla="*/ 198 w 244"/>
              <a:gd name="T107" fmla="*/ 192 h 228"/>
              <a:gd name="T108" fmla="*/ 206 w 244"/>
              <a:gd name="T109" fmla="*/ 206 h 228"/>
              <a:gd name="T110" fmla="*/ 224 w 244"/>
              <a:gd name="T111" fmla="*/ 204 h 228"/>
              <a:gd name="T112" fmla="*/ 226 w 244"/>
              <a:gd name="T113" fmla="*/ 76 h 228"/>
              <a:gd name="T114" fmla="*/ 234 w 244"/>
              <a:gd name="T115" fmla="*/ 128 h 228"/>
              <a:gd name="T116" fmla="*/ 242 w 244"/>
              <a:gd name="T117" fmla="*/ 132 h 228"/>
              <a:gd name="T118" fmla="*/ 244 w 244"/>
              <a:gd name="T119" fmla="*/ 70 h 228"/>
              <a:gd name="T120" fmla="*/ 228 w 244"/>
              <a:gd name="T121" fmla="*/ 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" h="228">
                <a:moveTo>
                  <a:pt x="90" y="36"/>
                </a:moveTo>
                <a:lnTo>
                  <a:pt x="90" y="36"/>
                </a:lnTo>
                <a:lnTo>
                  <a:pt x="98" y="36"/>
                </a:lnTo>
                <a:lnTo>
                  <a:pt x="104" y="32"/>
                </a:lnTo>
                <a:lnTo>
                  <a:pt x="106" y="26"/>
                </a:lnTo>
                <a:lnTo>
                  <a:pt x="108" y="18"/>
                </a:lnTo>
                <a:lnTo>
                  <a:pt x="108" y="18"/>
                </a:lnTo>
                <a:lnTo>
                  <a:pt x="106" y="12"/>
                </a:lnTo>
                <a:lnTo>
                  <a:pt x="104" y="6"/>
                </a:lnTo>
                <a:lnTo>
                  <a:pt x="98" y="2"/>
                </a:lnTo>
                <a:lnTo>
                  <a:pt x="90" y="0"/>
                </a:lnTo>
                <a:lnTo>
                  <a:pt x="90" y="0"/>
                </a:lnTo>
                <a:lnTo>
                  <a:pt x="84" y="2"/>
                </a:lnTo>
                <a:lnTo>
                  <a:pt x="78" y="6"/>
                </a:lnTo>
                <a:lnTo>
                  <a:pt x="74" y="12"/>
                </a:lnTo>
                <a:lnTo>
                  <a:pt x="72" y="18"/>
                </a:lnTo>
                <a:lnTo>
                  <a:pt x="72" y="18"/>
                </a:lnTo>
                <a:lnTo>
                  <a:pt x="74" y="26"/>
                </a:lnTo>
                <a:lnTo>
                  <a:pt x="78" y="32"/>
                </a:lnTo>
                <a:lnTo>
                  <a:pt x="84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152" y="42"/>
                </a:moveTo>
                <a:lnTo>
                  <a:pt x="152" y="42"/>
                </a:lnTo>
                <a:lnTo>
                  <a:pt x="160" y="40"/>
                </a:lnTo>
                <a:lnTo>
                  <a:pt x="166" y="36"/>
                </a:lnTo>
                <a:lnTo>
                  <a:pt x="170" y="32"/>
                </a:lnTo>
                <a:lnTo>
                  <a:pt x="172" y="24"/>
                </a:lnTo>
                <a:lnTo>
                  <a:pt x="172" y="24"/>
                </a:lnTo>
                <a:lnTo>
                  <a:pt x="170" y="18"/>
                </a:lnTo>
                <a:lnTo>
                  <a:pt x="166" y="12"/>
                </a:lnTo>
                <a:lnTo>
                  <a:pt x="160" y="8"/>
                </a:lnTo>
                <a:lnTo>
                  <a:pt x="152" y="6"/>
                </a:lnTo>
                <a:lnTo>
                  <a:pt x="152" y="6"/>
                </a:lnTo>
                <a:lnTo>
                  <a:pt x="146" y="8"/>
                </a:lnTo>
                <a:lnTo>
                  <a:pt x="140" y="12"/>
                </a:lnTo>
                <a:lnTo>
                  <a:pt x="136" y="18"/>
                </a:lnTo>
                <a:lnTo>
                  <a:pt x="134" y="24"/>
                </a:lnTo>
                <a:lnTo>
                  <a:pt x="134" y="24"/>
                </a:lnTo>
                <a:lnTo>
                  <a:pt x="136" y="32"/>
                </a:lnTo>
                <a:lnTo>
                  <a:pt x="140" y="36"/>
                </a:lnTo>
                <a:lnTo>
                  <a:pt x="146" y="40"/>
                </a:lnTo>
                <a:lnTo>
                  <a:pt x="152" y="42"/>
                </a:lnTo>
                <a:lnTo>
                  <a:pt x="152" y="42"/>
                </a:lnTo>
                <a:close/>
                <a:moveTo>
                  <a:pt x="32" y="54"/>
                </a:moveTo>
                <a:lnTo>
                  <a:pt x="32" y="54"/>
                </a:lnTo>
                <a:lnTo>
                  <a:pt x="38" y="52"/>
                </a:lnTo>
                <a:lnTo>
                  <a:pt x="42" y="50"/>
                </a:lnTo>
                <a:lnTo>
                  <a:pt x="46" y="44"/>
                </a:lnTo>
                <a:lnTo>
                  <a:pt x="46" y="38"/>
                </a:lnTo>
                <a:lnTo>
                  <a:pt x="46" y="38"/>
                </a:lnTo>
                <a:lnTo>
                  <a:pt x="46" y="32"/>
                </a:lnTo>
                <a:lnTo>
                  <a:pt x="42" y="28"/>
                </a:lnTo>
                <a:lnTo>
                  <a:pt x="38" y="24"/>
                </a:lnTo>
                <a:lnTo>
                  <a:pt x="32" y="24"/>
                </a:lnTo>
                <a:lnTo>
                  <a:pt x="32" y="24"/>
                </a:lnTo>
                <a:lnTo>
                  <a:pt x="26" y="24"/>
                </a:lnTo>
                <a:lnTo>
                  <a:pt x="22" y="28"/>
                </a:lnTo>
                <a:lnTo>
                  <a:pt x="18" y="32"/>
                </a:lnTo>
                <a:lnTo>
                  <a:pt x="16" y="38"/>
                </a:lnTo>
                <a:lnTo>
                  <a:pt x="16" y="38"/>
                </a:lnTo>
                <a:lnTo>
                  <a:pt x="18" y="44"/>
                </a:lnTo>
                <a:lnTo>
                  <a:pt x="22" y="50"/>
                </a:lnTo>
                <a:lnTo>
                  <a:pt x="26" y="52"/>
                </a:lnTo>
                <a:lnTo>
                  <a:pt x="32" y="54"/>
                </a:lnTo>
                <a:lnTo>
                  <a:pt x="32" y="54"/>
                </a:lnTo>
                <a:close/>
                <a:moveTo>
                  <a:pt x="212" y="50"/>
                </a:moveTo>
                <a:lnTo>
                  <a:pt x="212" y="50"/>
                </a:lnTo>
                <a:lnTo>
                  <a:pt x="218" y="48"/>
                </a:lnTo>
                <a:lnTo>
                  <a:pt x="222" y="46"/>
                </a:lnTo>
                <a:lnTo>
                  <a:pt x="226" y="40"/>
                </a:lnTo>
                <a:lnTo>
                  <a:pt x="226" y="34"/>
                </a:lnTo>
                <a:lnTo>
                  <a:pt x="226" y="34"/>
                </a:lnTo>
                <a:lnTo>
                  <a:pt x="226" y="28"/>
                </a:lnTo>
                <a:lnTo>
                  <a:pt x="222" y="24"/>
                </a:lnTo>
                <a:lnTo>
                  <a:pt x="218" y="20"/>
                </a:lnTo>
                <a:lnTo>
                  <a:pt x="212" y="20"/>
                </a:lnTo>
                <a:lnTo>
                  <a:pt x="212" y="20"/>
                </a:lnTo>
                <a:lnTo>
                  <a:pt x="206" y="20"/>
                </a:lnTo>
                <a:lnTo>
                  <a:pt x="200" y="24"/>
                </a:lnTo>
                <a:lnTo>
                  <a:pt x="198" y="28"/>
                </a:lnTo>
                <a:lnTo>
                  <a:pt x="196" y="34"/>
                </a:lnTo>
                <a:lnTo>
                  <a:pt x="196" y="34"/>
                </a:lnTo>
                <a:lnTo>
                  <a:pt x="198" y="40"/>
                </a:lnTo>
                <a:lnTo>
                  <a:pt x="200" y="46"/>
                </a:lnTo>
                <a:lnTo>
                  <a:pt x="206" y="48"/>
                </a:lnTo>
                <a:lnTo>
                  <a:pt x="212" y="50"/>
                </a:lnTo>
                <a:lnTo>
                  <a:pt x="212" y="50"/>
                </a:lnTo>
                <a:close/>
                <a:moveTo>
                  <a:pt x="228" y="56"/>
                </a:moveTo>
                <a:lnTo>
                  <a:pt x="194" y="56"/>
                </a:lnTo>
                <a:lnTo>
                  <a:pt x="194" y="56"/>
                </a:lnTo>
                <a:lnTo>
                  <a:pt x="188" y="58"/>
                </a:lnTo>
                <a:lnTo>
                  <a:pt x="188" y="58"/>
                </a:lnTo>
                <a:lnTo>
                  <a:pt x="184" y="54"/>
                </a:lnTo>
                <a:lnTo>
                  <a:pt x="180" y="52"/>
                </a:lnTo>
                <a:lnTo>
                  <a:pt x="170" y="50"/>
                </a:lnTo>
                <a:lnTo>
                  <a:pt x="136" y="50"/>
                </a:lnTo>
                <a:lnTo>
                  <a:pt x="136" y="50"/>
                </a:lnTo>
                <a:lnTo>
                  <a:pt x="128" y="50"/>
                </a:lnTo>
                <a:lnTo>
                  <a:pt x="126" y="52"/>
                </a:lnTo>
                <a:lnTo>
                  <a:pt x="122" y="54"/>
                </a:lnTo>
                <a:lnTo>
                  <a:pt x="122" y="54"/>
                </a:lnTo>
                <a:lnTo>
                  <a:pt x="116" y="48"/>
                </a:lnTo>
                <a:lnTo>
                  <a:pt x="108" y="46"/>
                </a:lnTo>
                <a:lnTo>
                  <a:pt x="74" y="46"/>
                </a:lnTo>
                <a:lnTo>
                  <a:pt x="74" y="46"/>
                </a:lnTo>
                <a:lnTo>
                  <a:pt x="68" y="48"/>
                </a:lnTo>
                <a:lnTo>
                  <a:pt x="62" y="52"/>
                </a:lnTo>
                <a:lnTo>
                  <a:pt x="58" y="56"/>
                </a:lnTo>
                <a:lnTo>
                  <a:pt x="56" y="62"/>
                </a:lnTo>
                <a:lnTo>
                  <a:pt x="56" y="62"/>
                </a:lnTo>
                <a:lnTo>
                  <a:pt x="44" y="60"/>
                </a:lnTo>
                <a:lnTo>
                  <a:pt x="16" y="60"/>
                </a:lnTo>
                <a:lnTo>
                  <a:pt x="16" y="60"/>
                </a:lnTo>
                <a:lnTo>
                  <a:pt x="10" y="62"/>
                </a:lnTo>
                <a:lnTo>
                  <a:pt x="4" y="66"/>
                </a:lnTo>
                <a:lnTo>
                  <a:pt x="2" y="72"/>
                </a:lnTo>
                <a:lnTo>
                  <a:pt x="0" y="80"/>
                </a:lnTo>
                <a:lnTo>
                  <a:pt x="0" y="126"/>
                </a:lnTo>
                <a:lnTo>
                  <a:pt x="0" y="126"/>
                </a:lnTo>
                <a:lnTo>
                  <a:pt x="0" y="132"/>
                </a:lnTo>
                <a:lnTo>
                  <a:pt x="2" y="134"/>
                </a:lnTo>
                <a:lnTo>
                  <a:pt x="6" y="134"/>
                </a:lnTo>
                <a:lnTo>
                  <a:pt x="6" y="134"/>
                </a:lnTo>
                <a:lnTo>
                  <a:pt x="8" y="134"/>
                </a:lnTo>
                <a:lnTo>
                  <a:pt x="10" y="132"/>
                </a:lnTo>
                <a:lnTo>
                  <a:pt x="10" y="126"/>
                </a:lnTo>
                <a:lnTo>
                  <a:pt x="10" y="126"/>
                </a:lnTo>
                <a:lnTo>
                  <a:pt x="12" y="76"/>
                </a:lnTo>
                <a:lnTo>
                  <a:pt x="18" y="76"/>
                </a:lnTo>
                <a:lnTo>
                  <a:pt x="18" y="76"/>
                </a:lnTo>
                <a:lnTo>
                  <a:pt x="18" y="198"/>
                </a:lnTo>
                <a:lnTo>
                  <a:pt x="18" y="198"/>
                </a:lnTo>
                <a:lnTo>
                  <a:pt x="20" y="206"/>
                </a:lnTo>
                <a:lnTo>
                  <a:pt x="22" y="208"/>
                </a:lnTo>
                <a:lnTo>
                  <a:pt x="26" y="210"/>
                </a:lnTo>
                <a:lnTo>
                  <a:pt x="30" y="210"/>
                </a:lnTo>
                <a:lnTo>
                  <a:pt x="36" y="210"/>
                </a:lnTo>
                <a:lnTo>
                  <a:pt x="36" y="210"/>
                </a:lnTo>
                <a:lnTo>
                  <a:pt x="40" y="210"/>
                </a:lnTo>
                <a:lnTo>
                  <a:pt x="44" y="208"/>
                </a:lnTo>
                <a:lnTo>
                  <a:pt x="46" y="204"/>
                </a:lnTo>
                <a:lnTo>
                  <a:pt x="48" y="196"/>
                </a:lnTo>
                <a:lnTo>
                  <a:pt x="48" y="196"/>
                </a:lnTo>
                <a:lnTo>
                  <a:pt x="48" y="76"/>
                </a:lnTo>
                <a:lnTo>
                  <a:pt x="54" y="76"/>
                </a:lnTo>
                <a:lnTo>
                  <a:pt x="54" y="128"/>
                </a:lnTo>
                <a:lnTo>
                  <a:pt x="54" y="128"/>
                </a:lnTo>
                <a:lnTo>
                  <a:pt x="56" y="134"/>
                </a:lnTo>
                <a:lnTo>
                  <a:pt x="60" y="134"/>
                </a:lnTo>
                <a:lnTo>
                  <a:pt x="60" y="134"/>
                </a:lnTo>
                <a:lnTo>
                  <a:pt x="64" y="132"/>
                </a:lnTo>
                <a:lnTo>
                  <a:pt x="64" y="128"/>
                </a:lnTo>
                <a:lnTo>
                  <a:pt x="64" y="128"/>
                </a:lnTo>
                <a:lnTo>
                  <a:pt x="64" y="68"/>
                </a:lnTo>
                <a:lnTo>
                  <a:pt x="72" y="68"/>
                </a:lnTo>
                <a:lnTo>
                  <a:pt x="72" y="68"/>
                </a:lnTo>
                <a:lnTo>
                  <a:pt x="72" y="210"/>
                </a:lnTo>
                <a:lnTo>
                  <a:pt x="72" y="210"/>
                </a:lnTo>
                <a:lnTo>
                  <a:pt x="74" y="218"/>
                </a:lnTo>
                <a:lnTo>
                  <a:pt x="76" y="224"/>
                </a:lnTo>
                <a:lnTo>
                  <a:pt x="80" y="226"/>
                </a:lnTo>
                <a:lnTo>
                  <a:pt x="84" y="228"/>
                </a:lnTo>
                <a:lnTo>
                  <a:pt x="98" y="228"/>
                </a:lnTo>
                <a:lnTo>
                  <a:pt x="98" y="228"/>
                </a:lnTo>
                <a:lnTo>
                  <a:pt x="102" y="226"/>
                </a:lnTo>
                <a:lnTo>
                  <a:pt x="106" y="224"/>
                </a:lnTo>
                <a:lnTo>
                  <a:pt x="108" y="218"/>
                </a:lnTo>
                <a:lnTo>
                  <a:pt x="110" y="208"/>
                </a:lnTo>
                <a:lnTo>
                  <a:pt x="110" y="208"/>
                </a:lnTo>
                <a:lnTo>
                  <a:pt x="110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126"/>
                </a:lnTo>
                <a:lnTo>
                  <a:pt x="116" y="126"/>
                </a:lnTo>
                <a:lnTo>
                  <a:pt x="118" y="132"/>
                </a:lnTo>
                <a:lnTo>
                  <a:pt x="120" y="134"/>
                </a:lnTo>
                <a:lnTo>
                  <a:pt x="122" y="134"/>
                </a:lnTo>
                <a:lnTo>
                  <a:pt x="122" y="134"/>
                </a:lnTo>
                <a:lnTo>
                  <a:pt x="124" y="134"/>
                </a:lnTo>
                <a:lnTo>
                  <a:pt x="126" y="132"/>
                </a:lnTo>
                <a:lnTo>
                  <a:pt x="126" y="126"/>
                </a:lnTo>
                <a:lnTo>
                  <a:pt x="126" y="126"/>
                </a:lnTo>
                <a:lnTo>
                  <a:pt x="126" y="72"/>
                </a:lnTo>
                <a:lnTo>
                  <a:pt x="134" y="72"/>
                </a:lnTo>
                <a:lnTo>
                  <a:pt x="134" y="72"/>
                </a:lnTo>
                <a:lnTo>
                  <a:pt x="134" y="208"/>
                </a:lnTo>
                <a:lnTo>
                  <a:pt x="134" y="208"/>
                </a:lnTo>
                <a:lnTo>
                  <a:pt x="136" y="218"/>
                </a:lnTo>
                <a:lnTo>
                  <a:pt x="138" y="222"/>
                </a:lnTo>
                <a:lnTo>
                  <a:pt x="144" y="226"/>
                </a:lnTo>
                <a:lnTo>
                  <a:pt x="148" y="226"/>
                </a:lnTo>
                <a:lnTo>
                  <a:pt x="160" y="226"/>
                </a:lnTo>
                <a:lnTo>
                  <a:pt x="160" y="226"/>
                </a:lnTo>
                <a:lnTo>
                  <a:pt x="164" y="226"/>
                </a:lnTo>
                <a:lnTo>
                  <a:pt x="168" y="222"/>
                </a:lnTo>
                <a:lnTo>
                  <a:pt x="172" y="216"/>
                </a:lnTo>
                <a:lnTo>
                  <a:pt x="174" y="206"/>
                </a:lnTo>
                <a:lnTo>
                  <a:pt x="174" y="206"/>
                </a:lnTo>
                <a:lnTo>
                  <a:pt x="174" y="72"/>
                </a:lnTo>
                <a:lnTo>
                  <a:pt x="180" y="72"/>
                </a:lnTo>
                <a:lnTo>
                  <a:pt x="180" y="72"/>
                </a:lnTo>
                <a:lnTo>
                  <a:pt x="180" y="126"/>
                </a:lnTo>
                <a:lnTo>
                  <a:pt x="180" y="126"/>
                </a:lnTo>
                <a:lnTo>
                  <a:pt x="180" y="132"/>
                </a:lnTo>
                <a:lnTo>
                  <a:pt x="182" y="134"/>
                </a:lnTo>
                <a:lnTo>
                  <a:pt x="184" y="134"/>
                </a:lnTo>
                <a:lnTo>
                  <a:pt x="184" y="134"/>
                </a:lnTo>
                <a:lnTo>
                  <a:pt x="188" y="132"/>
                </a:lnTo>
                <a:lnTo>
                  <a:pt x="190" y="128"/>
                </a:lnTo>
                <a:lnTo>
                  <a:pt x="190" y="128"/>
                </a:lnTo>
                <a:lnTo>
                  <a:pt x="190" y="76"/>
                </a:lnTo>
                <a:lnTo>
                  <a:pt x="198" y="76"/>
                </a:lnTo>
                <a:lnTo>
                  <a:pt x="198" y="76"/>
                </a:lnTo>
                <a:lnTo>
                  <a:pt x="198" y="192"/>
                </a:lnTo>
                <a:lnTo>
                  <a:pt x="198" y="192"/>
                </a:lnTo>
                <a:lnTo>
                  <a:pt x="198" y="200"/>
                </a:lnTo>
                <a:lnTo>
                  <a:pt x="200" y="204"/>
                </a:lnTo>
                <a:lnTo>
                  <a:pt x="202" y="206"/>
                </a:lnTo>
                <a:lnTo>
                  <a:pt x="206" y="206"/>
                </a:lnTo>
                <a:lnTo>
                  <a:pt x="218" y="206"/>
                </a:lnTo>
                <a:lnTo>
                  <a:pt x="218" y="206"/>
                </a:lnTo>
                <a:lnTo>
                  <a:pt x="222" y="206"/>
                </a:lnTo>
                <a:lnTo>
                  <a:pt x="224" y="204"/>
                </a:lnTo>
                <a:lnTo>
                  <a:pt x="226" y="198"/>
                </a:lnTo>
                <a:lnTo>
                  <a:pt x="228" y="190"/>
                </a:lnTo>
                <a:lnTo>
                  <a:pt x="228" y="190"/>
                </a:lnTo>
                <a:lnTo>
                  <a:pt x="226" y="76"/>
                </a:lnTo>
                <a:lnTo>
                  <a:pt x="234" y="76"/>
                </a:lnTo>
                <a:lnTo>
                  <a:pt x="234" y="76"/>
                </a:lnTo>
                <a:lnTo>
                  <a:pt x="234" y="128"/>
                </a:lnTo>
                <a:lnTo>
                  <a:pt x="234" y="128"/>
                </a:lnTo>
                <a:lnTo>
                  <a:pt x="236" y="132"/>
                </a:lnTo>
                <a:lnTo>
                  <a:pt x="240" y="134"/>
                </a:lnTo>
                <a:lnTo>
                  <a:pt x="240" y="134"/>
                </a:lnTo>
                <a:lnTo>
                  <a:pt x="242" y="132"/>
                </a:lnTo>
                <a:lnTo>
                  <a:pt x="244" y="128"/>
                </a:lnTo>
                <a:lnTo>
                  <a:pt x="244" y="78"/>
                </a:lnTo>
                <a:lnTo>
                  <a:pt x="244" y="78"/>
                </a:lnTo>
                <a:lnTo>
                  <a:pt x="244" y="70"/>
                </a:lnTo>
                <a:lnTo>
                  <a:pt x="240" y="64"/>
                </a:lnTo>
                <a:lnTo>
                  <a:pt x="234" y="58"/>
                </a:lnTo>
                <a:lnTo>
                  <a:pt x="228" y="56"/>
                </a:lnTo>
                <a:lnTo>
                  <a:pt x="228" y="5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42000">
                <a:srgbClr val="002060"/>
              </a:gs>
              <a:gs pos="4300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000" tIns="27000" rIns="27000" bIns="27000" anchor="ctr"/>
          <a:lstStyle/>
          <a:p>
            <a:pPr algn="ctr" defTabSz="685800">
              <a:buClrTx/>
              <a:defRPr/>
            </a:pPr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0" name="Rectangle 156">
            <a:extLst>
              <a:ext uri="{FF2B5EF4-FFF2-40B4-BE49-F238E27FC236}">
                <a16:creationId xmlns:a16="http://schemas.microsoft.com/office/drawing/2014/main" id="{8A4DFAB6-3BD7-4BF7-9C42-95DEBB97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216" y="2943225"/>
            <a:ext cx="1452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41,7%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delle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famiglie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ha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rinunciato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in un anno ad una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prestazione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sanitaria</a:t>
            </a:r>
          </a:p>
        </p:txBody>
      </p:sp>
      <p:sp>
        <p:nvSpPr>
          <p:cNvPr id="71" name="Rectangle 156">
            <a:extLst>
              <a:ext uri="{FF2B5EF4-FFF2-40B4-BE49-F238E27FC236}">
                <a16:creationId xmlns:a16="http://schemas.microsoft.com/office/drawing/2014/main" id="{EC2AA652-F61F-4B17-9BF0-A069DBC5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7" y="3723295"/>
            <a:ext cx="131087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+15% 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crescita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numero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dei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Fondi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it-IT" altLang="it-IT" sz="105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Sanitari</a:t>
            </a:r>
            <a:r>
              <a:rPr lang="it-IT" altLang="it-IT" sz="105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aziendali</a:t>
            </a:r>
            <a:endParaRPr lang="it-IT" altLang="it-IT" sz="105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" name="Freeform 62">
            <a:extLst>
              <a:ext uri="{FF2B5EF4-FFF2-40B4-BE49-F238E27FC236}">
                <a16:creationId xmlns:a16="http://schemas.microsoft.com/office/drawing/2014/main" id="{43AEE16E-DE70-47C5-B45D-26AE9F7D2B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37410" y="3589735"/>
            <a:ext cx="481013" cy="626269"/>
          </a:xfrm>
          <a:custGeom>
            <a:avLst/>
            <a:gdLst>
              <a:gd name="T0" fmla="*/ 9 w 105"/>
              <a:gd name="T1" fmla="*/ 8 h 111"/>
              <a:gd name="T2" fmla="*/ 105 w 105"/>
              <a:gd name="T3" fmla="*/ 101 h 111"/>
              <a:gd name="T4" fmla="*/ 9 w 105"/>
              <a:gd name="T5" fmla="*/ 111 h 111"/>
              <a:gd name="T6" fmla="*/ 0 w 105"/>
              <a:gd name="T7" fmla="*/ 101 h 111"/>
              <a:gd name="T8" fmla="*/ 0 w 105"/>
              <a:gd name="T9" fmla="*/ 8 h 111"/>
              <a:gd name="T10" fmla="*/ 20 w 105"/>
              <a:gd name="T11" fmla="*/ 59 h 111"/>
              <a:gd name="T12" fmla="*/ 20 w 105"/>
              <a:gd name="T13" fmla="*/ 59 h 111"/>
              <a:gd name="T14" fmla="*/ 20 w 105"/>
              <a:gd name="T15" fmla="*/ 57 h 111"/>
              <a:gd name="T16" fmla="*/ 25 w 105"/>
              <a:gd name="T17" fmla="*/ 56 h 111"/>
              <a:gd name="T18" fmla="*/ 40 w 105"/>
              <a:gd name="T19" fmla="*/ 54 h 111"/>
              <a:gd name="T20" fmla="*/ 51 w 105"/>
              <a:gd name="T21" fmla="*/ 54 h 111"/>
              <a:gd name="T22" fmla="*/ 62 w 105"/>
              <a:gd name="T23" fmla="*/ 51 h 111"/>
              <a:gd name="T24" fmla="*/ 71 w 105"/>
              <a:gd name="T25" fmla="*/ 40 h 111"/>
              <a:gd name="T26" fmla="*/ 80 w 105"/>
              <a:gd name="T27" fmla="*/ 22 h 111"/>
              <a:gd name="T28" fmla="*/ 83 w 105"/>
              <a:gd name="T29" fmla="*/ 11 h 111"/>
              <a:gd name="T30" fmla="*/ 73 w 105"/>
              <a:gd name="T31" fmla="*/ 8 h 111"/>
              <a:gd name="T32" fmla="*/ 69 w 105"/>
              <a:gd name="T33" fmla="*/ 19 h 111"/>
              <a:gd name="T34" fmla="*/ 66 w 105"/>
              <a:gd name="T35" fmla="*/ 26 h 111"/>
              <a:gd name="T36" fmla="*/ 60 w 105"/>
              <a:gd name="T37" fmla="*/ 37 h 111"/>
              <a:gd name="T38" fmla="*/ 52 w 105"/>
              <a:gd name="T39" fmla="*/ 43 h 111"/>
              <a:gd name="T40" fmla="*/ 40 w 105"/>
              <a:gd name="T41" fmla="*/ 43 h 111"/>
              <a:gd name="T42" fmla="*/ 28 w 105"/>
              <a:gd name="T43" fmla="*/ 45 h 111"/>
              <a:gd name="T44" fmla="*/ 15 w 105"/>
              <a:gd name="T45" fmla="*/ 48 h 111"/>
              <a:gd name="T46" fmla="*/ 15 w 105"/>
              <a:gd name="T47" fmla="*/ 50 h 111"/>
              <a:gd name="T48" fmla="*/ 14 w 105"/>
              <a:gd name="T49" fmla="*/ 50 h 111"/>
              <a:gd name="T50" fmla="*/ 74 w 105"/>
              <a:gd name="T51" fmla="*/ 98 h 111"/>
              <a:gd name="T52" fmla="*/ 91 w 105"/>
              <a:gd name="T53" fmla="*/ 32 h 111"/>
              <a:gd name="T54" fmla="*/ 74 w 105"/>
              <a:gd name="T55" fmla="*/ 98 h 111"/>
              <a:gd name="T56" fmla="*/ 48 w 105"/>
              <a:gd name="T57" fmla="*/ 98 h 111"/>
              <a:gd name="T58" fmla="*/ 66 w 105"/>
              <a:gd name="T59" fmla="*/ 74 h 111"/>
              <a:gd name="T60" fmla="*/ 48 w 105"/>
              <a:gd name="T61" fmla="*/ 98 h 111"/>
              <a:gd name="T62" fmla="*/ 23 w 105"/>
              <a:gd name="T63" fmla="*/ 98 h 111"/>
              <a:gd name="T64" fmla="*/ 40 w 105"/>
              <a:gd name="T65" fmla="*/ 63 h 111"/>
              <a:gd name="T66" fmla="*/ 23 w 105"/>
              <a:gd name="T67" fmla="*/ 9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11">
                <a:moveTo>
                  <a:pt x="0" y="8"/>
                </a:moveTo>
                <a:lnTo>
                  <a:pt x="9" y="8"/>
                </a:lnTo>
                <a:lnTo>
                  <a:pt x="9" y="101"/>
                </a:lnTo>
                <a:lnTo>
                  <a:pt x="105" y="101"/>
                </a:lnTo>
                <a:lnTo>
                  <a:pt x="105" y="111"/>
                </a:lnTo>
                <a:lnTo>
                  <a:pt x="9" y="111"/>
                </a:lnTo>
                <a:lnTo>
                  <a:pt x="0" y="111"/>
                </a:lnTo>
                <a:lnTo>
                  <a:pt x="0" y="101"/>
                </a:lnTo>
                <a:lnTo>
                  <a:pt x="0" y="8"/>
                </a:lnTo>
                <a:lnTo>
                  <a:pt x="0" y="8"/>
                </a:lnTo>
                <a:close/>
                <a:moveTo>
                  <a:pt x="14" y="50"/>
                </a:moveTo>
                <a:lnTo>
                  <a:pt x="20" y="59"/>
                </a:lnTo>
                <a:lnTo>
                  <a:pt x="20" y="59"/>
                </a:lnTo>
                <a:lnTo>
                  <a:pt x="20" y="59"/>
                </a:lnTo>
                <a:lnTo>
                  <a:pt x="20" y="59"/>
                </a:lnTo>
                <a:lnTo>
                  <a:pt x="20" y="57"/>
                </a:lnTo>
                <a:lnTo>
                  <a:pt x="20" y="57"/>
                </a:lnTo>
                <a:lnTo>
                  <a:pt x="25" y="56"/>
                </a:lnTo>
                <a:lnTo>
                  <a:pt x="31" y="54"/>
                </a:lnTo>
                <a:lnTo>
                  <a:pt x="40" y="54"/>
                </a:lnTo>
                <a:lnTo>
                  <a:pt x="40" y="54"/>
                </a:lnTo>
                <a:lnTo>
                  <a:pt x="51" y="54"/>
                </a:lnTo>
                <a:lnTo>
                  <a:pt x="57" y="53"/>
                </a:lnTo>
                <a:lnTo>
                  <a:pt x="62" y="51"/>
                </a:lnTo>
                <a:lnTo>
                  <a:pt x="66" y="46"/>
                </a:lnTo>
                <a:lnTo>
                  <a:pt x="71" y="40"/>
                </a:lnTo>
                <a:lnTo>
                  <a:pt x="76" y="32"/>
                </a:lnTo>
                <a:lnTo>
                  <a:pt x="80" y="22"/>
                </a:lnTo>
                <a:lnTo>
                  <a:pt x="86" y="23"/>
                </a:lnTo>
                <a:lnTo>
                  <a:pt x="83" y="11"/>
                </a:lnTo>
                <a:lnTo>
                  <a:pt x="82" y="0"/>
                </a:lnTo>
                <a:lnTo>
                  <a:pt x="73" y="8"/>
                </a:lnTo>
                <a:lnTo>
                  <a:pt x="63" y="17"/>
                </a:lnTo>
                <a:lnTo>
                  <a:pt x="69" y="19"/>
                </a:lnTo>
                <a:lnTo>
                  <a:pt x="69" y="19"/>
                </a:lnTo>
                <a:lnTo>
                  <a:pt x="66" y="26"/>
                </a:lnTo>
                <a:lnTo>
                  <a:pt x="63" y="34"/>
                </a:lnTo>
                <a:lnTo>
                  <a:pt x="60" y="37"/>
                </a:lnTo>
                <a:lnTo>
                  <a:pt x="56" y="40"/>
                </a:lnTo>
                <a:lnTo>
                  <a:pt x="52" y="43"/>
                </a:lnTo>
                <a:lnTo>
                  <a:pt x="48" y="43"/>
                </a:lnTo>
                <a:lnTo>
                  <a:pt x="40" y="43"/>
                </a:lnTo>
                <a:lnTo>
                  <a:pt x="40" y="43"/>
                </a:lnTo>
                <a:lnTo>
                  <a:pt x="28" y="45"/>
                </a:lnTo>
                <a:lnTo>
                  <a:pt x="21" y="46"/>
                </a:lnTo>
                <a:lnTo>
                  <a:pt x="15" y="48"/>
                </a:lnTo>
                <a:lnTo>
                  <a:pt x="15" y="48"/>
                </a:lnTo>
                <a:lnTo>
                  <a:pt x="15" y="50"/>
                </a:lnTo>
                <a:lnTo>
                  <a:pt x="15" y="50"/>
                </a:lnTo>
                <a:lnTo>
                  <a:pt x="14" y="50"/>
                </a:lnTo>
                <a:lnTo>
                  <a:pt x="14" y="50"/>
                </a:lnTo>
                <a:close/>
                <a:moveTo>
                  <a:pt x="74" y="98"/>
                </a:moveTo>
                <a:lnTo>
                  <a:pt x="91" y="98"/>
                </a:lnTo>
                <a:lnTo>
                  <a:pt x="91" y="32"/>
                </a:lnTo>
                <a:lnTo>
                  <a:pt x="74" y="53"/>
                </a:lnTo>
                <a:lnTo>
                  <a:pt x="74" y="98"/>
                </a:lnTo>
                <a:lnTo>
                  <a:pt x="74" y="98"/>
                </a:lnTo>
                <a:close/>
                <a:moveTo>
                  <a:pt x="48" y="98"/>
                </a:moveTo>
                <a:lnTo>
                  <a:pt x="66" y="98"/>
                </a:lnTo>
                <a:lnTo>
                  <a:pt x="66" y="74"/>
                </a:lnTo>
                <a:lnTo>
                  <a:pt x="48" y="74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23" y="98"/>
                </a:moveTo>
                <a:lnTo>
                  <a:pt x="40" y="98"/>
                </a:lnTo>
                <a:lnTo>
                  <a:pt x="40" y="63"/>
                </a:lnTo>
                <a:lnTo>
                  <a:pt x="23" y="63"/>
                </a:lnTo>
                <a:lnTo>
                  <a:pt x="23" y="9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>
              <a:solidFill>
                <a:srgbClr val="002776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6" name="Rectangle 158">
            <a:extLst>
              <a:ext uri="{FF2B5EF4-FFF2-40B4-BE49-F238E27FC236}">
                <a16:creationId xmlns:a16="http://schemas.microsoft.com/office/drawing/2014/main" id="{D07C4C57-4D43-4F3A-8E57-DDB9A6C9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582" y="2909888"/>
            <a:ext cx="1302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D34817"/>
                </a:solidFill>
                <a:latin typeface="Arial" charset="0"/>
                <a:ea typeface="+mn-ea"/>
                <a:cs typeface="Arial" charset="0"/>
              </a:rPr>
              <a:t>Bisogno sempre più urgente…</a:t>
            </a: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988E4520-D29C-4F06-946E-E76BBAE284C0}"/>
              </a:ext>
            </a:extLst>
          </p:cNvPr>
          <p:cNvSpPr/>
          <p:nvPr/>
        </p:nvSpPr>
        <p:spPr>
          <a:xfrm>
            <a:off x="66883" y="63051"/>
            <a:ext cx="6454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Il Sistema Welfare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66468EBC-4534-66D4-2F39-8515253EA36D}"/>
              </a:ext>
            </a:extLst>
          </p:cNvPr>
          <p:cNvSpPr/>
          <p:nvPr/>
        </p:nvSpPr>
        <p:spPr bwMode="auto">
          <a:xfrm>
            <a:off x="5486400" y="1384643"/>
            <a:ext cx="838200" cy="514350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b="1" dirty="0">
                <a:solidFill>
                  <a:srgbClr val="EE7623"/>
                </a:solidFill>
                <a:ea typeface="+mn-ea"/>
                <a:cs typeface="Arial" panose="020B0604020202020204" pitchFamily="34" charset="0"/>
              </a:rPr>
              <a:t>Salute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3267164F-24DB-9202-AEF3-52A75AFCF401}"/>
              </a:ext>
            </a:extLst>
          </p:cNvPr>
          <p:cNvSpPr/>
          <p:nvPr/>
        </p:nvSpPr>
        <p:spPr bwMode="auto">
          <a:xfrm>
            <a:off x="3682007" y="1384643"/>
            <a:ext cx="838200" cy="514350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b="1" dirty="0">
                <a:solidFill>
                  <a:srgbClr val="EE7623"/>
                </a:solidFill>
                <a:ea typeface="+mn-ea"/>
                <a:cs typeface="Arial" panose="020B0604020202020204" pitchFamily="34" charset="0"/>
              </a:rPr>
              <a:t>Previdenza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52C0D0C2-B376-7D7C-E910-7945AC75A989}"/>
              </a:ext>
            </a:extLst>
          </p:cNvPr>
          <p:cNvSpPr/>
          <p:nvPr/>
        </p:nvSpPr>
        <p:spPr bwMode="auto">
          <a:xfrm>
            <a:off x="4594622" y="1384643"/>
            <a:ext cx="838200" cy="514350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b="1" dirty="0">
                <a:solidFill>
                  <a:srgbClr val="EE7623"/>
                </a:solidFill>
                <a:ea typeface="+mn-ea"/>
                <a:cs typeface="Arial" panose="020B0604020202020204" pitchFamily="34" charset="0"/>
              </a:rPr>
              <a:t>Assistenza Sociale</a:t>
            </a:r>
          </a:p>
        </p:txBody>
      </p:sp>
    </p:spTree>
    <p:extLst>
      <p:ext uri="{BB962C8B-B14F-4D97-AF65-F5344CB8AC3E}">
        <p14:creationId xmlns:p14="http://schemas.microsoft.com/office/powerpoint/2010/main" val="358342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9E4B-9884-3C50-B4B8-96A7AD71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D2515-6389-9F5F-A7E9-4A39D81D19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26488" y="4848225"/>
            <a:ext cx="417512" cy="273050"/>
          </a:xfrm>
        </p:spPr>
        <p:txBody>
          <a:bodyPr>
            <a:normAutofit fontScale="92500" lnSpcReduction="10000"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3C5DA85-C6B7-4D09-922C-91891C218137}" type="slidenum">
              <a:rPr lang="it-IT" altLang="it-IT" sz="675" kern="120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9</a:t>
            </a:fld>
            <a:endParaRPr lang="it-IT" altLang="it-IT" sz="675" kern="12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DA9C9BF-D8C1-DA93-C44F-F93C0E14E915}"/>
              </a:ext>
            </a:extLst>
          </p:cNvPr>
          <p:cNvSpPr/>
          <p:nvPr/>
        </p:nvSpPr>
        <p:spPr>
          <a:xfrm>
            <a:off x="3406391" y="821763"/>
            <a:ext cx="2035969" cy="864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5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 330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63C671C-9328-9541-4070-B55C42DDE0B1}"/>
              </a:ext>
            </a:extLst>
          </p:cNvPr>
          <p:cNvSpPr/>
          <p:nvPr/>
        </p:nvSpPr>
        <p:spPr>
          <a:xfrm>
            <a:off x="741164" y="2528505"/>
            <a:ext cx="3310331" cy="1476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685800">
              <a:buClrTx/>
              <a:defRPr/>
            </a:pPr>
            <a:r>
              <a:rPr lang="it-IT" sz="1350" u="sng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Fondi sanitari</a:t>
            </a:r>
          </a:p>
          <a:p>
            <a:pPr algn="ctr" defTabSz="685800">
              <a:buClrTx/>
              <a:defRPr/>
            </a:pPr>
            <a:endParaRPr lang="it-IT" sz="1350" u="sng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maggior parte derivanti dalla contrattazione collettiva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7249969-2A29-1B7A-054A-432BE56B6D2F}"/>
              </a:ext>
            </a:extLst>
          </p:cNvPr>
          <p:cNvSpPr/>
          <p:nvPr/>
        </p:nvSpPr>
        <p:spPr>
          <a:xfrm>
            <a:off x="4504093" y="2528505"/>
            <a:ext cx="3107700" cy="14400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it-IT" sz="1350" u="sng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Società di mutuo soccorso</a:t>
            </a:r>
          </a:p>
          <a:p>
            <a:pPr algn="ctr" defTabSz="685800">
              <a:buClrTx/>
              <a:defRPr/>
            </a:pPr>
            <a:endParaRPr lang="it-IT" sz="1350" u="sng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buClrTx/>
              <a:defRPr/>
            </a:pPr>
            <a:r>
              <a:rPr lang="it-IT" sz="135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Aperte a tutti i cittadini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C5E0CA8-B551-E2D4-D6B6-11C0084F7707}"/>
              </a:ext>
            </a:extLst>
          </p:cNvPr>
          <p:cNvSpPr/>
          <p:nvPr/>
        </p:nvSpPr>
        <p:spPr>
          <a:xfrm>
            <a:off x="3364397" y="1915056"/>
            <a:ext cx="24152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it-IT" sz="15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Circa 17 milioni di cittadini</a:t>
            </a:r>
            <a:endParaRPr lang="it-IT" sz="15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DCDF7A2-5159-4FD0-EA8D-184D1C98834D}"/>
              </a:ext>
            </a:extLst>
          </p:cNvPr>
          <p:cNvSpPr/>
          <p:nvPr/>
        </p:nvSpPr>
        <p:spPr>
          <a:xfrm>
            <a:off x="41678" y="46609"/>
            <a:ext cx="924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2400" dirty="0">
                <a:solidFill>
                  <a:srgbClr val="EE7623"/>
                </a:solidFill>
                <a:latin typeface="+mj-lt"/>
              </a:rPr>
              <a:t>I Fondi sanitari in Italia </a:t>
            </a:r>
            <a:r>
              <a:rPr lang="it-IT" sz="2000" dirty="0">
                <a:solidFill>
                  <a:srgbClr val="EE7623"/>
                </a:solidFill>
                <a:latin typeface="+mj-lt"/>
              </a:rPr>
              <a:t>(iscritti all’Anagrafe dei Fondi presso il Min. Salute)</a:t>
            </a:r>
          </a:p>
        </p:txBody>
      </p:sp>
    </p:spTree>
    <p:extLst>
      <p:ext uri="{BB962C8B-B14F-4D97-AF65-F5344CB8AC3E}">
        <p14:creationId xmlns:p14="http://schemas.microsoft.com/office/powerpoint/2010/main" val="2058987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f4VBZWr0iOwxRFYh8H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V0krucgEqu2yQxVqXF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JtlVN6kmXDvNschQ5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f4VBZWr0iOwxRFYh8H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V0krucgEqu2yQxVqXF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JtlVN6kmXDvNschQ5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f4VBZWr0iOwxRFYh8H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V0krucgEqu2yQxVqXF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JtlVN6kmXDvNschQ50Q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1611</Words>
  <Application>Microsoft Office PowerPoint</Application>
  <PresentationFormat>Presentazione su schermo (16:9)</PresentationFormat>
  <Paragraphs>337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Manrope</vt:lpstr>
      <vt:lpstr>Merriweather Black</vt:lpstr>
      <vt:lpstr>Sentient</vt:lpstr>
      <vt:lpstr>Symbol</vt:lpstr>
      <vt:lpstr>Arial</vt:lpstr>
      <vt:lpstr>Arial</vt:lpstr>
      <vt:lpstr>Calibri</vt:lpstr>
      <vt:lpstr>Aptos</vt:lpstr>
      <vt:lpstr>Wingdings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Mazzanti Vittoria</dc:creator>
  <cp:lastModifiedBy>Francesco Matteoli</cp:lastModifiedBy>
  <cp:revision>80</cp:revision>
  <cp:lastPrinted>2026-06-09T17:29:01Z</cp:lastPrinted>
  <dcterms:modified xsi:type="dcterms:W3CDTF">2026-06-10T06:45:25Z</dcterms:modified>
</cp:coreProperties>
</file>