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5715000" cx="9144000"/>
  <p:notesSz cx="6858000" cy="9144000"/>
  <p:embeddedFontLst>
    <p:embeddedFont>
      <p:font typeface="Montserrat SemiBold"/>
      <p:regular r:id="rId21"/>
      <p:bold r:id="rId22"/>
      <p:italic r:id="rId23"/>
      <p:boldItalic r:id="rId24"/>
    </p:embeddedFont>
    <p:embeddedFont>
      <p:font typeface="Rubik Light"/>
      <p:regular r:id="rId25"/>
      <p:bold r:id="rId26"/>
      <p:italic r:id="rId27"/>
      <p:boldItalic r:id="rId28"/>
    </p:embeddedFont>
    <p:embeddedFont>
      <p:font typeface="Montserrat"/>
      <p:regular r:id="rId29"/>
      <p:bold r:id="rId30"/>
      <p:italic r:id="rId31"/>
      <p:boldItalic r:id="rId32"/>
    </p:embeddedFont>
    <p:embeddedFont>
      <p:font typeface="Montserrat Medium"/>
      <p:regular r:id="rId33"/>
      <p:bold r:id="rId34"/>
      <p:italic r:id="rId35"/>
      <p:boldItalic r:id="rId36"/>
    </p:embeddedFont>
    <p:embeddedFont>
      <p:font typeface="Montserrat Light"/>
      <p:regular r:id="rId37"/>
      <p:bold r:id="rId38"/>
      <p:italic r:id="rId39"/>
      <p:boldItalic r:id="rId40"/>
    </p:embeddedFont>
    <p:embeddedFont>
      <p:font typeface="Rubik"/>
      <p:regular r:id="rId41"/>
      <p:bold r:id="rId42"/>
      <p:italic r:id="rId43"/>
      <p:boldItalic r:id="rId44"/>
    </p:embeddedFont>
    <p:embeddedFont>
      <p:font typeface="Montserrat ExtraBold"/>
      <p:bold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Light-boldItalic.fntdata"/><Relationship Id="rId20" Type="http://schemas.openxmlformats.org/officeDocument/2006/relationships/slide" Target="slides/slide16.xml"/><Relationship Id="rId42" Type="http://schemas.openxmlformats.org/officeDocument/2006/relationships/font" Target="fonts/Rubik-bold.fntdata"/><Relationship Id="rId41" Type="http://schemas.openxmlformats.org/officeDocument/2006/relationships/font" Target="fonts/Rubik-regular.fntdata"/><Relationship Id="rId22" Type="http://schemas.openxmlformats.org/officeDocument/2006/relationships/font" Target="fonts/MontserratSemiBold-bold.fntdata"/><Relationship Id="rId44" Type="http://schemas.openxmlformats.org/officeDocument/2006/relationships/font" Target="fonts/Rubik-boldItalic.fntdata"/><Relationship Id="rId21" Type="http://schemas.openxmlformats.org/officeDocument/2006/relationships/font" Target="fonts/MontserratSemiBold-regular.fntdata"/><Relationship Id="rId43" Type="http://schemas.openxmlformats.org/officeDocument/2006/relationships/font" Target="fonts/Rubik-italic.fntdata"/><Relationship Id="rId24" Type="http://schemas.openxmlformats.org/officeDocument/2006/relationships/font" Target="fonts/MontserratSemiBold-boldItalic.fntdata"/><Relationship Id="rId46" Type="http://schemas.openxmlformats.org/officeDocument/2006/relationships/font" Target="fonts/MontserratExtraBold-boldItalic.fntdata"/><Relationship Id="rId23" Type="http://schemas.openxmlformats.org/officeDocument/2006/relationships/font" Target="fonts/MontserratSemiBold-italic.fntdata"/><Relationship Id="rId45" Type="http://schemas.openxmlformats.org/officeDocument/2006/relationships/font" Target="fonts/MontserratExtraBold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ubikLight-bold.fntdata"/><Relationship Id="rId25" Type="http://schemas.openxmlformats.org/officeDocument/2006/relationships/font" Target="fonts/RubikLight-regular.fntdata"/><Relationship Id="rId28" Type="http://schemas.openxmlformats.org/officeDocument/2006/relationships/font" Target="fonts/RubikLight-boldItalic.fntdata"/><Relationship Id="rId27" Type="http://schemas.openxmlformats.org/officeDocument/2006/relationships/font" Target="fonts/RubikLigh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-italic.fntdata"/><Relationship Id="rId30" Type="http://schemas.openxmlformats.org/officeDocument/2006/relationships/font" Target="fonts/Montserrat-bold.fntdata"/><Relationship Id="rId11" Type="http://schemas.openxmlformats.org/officeDocument/2006/relationships/slide" Target="slides/slide7.xml"/><Relationship Id="rId33" Type="http://schemas.openxmlformats.org/officeDocument/2006/relationships/font" Target="fonts/MontserratMedium-regular.fntdata"/><Relationship Id="rId10" Type="http://schemas.openxmlformats.org/officeDocument/2006/relationships/slide" Target="slides/slide6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9.xml"/><Relationship Id="rId35" Type="http://schemas.openxmlformats.org/officeDocument/2006/relationships/font" Target="fonts/MontserratMedium-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Medium-bold.fntdata"/><Relationship Id="rId15" Type="http://schemas.openxmlformats.org/officeDocument/2006/relationships/slide" Target="slides/slide11.xml"/><Relationship Id="rId37" Type="http://schemas.openxmlformats.org/officeDocument/2006/relationships/font" Target="fonts/MontserratLight-regular.fntdata"/><Relationship Id="rId14" Type="http://schemas.openxmlformats.org/officeDocument/2006/relationships/slide" Target="slides/slide10.xml"/><Relationship Id="rId36" Type="http://schemas.openxmlformats.org/officeDocument/2006/relationships/font" Target="fonts/MontserratMedium-boldItalic.fntdata"/><Relationship Id="rId17" Type="http://schemas.openxmlformats.org/officeDocument/2006/relationships/slide" Target="slides/slide13.xml"/><Relationship Id="rId39" Type="http://schemas.openxmlformats.org/officeDocument/2006/relationships/font" Target="fonts/MontserratLight-italic.fntdata"/><Relationship Id="rId16" Type="http://schemas.openxmlformats.org/officeDocument/2006/relationships/slide" Target="slides/slide12.xml"/><Relationship Id="rId38" Type="http://schemas.openxmlformats.org/officeDocument/2006/relationships/font" Target="fonts/MontserratLight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44d83a69e8_0_8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44d83a69e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4aefa48482_0_79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4aefa48482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d3d18b973_2_1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d3d18b973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a4f5445382_0_12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a4f544538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e3c7f584a4_0_8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e3c7f584a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edbb1d9183_0_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edbb1d918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ed3d18b973_2_17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ed3d18b973_2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608e1c87f_0_31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608e1c87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aefa48482_0_22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aefa4848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3c7f584a4_0_71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e3c7f584a4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3c7f584a4_0_8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e3c7f584a4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e3c7f584a4_0_146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e3c7f584a4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3c7f584a4_0_154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e3c7f584a4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3c7f584a4_0_17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e3c7f584a4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aefa48482_0_35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4aefa4848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81513" y="2354540"/>
            <a:ext cx="7780800" cy="8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2100">
                <a:solidFill>
                  <a:srgbClr val="414042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80095" y="1160095"/>
            <a:ext cx="83838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1" type="ftr"/>
          </p:nvPr>
        </p:nvSpPr>
        <p:spPr>
          <a:xfrm>
            <a:off x="3108960" y="5314950"/>
            <a:ext cx="2925900" cy="2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4" name="Google Shape;54;p13"/>
          <p:cNvSpPr txBox="1"/>
          <p:nvPr>
            <p:ph idx="10" type="dt"/>
          </p:nvPr>
        </p:nvSpPr>
        <p:spPr>
          <a:xfrm>
            <a:off x="457200" y="5314950"/>
            <a:ext cx="2103000" cy="2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258598" y="5257289"/>
            <a:ext cx="515400" cy="1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lnSpcReduction="10000"/>
          </a:bodyPr>
          <a:lstStyle>
            <a:lvl1pPr indent="0" lvl="0" marL="12700" marR="0" algn="l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rgbClr val="A7A9AC"/>
                </a:solidFill>
                <a:latin typeface="Rubik Light"/>
                <a:ea typeface="Rubik Light"/>
                <a:cs typeface="Rubik Light"/>
                <a:sym typeface="Rubik Light"/>
              </a:defRPr>
            </a:lvl1pPr>
            <a:lvl2pPr indent="0" lvl="1" marL="12700" marR="0" algn="l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rgbClr val="A7A9AC"/>
                </a:solidFill>
                <a:latin typeface="Rubik Light"/>
                <a:ea typeface="Rubik Light"/>
                <a:cs typeface="Rubik Light"/>
                <a:sym typeface="Rubik Light"/>
              </a:defRPr>
            </a:lvl2pPr>
            <a:lvl3pPr indent="0" lvl="2" marL="12700" marR="0" algn="l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rgbClr val="A7A9AC"/>
                </a:solidFill>
                <a:latin typeface="Rubik Light"/>
                <a:ea typeface="Rubik Light"/>
                <a:cs typeface="Rubik Light"/>
                <a:sym typeface="Rubik Light"/>
              </a:defRPr>
            </a:lvl3pPr>
            <a:lvl4pPr indent="0" lvl="3" marL="12700" marR="0" algn="l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rgbClr val="A7A9AC"/>
                </a:solidFill>
                <a:latin typeface="Rubik Light"/>
                <a:ea typeface="Rubik Light"/>
                <a:cs typeface="Rubik Light"/>
                <a:sym typeface="Rubik Light"/>
              </a:defRPr>
            </a:lvl4pPr>
            <a:lvl5pPr indent="0" lvl="4" marL="12700" marR="0" algn="l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rgbClr val="A7A9AC"/>
                </a:solidFill>
                <a:latin typeface="Rubik Light"/>
                <a:ea typeface="Rubik Light"/>
                <a:cs typeface="Rubik Light"/>
                <a:sym typeface="Rubik Light"/>
              </a:defRPr>
            </a:lvl5pPr>
            <a:lvl6pPr indent="0" lvl="5" marL="12700" marR="0" algn="l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rgbClr val="A7A9AC"/>
                </a:solidFill>
                <a:latin typeface="Rubik Light"/>
                <a:ea typeface="Rubik Light"/>
                <a:cs typeface="Rubik Light"/>
                <a:sym typeface="Rubik Light"/>
              </a:defRPr>
            </a:lvl6pPr>
            <a:lvl7pPr indent="0" lvl="6" marL="12700" marR="0" algn="l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rgbClr val="A7A9AC"/>
                </a:solidFill>
                <a:latin typeface="Rubik Light"/>
                <a:ea typeface="Rubik Light"/>
                <a:cs typeface="Rubik Light"/>
                <a:sym typeface="Rubik Light"/>
              </a:defRPr>
            </a:lvl7pPr>
            <a:lvl8pPr indent="0" lvl="7" marL="12700" marR="0" algn="l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rgbClr val="A7A9AC"/>
                </a:solidFill>
                <a:latin typeface="Rubik Light"/>
                <a:ea typeface="Rubik Light"/>
                <a:cs typeface="Rubik Light"/>
                <a:sym typeface="Rubik Light"/>
              </a:defRPr>
            </a:lvl8pPr>
            <a:lvl9pPr indent="0" lvl="8" marL="12700" marR="0" algn="l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rgbClr val="A7A9AC"/>
                </a:solidFill>
                <a:latin typeface="Rubik Light"/>
                <a:ea typeface="Rubik Light"/>
                <a:cs typeface="Rubik Light"/>
                <a:sym typeface="Rubik Light"/>
              </a:defRPr>
            </a:lvl9pPr>
          </a:lstStyle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PAG. </a:t>
            </a:r>
            <a:fld id="{00000000-1234-1234-1234-123412341234}" type="slidenum">
              <a:rPr lang="it" sz="1200">
                <a:latin typeface="Rubik"/>
                <a:ea typeface="Rubik"/>
                <a:cs typeface="Rubik"/>
                <a:sym typeface="Rubik"/>
              </a:rPr>
              <a:t>‹#›</a:t>
            </a:fld>
            <a:endParaRPr sz="1200"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28.png"/><Relationship Id="rId5" Type="http://schemas.openxmlformats.org/officeDocument/2006/relationships/image" Target="../media/image23.png"/><Relationship Id="rId6" Type="http://schemas.openxmlformats.org/officeDocument/2006/relationships/image" Target="../media/image4.png"/><Relationship Id="rId7" Type="http://schemas.openxmlformats.org/officeDocument/2006/relationships/image" Target="../media/image14.png"/><Relationship Id="rId8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jpg"/><Relationship Id="rId10" Type="http://schemas.openxmlformats.org/officeDocument/2006/relationships/image" Target="../media/image36.png"/><Relationship Id="rId13" Type="http://schemas.openxmlformats.org/officeDocument/2006/relationships/image" Target="../media/image35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31.jpg"/><Relationship Id="rId9" Type="http://schemas.openxmlformats.org/officeDocument/2006/relationships/image" Target="../media/image32.jpg"/><Relationship Id="rId14" Type="http://schemas.openxmlformats.org/officeDocument/2006/relationships/image" Target="../media/image30.png"/><Relationship Id="rId5" Type="http://schemas.openxmlformats.org/officeDocument/2006/relationships/image" Target="../media/image19.jpg"/><Relationship Id="rId6" Type="http://schemas.openxmlformats.org/officeDocument/2006/relationships/image" Target="../media/image15.jpg"/><Relationship Id="rId7" Type="http://schemas.openxmlformats.org/officeDocument/2006/relationships/image" Target="../media/image12.png"/><Relationship Id="rId8" Type="http://schemas.openxmlformats.org/officeDocument/2006/relationships/image" Target="../media/image2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youtu.be/KRAb8SWFnSE" TargetMode="External"/><Relationship Id="rId4" Type="http://schemas.openxmlformats.org/officeDocument/2006/relationships/image" Target="../media/image37.png"/><Relationship Id="rId5" Type="http://schemas.openxmlformats.org/officeDocument/2006/relationships/hyperlink" Target="https://youtu.be/KRAb8SWFnSE" TargetMode="External"/><Relationship Id="rId6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eb4.seisoddisfatto.com/qr/comune" TargetMode="Externa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4950" y="-9525"/>
            <a:ext cx="9144000" cy="43293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425" y="4835924"/>
            <a:ext cx="1881400" cy="3270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592975" y="921144"/>
            <a:ext cx="7320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12037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4300">
                <a:solidFill>
                  <a:srgbClr val="F1C40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LA MISURAZIONE DELLA SODDISFAZIONE DEI CITTADINI</a:t>
            </a:r>
            <a:endParaRPr sz="4300">
              <a:solidFill>
                <a:srgbClr val="F1C40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3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UNO STRUMENTO STRATEGICO PER MIGLIORARE I SERVIZI COMUNALI</a:t>
            </a: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SCOPRI </a:t>
            </a:r>
            <a:r>
              <a:rPr lang="it"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SEISODDISFATTO.COM</a:t>
            </a:r>
            <a:endParaRPr sz="26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3716625" y="4764700"/>
            <a:ext cx="32331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+39 02 87165044</a:t>
            </a:r>
            <a:endParaRPr sz="13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6383625" y="4764700"/>
            <a:ext cx="32331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SEISODDISFATTO.COM</a:t>
            </a:r>
            <a:endParaRPr sz="13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4058125" y="5145250"/>
            <a:ext cx="971100" cy="40800"/>
          </a:xfrm>
          <a:prstGeom prst="rect">
            <a:avLst/>
          </a:prstGeom>
          <a:solidFill>
            <a:srgbClr val="F1C40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6942775" y="5145700"/>
            <a:ext cx="971100" cy="40800"/>
          </a:xfrm>
          <a:prstGeom prst="rect">
            <a:avLst/>
          </a:prstGeom>
          <a:solidFill>
            <a:srgbClr val="F1C40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7097675" y="299600"/>
            <a:ext cx="32331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COMUNI </a:t>
            </a:r>
            <a:r>
              <a:rPr lang="it" sz="13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| </a:t>
            </a:r>
            <a:r>
              <a:rPr lang="it" sz="1300">
                <a:solidFill>
                  <a:srgbClr val="EEC2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2026</a:t>
            </a:r>
            <a:endParaRPr sz="1300">
              <a:solidFill>
                <a:srgbClr val="EEC2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/>
          <p:nvPr/>
        </p:nvSpPr>
        <p:spPr>
          <a:xfrm>
            <a:off x="-20225" y="75"/>
            <a:ext cx="3510000" cy="5715000"/>
          </a:xfrm>
          <a:prstGeom prst="rect">
            <a:avLst/>
          </a:prstGeom>
          <a:solidFill>
            <a:srgbClr val="F1C40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3"/>
          <p:cNvSpPr/>
          <p:nvPr/>
        </p:nvSpPr>
        <p:spPr>
          <a:xfrm>
            <a:off x="3145775" y="0"/>
            <a:ext cx="5998200" cy="57150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3"/>
          <p:cNvSpPr/>
          <p:nvPr/>
        </p:nvSpPr>
        <p:spPr>
          <a:xfrm>
            <a:off x="374250" y="313575"/>
            <a:ext cx="8456100" cy="506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1755888" y="571600"/>
            <a:ext cx="5632200" cy="6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9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1"/>
              <a:buFont typeface="Arial"/>
              <a:buNone/>
            </a:pPr>
            <a:r>
              <a:rPr lang="it" sz="2200">
                <a:solidFill>
                  <a:srgbClr val="59595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PERSONALIZZAZIONE</a:t>
            </a:r>
            <a:r>
              <a:rPr lang="it" sz="2200">
                <a:solidFill>
                  <a:srgbClr val="59595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sz="2200">
              <a:solidFill>
                <a:srgbClr val="595959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1"/>
              <a:buFont typeface="Arial"/>
              <a:buNone/>
            </a:pPr>
            <a:r>
              <a:rPr lang="it" sz="28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QUESTIONARI</a:t>
            </a:r>
            <a:endParaRPr baseline="30000" sz="28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6">
              <a:solidFill>
                <a:srgbClr val="6D6E7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4439" y="1655229"/>
            <a:ext cx="2321400" cy="1511700"/>
          </a:xfrm>
          <a:prstGeom prst="roundRect">
            <a:avLst>
              <a:gd fmla="val 16667" name="adj"/>
            </a:avLst>
          </a:prstGeom>
          <a:noFill/>
          <a:ln cap="flat" cmpd="sng" w="29800">
            <a:solidFill>
              <a:srgbClr val="41404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3" name="Google Shape;15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439" y="3549799"/>
            <a:ext cx="2321400" cy="1511700"/>
          </a:xfrm>
          <a:prstGeom prst="roundRect">
            <a:avLst>
              <a:gd fmla="val 16667" name="adj"/>
            </a:avLst>
          </a:prstGeom>
          <a:noFill/>
          <a:ln cap="flat" cmpd="sng" w="29800">
            <a:solidFill>
              <a:srgbClr val="41404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4" name="Google Shape;15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44641" y="1655229"/>
            <a:ext cx="2321400" cy="1511700"/>
          </a:xfrm>
          <a:prstGeom prst="roundRect">
            <a:avLst>
              <a:gd fmla="val 16667" name="adj"/>
            </a:avLst>
          </a:prstGeom>
          <a:noFill/>
          <a:ln cap="flat" cmpd="sng" w="29800">
            <a:solidFill>
              <a:srgbClr val="41404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5" name="Google Shape;155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30747" y="3549857"/>
            <a:ext cx="2321400" cy="1511700"/>
          </a:xfrm>
          <a:prstGeom prst="roundRect">
            <a:avLst>
              <a:gd fmla="val 16667" name="adj"/>
            </a:avLst>
          </a:prstGeom>
          <a:noFill/>
          <a:ln cap="flat" cmpd="sng" w="29800">
            <a:solidFill>
              <a:srgbClr val="41404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6" name="Google Shape;156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46879" y="3551677"/>
            <a:ext cx="2321400" cy="1531500"/>
          </a:xfrm>
          <a:prstGeom prst="roundRect">
            <a:avLst>
              <a:gd fmla="val 16667" name="adj"/>
            </a:avLst>
          </a:prstGeom>
          <a:noFill/>
          <a:ln cap="flat" cmpd="sng" w="29800">
            <a:solidFill>
              <a:srgbClr val="41404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7" name="Google Shape;157;p23"/>
          <p:cNvSpPr txBox="1"/>
          <p:nvPr/>
        </p:nvSpPr>
        <p:spPr>
          <a:xfrm>
            <a:off x="797401" y="1356727"/>
            <a:ext cx="22158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550" lIns="71550" spcFirstLastPara="1" rIns="71550" wrap="square" tIns="715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39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DOMANDA A RISPOSTA APERTA</a:t>
            </a:r>
            <a:endParaRPr b="1" sz="939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3497604" y="1356727"/>
            <a:ext cx="22158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550" lIns="71550" spcFirstLastPara="1" rIns="71550" wrap="square" tIns="71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39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NPS - RISPOSTA </a:t>
            </a:r>
            <a:r>
              <a:rPr b="1" lang="it" sz="939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b="1" lang="it" sz="939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PUNTEGGIO</a:t>
            </a:r>
            <a:endParaRPr b="1" sz="939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23"/>
          <p:cNvSpPr txBox="1"/>
          <p:nvPr/>
        </p:nvSpPr>
        <p:spPr>
          <a:xfrm>
            <a:off x="6082341" y="1368977"/>
            <a:ext cx="24540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550" lIns="71550" spcFirstLastPara="1" rIns="71550" wrap="square" tIns="715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39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SUGGERIMENTO A TESTO LIBERO</a:t>
            </a:r>
            <a:endParaRPr b="1" sz="939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" name="Google Shape;160;p23"/>
          <p:cNvSpPr txBox="1"/>
          <p:nvPr/>
        </p:nvSpPr>
        <p:spPr>
          <a:xfrm>
            <a:off x="714655" y="3285973"/>
            <a:ext cx="23214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550" lIns="71550" spcFirstLastPara="1" rIns="71550" wrap="square" tIns="71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39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DOMANDA A RISPOSTA MULTIPLA</a:t>
            </a:r>
            <a:endParaRPr b="1" sz="939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3430757" y="3285973"/>
            <a:ext cx="23214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550" lIns="71550" spcFirstLastPara="1" rIns="71550" wrap="square" tIns="71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39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PROFILAZIONE</a:t>
            </a:r>
            <a:endParaRPr b="1" sz="939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6146869" y="3285973"/>
            <a:ext cx="23214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550" lIns="71550" spcFirstLastPara="1" rIns="71550" wrap="square" tIns="71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39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APPROFONDIMENTO</a:t>
            </a:r>
            <a:endParaRPr b="1" sz="939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3" name="Google Shape;163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61790" y="1655229"/>
            <a:ext cx="2321400" cy="1511700"/>
          </a:xfrm>
          <a:prstGeom prst="roundRect">
            <a:avLst>
              <a:gd fmla="val 16667" name="adj"/>
            </a:avLst>
          </a:prstGeom>
          <a:noFill/>
          <a:ln cap="flat" cmpd="sng" w="29800">
            <a:solidFill>
              <a:srgbClr val="41404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/>
          <p:nvPr/>
        </p:nvSpPr>
        <p:spPr>
          <a:xfrm>
            <a:off x="6180600" y="0"/>
            <a:ext cx="2963400" cy="5725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4"/>
          <p:cNvSpPr txBox="1"/>
          <p:nvPr/>
        </p:nvSpPr>
        <p:spPr>
          <a:xfrm>
            <a:off x="628625" y="421600"/>
            <a:ext cx="5000700" cy="11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245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 REPORT</a:t>
            </a:r>
            <a:endParaRPr sz="25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25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INTEGRATI CON A.I.</a:t>
            </a:r>
            <a:endParaRPr sz="25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562025" y="1071337"/>
            <a:ext cx="4753800" cy="52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Report SeiSoddisfatto sono progettati per offrire ai Comuni una lettura semplice, immediata e completa della soddisfazione dei cittadini.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TIPOLOGIE DI REPORT:</a:t>
            </a:r>
            <a:endParaRPr b="1" sz="11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Report sintetico</a:t>
            </a:r>
            <a:endParaRPr b="1"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Panoramica rapida dell’andamento della soddisfazione, ideale per dirigenti e responsabili di servizio.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Report comparativo</a:t>
            </a:r>
            <a:endParaRPr b="1"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Confronto tra uffici, sedi o servizi comunali per individuare differenze, criticità e best practice.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Report dettagliato</a:t>
            </a:r>
            <a:endParaRPr b="1"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Analisi approfondita dei feedback raccolti con statistiche, commenti e suggerimenti dei cittadini.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Grazie all’</a:t>
            </a:r>
            <a:r>
              <a:rPr b="1" lang="it" sz="11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AI</a:t>
            </a: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il sistema analizza automaticamente le risposte evidenziando: parole chiave più ricorrenti, punti di forza, criticità frequenti e aree prioritarie di intervento.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È inoltre possibile attivare </a:t>
            </a:r>
            <a:r>
              <a:rPr b="1"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Alert automatici</a:t>
            </a: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via email </a:t>
            </a: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in caso di: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valutazioni negative o segnalazioni urgenti.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 rotWithShape="1">
          <a:blip r:embed="rId3">
            <a:alphaModFix/>
          </a:blip>
          <a:srcRect b="7401" l="30435" r="28872" t="6042"/>
          <a:stretch/>
        </p:blipFill>
        <p:spPr>
          <a:xfrm>
            <a:off x="5629325" y="771804"/>
            <a:ext cx="2864932" cy="4061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4"/>
          <p:cNvPicPr preferRelativeResize="0"/>
          <p:nvPr/>
        </p:nvPicPr>
        <p:blipFill rotWithShape="1">
          <a:blip r:embed="rId4">
            <a:alphaModFix/>
          </a:blip>
          <a:srcRect b="0" l="16605" r="27146" t="0"/>
          <a:stretch/>
        </p:blipFill>
        <p:spPr>
          <a:xfrm>
            <a:off x="7086081" y="1991266"/>
            <a:ext cx="2041866" cy="3630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/>
          <p:nvPr/>
        </p:nvSpPr>
        <p:spPr>
          <a:xfrm>
            <a:off x="6180600" y="0"/>
            <a:ext cx="2963400" cy="5725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5"/>
          <p:cNvSpPr txBox="1"/>
          <p:nvPr/>
        </p:nvSpPr>
        <p:spPr>
          <a:xfrm>
            <a:off x="628625" y="421600"/>
            <a:ext cx="5000700" cy="7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25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BENCHMARK NAZIONALI</a:t>
            </a:r>
            <a:endParaRPr sz="25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5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CONFRONTA LE PERFORMANCE DEL TUO COMUNE CON LA MEDIA ITALIANA</a:t>
            </a:r>
            <a:endParaRPr sz="18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79" name="Google Shape;179;p25"/>
          <p:cNvSpPr txBox="1"/>
          <p:nvPr/>
        </p:nvSpPr>
        <p:spPr>
          <a:xfrm>
            <a:off x="569191" y="1249478"/>
            <a:ext cx="4753800" cy="40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Grazie alla rete di </a:t>
            </a:r>
            <a:r>
              <a:rPr b="1" lang="it" sz="10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Totem SeiSoddisfatto</a:t>
            </a: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installati presso Comuni ed Enti pubblici in tutta Italia, è possibile confrontare i risultati della propria amministrazione con </a:t>
            </a:r>
            <a:r>
              <a:rPr b="1" lang="it" sz="10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BENCHMARK NAZIONALI</a:t>
            </a: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sempre aggiornati.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Le analisi comparative consentono di valutare il posizionamento del Comune rispetto alla media nazionale su indicatori chiave della qualità percepita dei servizi.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INDICATORI MONITORATI</a:t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b="1"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Soddisfazione generale</a:t>
            </a: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del servizio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Cortesia e professionalità del </a:t>
            </a:r>
            <a:r>
              <a:rPr b="1"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personale</a:t>
            </a:r>
            <a:endParaRPr b="1"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b="1"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Tempi di attesa</a:t>
            </a: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percepiti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Chiarezza delle </a:t>
            </a:r>
            <a:r>
              <a:rPr b="1"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informazioni ricevute</a:t>
            </a:r>
            <a:endParaRPr b="1"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Capacità di risolvere le richieste del cittadino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VANTAGGI</a:t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Identificare punti di forza e aree di miglioramento,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Confrontare le performance con Comuni simili,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Supportare decisioni basate su dati oggettivi.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Non solo dati:</a:t>
            </a: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un riferimento concreto per misurare la qualità dei servizi pubblici e definire obiettivi di miglioramento realistici e misurabili.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0" name="Google Shape;180;p25" title="mock up tablet flat.png"/>
          <p:cNvPicPr preferRelativeResize="0"/>
          <p:nvPr/>
        </p:nvPicPr>
        <p:blipFill rotWithShape="1">
          <a:blip r:embed="rId3">
            <a:alphaModFix/>
          </a:blip>
          <a:srcRect b="0" l="29369" r="27775" t="0"/>
          <a:stretch/>
        </p:blipFill>
        <p:spPr>
          <a:xfrm>
            <a:off x="5629325" y="604150"/>
            <a:ext cx="3235200" cy="5031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/>
          <p:nvPr/>
        </p:nvSpPr>
        <p:spPr>
          <a:xfrm>
            <a:off x="0" y="-5100"/>
            <a:ext cx="2963400" cy="5725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6"/>
          <p:cNvSpPr txBox="1"/>
          <p:nvPr/>
        </p:nvSpPr>
        <p:spPr>
          <a:xfrm>
            <a:off x="4173900" y="404625"/>
            <a:ext cx="6362400" cy="6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solidFill>
                  <a:srgbClr val="59595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IL PANNELLO DI</a:t>
            </a:r>
            <a:endParaRPr sz="2000">
              <a:solidFill>
                <a:srgbClr val="595959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127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8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CONTROLLO</a:t>
            </a:r>
            <a:endParaRPr baseline="30000" sz="28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87" name="Google Shape;187;p26"/>
          <p:cNvSpPr txBox="1"/>
          <p:nvPr/>
        </p:nvSpPr>
        <p:spPr>
          <a:xfrm>
            <a:off x="4109675" y="1037650"/>
            <a:ext cx="4623300" cy="45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Il pannello di controllo </a:t>
            </a:r>
            <a:r>
              <a:rPr b="1" lang="it" sz="11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SeiSoddisfatto </a:t>
            </a: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è lo strumento digitale che permette ai Comuni di </a:t>
            </a:r>
            <a:r>
              <a:rPr b="1"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monitorare in modo semplice e immediato</a:t>
            </a: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la soddisfazione dei cittadini attraverso un’interfaccia intuitiva e accessibile da qualsiasi dispositivo.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Grazie all’accesso sicuro tramite </a:t>
            </a:r>
            <a:r>
              <a:rPr b="1"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credenziali personalizzate</a:t>
            </a: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dirigenti e responsabili di servizio possono consultare in tempo reale tutti, o solo una parte dei feedback raccolti tramite Totem, QR-Code e Widget digitali.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NEL PANNELLO È POSSIBILE:</a:t>
            </a:r>
            <a:endParaRPr b="1" sz="11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Visualizzare i questionari compilati dai cittadini;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Analizzare dati, grafici e statistiche aggiornate;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Confrontare risultati tra uffici o sedi comunali;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Individuare criticità, punti di forza e trend;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Esportare dati e report in formato Excel o CSV.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Uno strumento </a:t>
            </a:r>
            <a:r>
              <a:rPr b="1"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semplice ma strategico</a:t>
            </a:r>
            <a:r>
              <a:rPr lang="it" sz="11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pensato per supportare decisioni basate su dati concreti e migliorare continuamente la qualità dei servizi pubblici.</a:t>
            </a:r>
            <a:endParaRPr sz="11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EEC22F"/>
              </a:solidFill>
              <a:highlight>
                <a:srgbClr val="FFFFFF"/>
              </a:highlight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8" name="Google Shape;188;p26" title="pannello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61872" y="62391"/>
            <a:ext cx="4975027" cy="3315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6" title="mock up pannell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61872" y="2603024"/>
            <a:ext cx="4975027" cy="3315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/>
          <p:nvPr/>
        </p:nvSpPr>
        <p:spPr>
          <a:xfrm>
            <a:off x="0" y="-5100"/>
            <a:ext cx="2963400" cy="5725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7"/>
          <p:cNvSpPr txBox="1"/>
          <p:nvPr/>
        </p:nvSpPr>
        <p:spPr>
          <a:xfrm>
            <a:off x="5084122" y="369425"/>
            <a:ext cx="4417500" cy="9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F1C40E"/>
                </a:solidFill>
                <a:latin typeface="Montserrat"/>
                <a:ea typeface="Montserrat"/>
                <a:cs typeface="Montserrat"/>
                <a:sym typeface="Montserrat"/>
              </a:rPr>
              <a:t>SEISODDISFATTO</a:t>
            </a:r>
            <a:endParaRPr b="1" sz="2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E’ PRESENTE SUL MEPA</a:t>
            </a:r>
            <a:endParaRPr b="1" sz="2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6" name="Google Shape;196;p27" title="Mock up tablet orizzontale.png"/>
          <p:cNvPicPr preferRelativeResize="0"/>
          <p:nvPr/>
        </p:nvPicPr>
        <p:blipFill rotWithShape="1">
          <a:blip r:embed="rId3">
            <a:alphaModFix/>
          </a:blip>
          <a:srcRect b="12102" l="16973" r="16440" t="8280"/>
          <a:stretch/>
        </p:blipFill>
        <p:spPr>
          <a:xfrm>
            <a:off x="296875" y="1046775"/>
            <a:ext cx="4471798" cy="356419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7"/>
          <p:cNvSpPr txBox="1"/>
          <p:nvPr/>
        </p:nvSpPr>
        <p:spPr>
          <a:xfrm>
            <a:off x="5121235" y="1661781"/>
            <a:ext cx="3488400" cy="23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SeiSoddisfatto.com</a:t>
            </a: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è abilitata sul portale Acquisti in </a:t>
            </a:r>
            <a:r>
              <a:rPr b="1"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Rete PA (MEPA)</a:t>
            </a: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Le Pubbliche Amministrazioni possono acquistare i nostri servizi in modo rapido e conforme alle procedure di acquisto previste dalla normativa.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EEC22F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VANTAGGI</a:t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Acquisto semplificato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Trasparenza e conformità normativa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Riduzione dei tempi di affidamento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Montserrat"/>
              <a:buChar char="●"/>
            </a:pPr>
            <a:r>
              <a:rPr lang="it" sz="1000">
                <a:solidFill>
                  <a:srgbClr val="59595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Accesso immediato ai servizi qualificati</a:t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8" name="Google Shape;19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9450" y="4205056"/>
            <a:ext cx="1881400" cy="32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/>
          <p:nvPr/>
        </p:nvSpPr>
        <p:spPr>
          <a:xfrm>
            <a:off x="638850" y="726750"/>
            <a:ext cx="42492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10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SEISODDISFATTO</a:t>
            </a:r>
            <a:br>
              <a:rPr lang="it" sz="195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it" sz="24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CI HANNO GIÀ SCELTO</a:t>
            </a:r>
            <a:endParaRPr baseline="30000" sz="205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04" name="Google Shape;204;p28"/>
          <p:cNvPicPr preferRelativeResize="0"/>
          <p:nvPr/>
        </p:nvPicPr>
        <p:blipFill rotWithShape="1">
          <a:blip r:embed="rId3">
            <a:alphaModFix/>
          </a:blip>
          <a:srcRect b="17392" l="17341" r="16346" t="27763"/>
          <a:stretch/>
        </p:blipFill>
        <p:spPr>
          <a:xfrm>
            <a:off x="910421" y="4160448"/>
            <a:ext cx="1036611" cy="57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9888" y="2959208"/>
            <a:ext cx="702152" cy="7021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6" name="Google Shape;206;p28"/>
          <p:cNvGrpSpPr/>
          <p:nvPr/>
        </p:nvGrpSpPr>
        <p:grpSpPr>
          <a:xfrm>
            <a:off x="-10100" y="-37"/>
            <a:ext cx="9164200" cy="5715075"/>
            <a:chOff x="-20225" y="0"/>
            <a:chExt cx="9164200" cy="5715075"/>
          </a:xfrm>
        </p:grpSpPr>
        <p:sp>
          <p:nvSpPr>
            <p:cNvPr id="207" name="Google Shape;207;p28"/>
            <p:cNvSpPr/>
            <p:nvPr/>
          </p:nvSpPr>
          <p:spPr>
            <a:xfrm>
              <a:off x="-20225" y="75"/>
              <a:ext cx="3510000" cy="5715000"/>
            </a:xfrm>
            <a:prstGeom prst="rect">
              <a:avLst/>
            </a:prstGeom>
            <a:solidFill>
              <a:srgbClr val="F1C40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3145775" y="0"/>
              <a:ext cx="5998200" cy="5715000"/>
            </a:xfrm>
            <a:prstGeom prst="rect">
              <a:avLst/>
            </a:pr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8"/>
            <p:cNvSpPr/>
            <p:nvPr/>
          </p:nvSpPr>
          <p:spPr>
            <a:xfrm>
              <a:off x="343950" y="323775"/>
              <a:ext cx="8456100" cy="5067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0" name="Google Shape;210;p28"/>
          <p:cNvSpPr txBox="1"/>
          <p:nvPr/>
        </p:nvSpPr>
        <p:spPr>
          <a:xfrm>
            <a:off x="638850" y="726750"/>
            <a:ext cx="42492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10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SEISODDISFATTO</a:t>
            </a:r>
            <a:br>
              <a:rPr lang="it" sz="195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it" sz="24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CI HANNO GIÀ SCELTO</a:t>
            </a:r>
            <a:endParaRPr baseline="30000" sz="205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11" name="Google Shape;211;p28" title="Beneveno.jpeg"/>
          <p:cNvPicPr preferRelativeResize="0"/>
          <p:nvPr/>
        </p:nvPicPr>
        <p:blipFill rotWithShape="1">
          <a:blip r:embed="rId5">
            <a:alphaModFix/>
          </a:blip>
          <a:srcRect b="0" l="27540" r="29416" t="0"/>
          <a:stretch/>
        </p:blipFill>
        <p:spPr>
          <a:xfrm>
            <a:off x="835113" y="1580119"/>
            <a:ext cx="1287937" cy="14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8" title="CanaleMonterano.jpg"/>
          <p:cNvPicPr preferRelativeResize="0"/>
          <p:nvPr/>
        </p:nvPicPr>
        <p:blipFill rotWithShape="1">
          <a:blip r:embed="rId6">
            <a:alphaModFix/>
          </a:blip>
          <a:srcRect b="0" l="-2674" r="72594" t="0"/>
          <a:stretch/>
        </p:blipFill>
        <p:spPr>
          <a:xfrm>
            <a:off x="2693438" y="1704781"/>
            <a:ext cx="702150" cy="778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8"/>
          <p:cNvSpPr txBox="1"/>
          <p:nvPr/>
        </p:nvSpPr>
        <p:spPr>
          <a:xfrm>
            <a:off x="1947022" y="2543557"/>
            <a:ext cx="2208600" cy="6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Comune di Canale Monterano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4" name="Google Shape;214;p28" title="Casapulla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26237" y="1676784"/>
            <a:ext cx="591688" cy="83452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8"/>
          <p:cNvSpPr txBox="1"/>
          <p:nvPr/>
        </p:nvSpPr>
        <p:spPr>
          <a:xfrm>
            <a:off x="3455222" y="2543922"/>
            <a:ext cx="2208600" cy="6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Comune di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Casapulla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6" name="Google Shape;216;p28" title="comune_di_como_logo.jpe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33513" y="1644469"/>
            <a:ext cx="1287925" cy="128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8" title="comune-bosisio-logo.jpg"/>
          <p:cNvPicPr preferRelativeResize="0"/>
          <p:nvPr/>
        </p:nvPicPr>
        <p:blipFill rotWithShape="1">
          <a:blip r:embed="rId9">
            <a:alphaModFix/>
          </a:blip>
          <a:srcRect b="0" l="0" r="60262" t="0"/>
          <a:stretch/>
        </p:blipFill>
        <p:spPr>
          <a:xfrm>
            <a:off x="7068438" y="1678818"/>
            <a:ext cx="844225" cy="89092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8"/>
          <p:cNvSpPr txBox="1"/>
          <p:nvPr/>
        </p:nvSpPr>
        <p:spPr>
          <a:xfrm>
            <a:off x="6423685" y="2543556"/>
            <a:ext cx="2208600" cy="6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Comune di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Bosisio Parini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9" name="Google Shape;219;p28" title="Comune Di Bari Logo Vector.svg 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08234" y="3257532"/>
            <a:ext cx="1341699" cy="1250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 title="Comune-di-Trani.jpg"/>
          <p:cNvPicPr preferRelativeResize="0"/>
          <p:nvPr/>
        </p:nvPicPr>
        <p:blipFill rotWithShape="1">
          <a:blip r:embed="rId11">
            <a:alphaModFix/>
          </a:blip>
          <a:srcRect b="14411" l="33101" r="32955" t="15936"/>
          <a:stretch/>
        </p:blipFill>
        <p:spPr>
          <a:xfrm>
            <a:off x="2544797" y="3252744"/>
            <a:ext cx="939974" cy="128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8" title="Comune-di-Trieste_large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799572" y="3311363"/>
            <a:ext cx="1633612" cy="1160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8" title="comune-peschiera-borromeo.png"/>
          <p:cNvPicPr preferRelativeResize="0"/>
          <p:nvPr/>
        </p:nvPicPr>
        <p:blipFill rotWithShape="1">
          <a:blip r:embed="rId13">
            <a:alphaModFix/>
          </a:blip>
          <a:srcRect b="17466" l="0" r="65070" t="19435"/>
          <a:stretch/>
        </p:blipFill>
        <p:spPr>
          <a:xfrm>
            <a:off x="5728222" y="3286992"/>
            <a:ext cx="702151" cy="84561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8"/>
          <p:cNvSpPr txBox="1"/>
          <p:nvPr/>
        </p:nvSpPr>
        <p:spPr>
          <a:xfrm>
            <a:off x="5057053" y="4116534"/>
            <a:ext cx="2208600" cy="6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Comune di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Peschiera Borromeo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4" name="Google Shape;224;p28" title="felizzano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240689" y="3265259"/>
            <a:ext cx="767599" cy="77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8"/>
          <p:cNvSpPr txBox="1"/>
          <p:nvPr/>
        </p:nvSpPr>
        <p:spPr>
          <a:xfrm>
            <a:off x="6545059" y="4106147"/>
            <a:ext cx="2208600" cy="6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Comune di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Felizzano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6344035" y="4901509"/>
            <a:ext cx="42492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 MOLTI ALTRI…</a:t>
            </a:r>
            <a:br>
              <a:rPr lang="it" sz="195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endParaRPr baseline="30000" sz="205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p29"/>
          <p:cNvGrpSpPr/>
          <p:nvPr/>
        </p:nvGrpSpPr>
        <p:grpSpPr>
          <a:xfrm>
            <a:off x="-10100" y="-37"/>
            <a:ext cx="9164200" cy="5715075"/>
            <a:chOff x="-20225" y="0"/>
            <a:chExt cx="9164200" cy="5715075"/>
          </a:xfrm>
        </p:grpSpPr>
        <p:sp>
          <p:nvSpPr>
            <p:cNvPr id="232" name="Google Shape;232;p29"/>
            <p:cNvSpPr/>
            <p:nvPr/>
          </p:nvSpPr>
          <p:spPr>
            <a:xfrm>
              <a:off x="-20225" y="75"/>
              <a:ext cx="3510000" cy="5715000"/>
            </a:xfrm>
            <a:prstGeom prst="rect">
              <a:avLst/>
            </a:prstGeom>
            <a:solidFill>
              <a:srgbClr val="F1C40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3145775" y="0"/>
              <a:ext cx="5998200" cy="5715000"/>
            </a:xfrm>
            <a:prstGeom prst="rect">
              <a:avLst/>
            </a:pr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343950" y="323775"/>
              <a:ext cx="8456100" cy="5067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5" name="Google Shape;235;p29"/>
          <p:cNvSpPr/>
          <p:nvPr/>
        </p:nvSpPr>
        <p:spPr>
          <a:xfrm>
            <a:off x="354075" y="323738"/>
            <a:ext cx="8456100" cy="506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9"/>
          <p:cNvSpPr/>
          <p:nvPr/>
        </p:nvSpPr>
        <p:spPr>
          <a:xfrm>
            <a:off x="-20225" y="758880"/>
            <a:ext cx="3747600" cy="599700"/>
          </a:xfrm>
          <a:prstGeom prst="rect">
            <a:avLst/>
          </a:prstGeom>
          <a:solidFill>
            <a:srgbClr val="595959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9"/>
          <p:cNvSpPr txBox="1"/>
          <p:nvPr/>
        </p:nvSpPr>
        <p:spPr>
          <a:xfrm>
            <a:off x="478876" y="843201"/>
            <a:ext cx="3705900" cy="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SEISODDISFATTO.COM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8" name="Google Shape;238;p29" title="2023_locatelli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4875" y="1952500"/>
            <a:ext cx="1229502" cy="122948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239" name="Google Shape;239;p29" title="2025_jacop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9261" y="3514840"/>
            <a:ext cx="1167613" cy="122948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40" name="Google Shape;240;p29"/>
          <p:cNvSpPr txBox="1"/>
          <p:nvPr/>
        </p:nvSpPr>
        <p:spPr>
          <a:xfrm>
            <a:off x="2535954" y="2262828"/>
            <a:ext cx="36348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7325" lIns="97325" spcFirstLastPara="1" rIns="97325" wrap="square" tIns="97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1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MASSIMO LOCATELLI</a:t>
            </a:r>
            <a:endParaRPr b="1" sz="1810">
              <a:solidFill>
                <a:srgbClr val="EEC2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49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CEO &amp; FOUNDER</a:t>
            </a:r>
            <a:endParaRPr sz="149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p29"/>
          <p:cNvSpPr txBox="1"/>
          <p:nvPr/>
        </p:nvSpPr>
        <p:spPr>
          <a:xfrm>
            <a:off x="2535954" y="3726954"/>
            <a:ext cx="36348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7325" lIns="97325" spcFirstLastPara="1" rIns="97325" wrap="square" tIns="97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1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JACOPO GREGORI</a:t>
            </a:r>
            <a:endParaRPr b="1" sz="1810">
              <a:solidFill>
                <a:srgbClr val="EEC2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49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BUSINESS DEVELOPER</a:t>
            </a:r>
            <a:endParaRPr sz="149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" name="Google Shape;242;p29"/>
          <p:cNvSpPr/>
          <p:nvPr/>
        </p:nvSpPr>
        <p:spPr>
          <a:xfrm>
            <a:off x="5406136" y="2232844"/>
            <a:ext cx="33300" cy="717900"/>
          </a:xfrm>
          <a:prstGeom prst="rect">
            <a:avLst/>
          </a:prstGeom>
          <a:solidFill>
            <a:srgbClr val="EEC22F"/>
          </a:solidFill>
          <a:ln>
            <a:noFill/>
          </a:ln>
        </p:spPr>
        <p:txBody>
          <a:bodyPr anchorCtr="0" anchor="ctr" bIns="97325" lIns="97325" spcFirstLastPara="1" rIns="97325" wrap="square" tIns="973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0"/>
          </a:p>
        </p:txBody>
      </p:sp>
      <p:sp>
        <p:nvSpPr>
          <p:cNvPr id="243" name="Google Shape;243;p29"/>
          <p:cNvSpPr txBox="1"/>
          <p:nvPr/>
        </p:nvSpPr>
        <p:spPr>
          <a:xfrm>
            <a:off x="5583437" y="2329963"/>
            <a:ext cx="31935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7325" lIns="97325" spcFirstLastPara="1" rIns="97325" wrap="square" tIns="973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49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338 92 60 452</a:t>
            </a:r>
            <a:endParaRPr sz="149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95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massimo.locatelli@seisoddisfatto.com</a:t>
            </a:r>
            <a:endParaRPr sz="958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5616683" y="3782874"/>
            <a:ext cx="31935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7325" lIns="97325" spcFirstLastPara="1" rIns="97325" wrap="square" tIns="973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49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388 61 50 600</a:t>
            </a:r>
            <a:endParaRPr sz="149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1"/>
              <a:buFont typeface="Arial"/>
              <a:buNone/>
            </a:pPr>
            <a:r>
              <a:rPr lang="it" sz="95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jacopo@seisoddisfatto.com</a:t>
            </a:r>
            <a:endParaRPr sz="149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5" name="Google Shape;245;p29"/>
          <p:cNvSpPr txBox="1"/>
          <p:nvPr/>
        </p:nvSpPr>
        <p:spPr>
          <a:xfrm>
            <a:off x="3961878" y="606355"/>
            <a:ext cx="42591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</a:t>
            </a:r>
            <a:r>
              <a:rPr lang="it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ati concreti, feedback immediati </a:t>
            </a:r>
            <a:endParaRPr sz="13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 strumenti semplici per </a:t>
            </a:r>
            <a:r>
              <a:rPr b="1" lang="it" sz="13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costruire</a:t>
            </a:r>
            <a:r>
              <a:rPr lang="it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it" sz="13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una pubblica </a:t>
            </a:r>
            <a:endParaRPr b="1" sz="13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3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amministrazione più efficiente, trasparente </a:t>
            </a:r>
            <a:endParaRPr b="1" sz="13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3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e vicina ai cittadini</a:t>
            </a:r>
            <a:endParaRPr b="1" sz="100">
              <a:solidFill>
                <a:srgbClr val="595959"/>
              </a:solidFill>
            </a:endParaRPr>
          </a:p>
        </p:txBody>
      </p:sp>
      <p:sp>
        <p:nvSpPr>
          <p:cNvPr id="246" name="Google Shape;246;p29"/>
          <p:cNvSpPr/>
          <p:nvPr/>
        </p:nvSpPr>
        <p:spPr>
          <a:xfrm>
            <a:off x="5406136" y="3770631"/>
            <a:ext cx="33300" cy="717900"/>
          </a:xfrm>
          <a:prstGeom prst="rect">
            <a:avLst/>
          </a:prstGeom>
          <a:solidFill>
            <a:srgbClr val="EEC22F"/>
          </a:solidFill>
          <a:ln>
            <a:noFill/>
          </a:ln>
        </p:spPr>
        <p:txBody>
          <a:bodyPr anchorCtr="0" anchor="ctr" bIns="97325" lIns="97325" spcFirstLastPara="1" rIns="97325" wrap="square" tIns="973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6180600" y="-5100"/>
            <a:ext cx="2963400" cy="5725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/>
        </p:nvSpPr>
        <p:spPr>
          <a:xfrm>
            <a:off x="423825" y="290225"/>
            <a:ext cx="4417500" cy="9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PERCHÈ MISURARE</a:t>
            </a:r>
            <a:endParaRPr b="1" sz="2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>
                <a:solidFill>
                  <a:srgbClr val="F1C40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LA SODDISFAZIONE</a:t>
            </a:r>
            <a:endParaRPr sz="2300">
              <a:solidFill>
                <a:srgbClr val="F1C40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>
                <a:solidFill>
                  <a:srgbClr val="F1C40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DEI CITTADINI?</a:t>
            </a:r>
            <a:endParaRPr sz="2300">
              <a:solidFill>
                <a:srgbClr val="F1C40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423825" y="1314897"/>
            <a:ext cx="46797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La qualità percepita dei servizi pubblici </a:t>
            </a: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è oggi un elemento centrale nella valutazione delle Pubbliche Amministrazioni.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EEC22F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Le direttive del </a:t>
            </a:r>
            <a:r>
              <a:rPr b="1"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Ministro per la Pubblica Amministrazione</a:t>
            </a: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Paolo Zangrillo promuovono una PA sempre più: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"/>
              <a:buChar char="●"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Orientata al cittadino;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"/>
              <a:buChar char="●"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Trasparente;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"/>
              <a:buChar char="●"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Digitale;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"/>
              <a:buChar char="●"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Misurabile nei risultati.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EEC22F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Le amministrazioni locali sono chiamate a: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Light"/>
              <a:buChar char="●"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Monitorare la </a:t>
            </a:r>
            <a:r>
              <a:rPr b="1"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qualità dei servizi erogati;</a:t>
            </a:r>
            <a:endParaRPr b="1"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Light"/>
              <a:buChar char="●"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Raccogliere feedback continui;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Light"/>
              <a:buChar char="●"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Migliorare l’esperienza del cittadino;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Light"/>
              <a:buChar char="●"/>
            </a:pP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Utilizzare </a:t>
            </a:r>
            <a:r>
              <a:rPr b="1"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dati concreti</a:t>
            </a: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per guidare </a:t>
            </a:r>
            <a:b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it" sz="1200">
                <a:solidFill>
                  <a:srgbClr val="59595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le decisioni.</a:t>
            </a:r>
            <a:endParaRPr sz="1200">
              <a:solidFill>
                <a:srgbClr val="59595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EEC22F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EEC22F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5" name="Google Shape;75;p15" title="2094509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6500" y="528625"/>
            <a:ext cx="4417500" cy="44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/>
          <p:nvPr/>
        </p:nvSpPr>
        <p:spPr>
          <a:xfrm>
            <a:off x="4486825" y="4130275"/>
            <a:ext cx="4203600" cy="1210500"/>
          </a:xfrm>
          <a:prstGeom prst="rect">
            <a:avLst/>
          </a:prstGeom>
          <a:solidFill>
            <a:srgbClr val="EEC2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 txBox="1"/>
          <p:nvPr/>
        </p:nvSpPr>
        <p:spPr>
          <a:xfrm>
            <a:off x="4683913" y="4267547"/>
            <a:ext cx="43479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ASCOLTARE I CITTADINI NON È PIÙ SOLO UN’OPPORTUNITÀ, MA UNO </a:t>
            </a:r>
            <a:r>
              <a:rPr lang="it" sz="1300">
                <a:solidFill>
                  <a:srgbClr val="59595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STRUMENTO STRATEGICO DI GOVERNANCE</a:t>
            </a:r>
            <a:endParaRPr sz="1900">
              <a:solidFill>
                <a:srgbClr val="595959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/>
          <p:nvPr/>
        </p:nvSpPr>
        <p:spPr>
          <a:xfrm>
            <a:off x="-20225" y="75"/>
            <a:ext cx="3510000" cy="5715000"/>
          </a:xfrm>
          <a:prstGeom prst="rect">
            <a:avLst/>
          </a:prstGeom>
          <a:solidFill>
            <a:srgbClr val="F1C40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6"/>
          <p:cNvSpPr/>
          <p:nvPr/>
        </p:nvSpPr>
        <p:spPr>
          <a:xfrm>
            <a:off x="3145775" y="0"/>
            <a:ext cx="5998200" cy="57150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6"/>
          <p:cNvSpPr/>
          <p:nvPr/>
        </p:nvSpPr>
        <p:spPr>
          <a:xfrm>
            <a:off x="374250" y="313575"/>
            <a:ext cx="8456100" cy="506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708050" y="1122100"/>
            <a:ext cx="4369800" cy="1537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854975" y="630600"/>
            <a:ext cx="6362400" cy="30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5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SEISODDISFATTO.COM</a:t>
            </a:r>
            <a:br>
              <a:rPr lang="it" sz="1450">
                <a:solidFill>
                  <a:srgbClr val="59595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it" sz="38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IL TOTEM</a:t>
            </a:r>
            <a:endParaRPr baseline="30000" sz="345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aseline="30000" sz="24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792584" y="1385075"/>
            <a:ext cx="4222800" cy="38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Il </a:t>
            </a: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Totem SeiSoddisfatto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è la soluzione digitale pensata per raccogliere in modo semplice, immediato e imparziale la soddisfazione dei cittadini direttamente all’interno degli uffici comunali.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Grazie a </a:t>
            </a:r>
            <a:r>
              <a:rPr b="1"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un’interfaccia intuitiva e a un utilizzo rapido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 il cittadino può esprimere la propria opinione in pochi secondi al termine del servizio ricevuto.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VANTAGGI:</a:t>
            </a:r>
            <a:endParaRPr b="1" sz="1100">
              <a:solidFill>
                <a:srgbClr val="EEC2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Installazione Plug&amp;Play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Raccolta dati immediata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Elevato tasso di partecipazione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Monitoraggio in tempo reale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Esperienza semplice e accessibile per tutti i cittadini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OBIETTIVO: 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Ascoltare i cittadini in modo continuo per migliorare concretamente i servizi pubblici.</a:t>
            </a:r>
            <a:endParaRPr/>
          </a:p>
        </p:txBody>
      </p:sp>
      <p:pic>
        <p:nvPicPr>
          <p:cNvPr id="88" name="Google Shape;88;p16" title="totem.png"/>
          <p:cNvPicPr preferRelativeResize="0"/>
          <p:nvPr/>
        </p:nvPicPr>
        <p:blipFill rotWithShape="1">
          <a:blip r:embed="rId3">
            <a:alphaModFix/>
          </a:blip>
          <a:srcRect b="0" l="11446" r="12906" t="0"/>
          <a:stretch/>
        </p:blipFill>
        <p:spPr>
          <a:xfrm>
            <a:off x="5490400" y="313575"/>
            <a:ext cx="3339950" cy="5067599"/>
          </a:xfrm>
          <a:prstGeom prst="rect">
            <a:avLst/>
          </a:prstGeom>
          <a:solidFill>
            <a:schemeClr val="dk2"/>
          </a:solidFill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7" title="Screenshot 2026-05-21 alle 15.33.1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1158" r="9803" t="0"/>
          <a:stretch/>
        </p:blipFill>
        <p:spPr>
          <a:xfrm>
            <a:off x="0" y="0"/>
            <a:ext cx="9144001" cy="576492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/>
          <p:nvPr/>
        </p:nvSpPr>
        <p:spPr>
          <a:xfrm>
            <a:off x="5200900" y="4045494"/>
            <a:ext cx="3586200" cy="1344600"/>
          </a:xfrm>
          <a:prstGeom prst="rect">
            <a:avLst/>
          </a:prstGeom>
          <a:solidFill>
            <a:schemeClr val="lt1"/>
          </a:solidFill>
          <a:ln cap="flat" cmpd="sng" w="114300">
            <a:solidFill>
              <a:srgbClr val="EEC2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 txBox="1"/>
          <p:nvPr/>
        </p:nvSpPr>
        <p:spPr>
          <a:xfrm>
            <a:off x="5373184" y="4131566"/>
            <a:ext cx="3261600" cy="11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IL VIDEO DEL </a:t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COMUNE DI TRIESTE</a:t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Guarda come i nostri </a:t>
            </a:r>
            <a:r>
              <a:rPr b="1" lang="it" sz="1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Totem</a:t>
            </a:r>
            <a:r>
              <a:rPr lang="it" sz="1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stanno supportando il Comune di Trieste</a:t>
            </a:r>
            <a:endParaRPr sz="1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6" name="Google Shape;96;p17" title="pngegg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08250" y="2093750"/>
            <a:ext cx="1527500" cy="152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/>
          <p:nvPr/>
        </p:nvSpPr>
        <p:spPr>
          <a:xfrm>
            <a:off x="-20225" y="75"/>
            <a:ext cx="3510000" cy="5715000"/>
          </a:xfrm>
          <a:prstGeom prst="rect">
            <a:avLst/>
          </a:prstGeom>
          <a:solidFill>
            <a:srgbClr val="F1C40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8"/>
          <p:cNvSpPr/>
          <p:nvPr/>
        </p:nvSpPr>
        <p:spPr>
          <a:xfrm>
            <a:off x="3145775" y="0"/>
            <a:ext cx="5998200" cy="57150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8"/>
          <p:cNvSpPr/>
          <p:nvPr/>
        </p:nvSpPr>
        <p:spPr>
          <a:xfrm>
            <a:off x="374250" y="313575"/>
            <a:ext cx="8456100" cy="506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8"/>
          <p:cNvSpPr/>
          <p:nvPr/>
        </p:nvSpPr>
        <p:spPr>
          <a:xfrm>
            <a:off x="708050" y="1122100"/>
            <a:ext cx="4369800" cy="1537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 txBox="1"/>
          <p:nvPr/>
        </p:nvSpPr>
        <p:spPr>
          <a:xfrm>
            <a:off x="854975" y="630600"/>
            <a:ext cx="6362400" cy="30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5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SEISODDISFATTO.COM</a:t>
            </a:r>
            <a:br>
              <a:rPr lang="it" sz="1450">
                <a:solidFill>
                  <a:srgbClr val="59595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it" sz="38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IL QR-CODE</a:t>
            </a:r>
            <a:endParaRPr baseline="30000" sz="345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aseline="30000" sz="24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800575" y="1516225"/>
            <a:ext cx="4134000" cy="49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Oltre ai Totem fisici,</a:t>
            </a: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 SeiSoddisfatto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permette di raccogliere la soddisfazione dei cittadini anche tramite </a:t>
            </a: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QR-Code dinamici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 accessibili direttamente da </a:t>
            </a:r>
            <a:r>
              <a:rPr b="1"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smartphone 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senza scaricare applicazioni.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Il cittadino può inquadrare il QR-Code posizionato presso sportelli, uffici o documenti informativi e compilare il questionario in modo </a:t>
            </a:r>
            <a:r>
              <a:rPr b="1"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semplice, veloce e intuitivo.</a:t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VANTAGGI:</a:t>
            </a:r>
            <a:endParaRPr b="1" sz="1100">
              <a:solidFill>
                <a:srgbClr val="EEC2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Nessuna installazione necessaria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Accessibile da qualsiasi smartphone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Raccolta feedback immediata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OBIETTIVO: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Rendere la partecipazione del cittadino ancora più semplice, veloce e accessibile.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7" name="Google Shape;107;p18" title="locandina indagine q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4575" y="748125"/>
            <a:ext cx="2716625" cy="3842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9175" y="2789875"/>
            <a:ext cx="3055476" cy="2591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9" title="waiting-room-hsopital-hall-with-green-screen-board-ready-mock-up.png"/>
          <p:cNvPicPr preferRelativeResize="0"/>
          <p:nvPr/>
        </p:nvPicPr>
        <p:blipFill rotWithShape="1">
          <a:blip r:embed="rId3">
            <a:alphaModFix/>
          </a:blip>
          <a:srcRect b="17587" l="0" r="1108" t="0"/>
          <a:stretch/>
        </p:blipFill>
        <p:spPr>
          <a:xfrm>
            <a:off x="0" y="0"/>
            <a:ext cx="9144003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/>
          <p:nvPr/>
        </p:nvSpPr>
        <p:spPr>
          <a:xfrm>
            <a:off x="5210875" y="3732466"/>
            <a:ext cx="3586200" cy="1670700"/>
          </a:xfrm>
          <a:prstGeom prst="rect">
            <a:avLst/>
          </a:prstGeom>
          <a:solidFill>
            <a:schemeClr val="lt1"/>
          </a:solidFill>
          <a:ln cap="flat" cmpd="sng" w="114300">
            <a:solidFill>
              <a:srgbClr val="EEC2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9"/>
          <p:cNvSpPr txBox="1"/>
          <p:nvPr/>
        </p:nvSpPr>
        <p:spPr>
          <a:xfrm>
            <a:off x="5373175" y="3869541"/>
            <a:ext cx="32616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Il Qr-Code si adatta a diversi formati.</a:t>
            </a:r>
            <a:endParaRPr b="1" sz="1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Possono essere realizzate locandine in grande formato oppure può essere inserito in uno spazio dedicato all’interno dei documenti che vengono consegnati al cittadino.</a:t>
            </a:r>
            <a:endParaRPr sz="1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/>
          <p:nvPr/>
        </p:nvSpPr>
        <p:spPr>
          <a:xfrm>
            <a:off x="-20225" y="75"/>
            <a:ext cx="3510000" cy="5715000"/>
          </a:xfrm>
          <a:prstGeom prst="rect">
            <a:avLst/>
          </a:prstGeom>
          <a:solidFill>
            <a:srgbClr val="F1C40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0"/>
          <p:cNvSpPr/>
          <p:nvPr/>
        </p:nvSpPr>
        <p:spPr>
          <a:xfrm>
            <a:off x="3145775" y="0"/>
            <a:ext cx="5998200" cy="57150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0"/>
          <p:cNvSpPr/>
          <p:nvPr/>
        </p:nvSpPr>
        <p:spPr>
          <a:xfrm>
            <a:off x="374250" y="313575"/>
            <a:ext cx="8456100" cy="506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0"/>
          <p:cNvSpPr/>
          <p:nvPr/>
        </p:nvSpPr>
        <p:spPr>
          <a:xfrm>
            <a:off x="708050" y="1122100"/>
            <a:ext cx="4369800" cy="1537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0"/>
          <p:cNvSpPr txBox="1"/>
          <p:nvPr/>
        </p:nvSpPr>
        <p:spPr>
          <a:xfrm>
            <a:off x="854975" y="630600"/>
            <a:ext cx="6362400" cy="9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5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SEISODDISFATTO.COM</a:t>
            </a:r>
            <a:br>
              <a:rPr lang="it" sz="1450">
                <a:solidFill>
                  <a:srgbClr val="59595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it" sz="30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WIDGET DIGITALI</a:t>
            </a:r>
            <a:endParaRPr baseline="30000" sz="265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aseline="30000" sz="24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800575" y="1403922"/>
            <a:ext cx="4134000" cy="49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SeiSoddisfatto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permette di integrare </a:t>
            </a:r>
            <a:r>
              <a:rPr b="1"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moduli e widget interattivi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direttamente all’interno del sito internet comunale, offrendo ai cittadini uno strumento semplice e immediato per esprimere la propria opinione sui servizi ricevuti.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Con un </a:t>
            </a:r>
            <a:r>
              <a:rPr b="1"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semplice click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 il cittadino può aprire il questionario online e compilare il feedback da qualsiasi dispositivo: smartphone, tablet o computer.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VANTAGGI:</a:t>
            </a:r>
            <a:endParaRPr b="1" sz="1100">
              <a:solidFill>
                <a:srgbClr val="EEC2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Integrazione semplice nel sito istituzionale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Accessibile 24/7 da qualsiasi dispositivo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Esperienza utente semplice e intuitiva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Monitoraggio continuo della soddisfazione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OBIETTIVO: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Trasformare il sito del Comune in uno strumento attivo di ascolto e partecipazione del cittadino.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6" name="Google Shape;126;p20"/>
          <p:cNvPicPr preferRelativeResize="0"/>
          <p:nvPr/>
        </p:nvPicPr>
        <p:blipFill rotWithShape="1">
          <a:blip r:embed="rId3">
            <a:alphaModFix/>
          </a:blip>
          <a:srcRect b="0" l="25871" r="32151" t="0"/>
          <a:stretch/>
        </p:blipFill>
        <p:spPr>
          <a:xfrm>
            <a:off x="5002975" y="313575"/>
            <a:ext cx="3285402" cy="521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1"/>
          <p:cNvPicPr preferRelativeResize="0"/>
          <p:nvPr/>
        </p:nvPicPr>
        <p:blipFill rotWithShape="1">
          <a:blip r:embed="rId3">
            <a:alphaModFix/>
          </a:blip>
          <a:srcRect b="0" l="2614" r="3692" t="4040"/>
          <a:stretch/>
        </p:blipFill>
        <p:spPr>
          <a:xfrm>
            <a:off x="0" y="0"/>
            <a:ext cx="9144001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/>
          <p:nvPr/>
        </p:nvSpPr>
        <p:spPr>
          <a:xfrm>
            <a:off x="5219801" y="4293982"/>
            <a:ext cx="3586200" cy="1084200"/>
          </a:xfrm>
          <a:prstGeom prst="rect">
            <a:avLst/>
          </a:prstGeom>
          <a:solidFill>
            <a:schemeClr val="lt1"/>
          </a:solidFill>
          <a:ln cap="flat" cmpd="sng" w="114300">
            <a:solidFill>
              <a:srgbClr val="EEC2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1"/>
          <p:cNvSpPr txBox="1"/>
          <p:nvPr/>
        </p:nvSpPr>
        <p:spPr>
          <a:xfrm>
            <a:off x="5334851" y="4454936"/>
            <a:ext cx="3356100" cy="17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Cliccando sul </a:t>
            </a:r>
            <a:r>
              <a:rPr b="1" lang="it" sz="1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Widget</a:t>
            </a:r>
            <a:r>
              <a:rPr lang="it" sz="1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si apre una nuova finestra del browser che permette di compilare il questionario.</a:t>
            </a:r>
            <a:endParaRPr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/>
        </p:nvSpPr>
        <p:spPr>
          <a:xfrm>
            <a:off x="561900" y="476616"/>
            <a:ext cx="35832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50">
                <a:solidFill>
                  <a:srgbClr val="6D6E7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SEISODDISFATTO.COM</a:t>
            </a:r>
            <a:endParaRPr sz="1550">
              <a:solidFill>
                <a:srgbClr val="6D6E7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3000">
                <a:solidFill>
                  <a:srgbClr val="EEC22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QUESTIONARI</a:t>
            </a:r>
            <a:endParaRPr baseline="30000" sz="3000">
              <a:solidFill>
                <a:srgbClr val="EEC22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1" name="Google Shape;141;p22"/>
          <p:cNvSpPr txBox="1"/>
          <p:nvPr/>
        </p:nvSpPr>
        <p:spPr>
          <a:xfrm>
            <a:off x="499500" y="1243325"/>
            <a:ext cx="3917700" cy="45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 differenza dei nostri principali competitor, i questionari </a:t>
            </a:r>
            <a:r>
              <a:rPr b="1" lang="it" sz="1100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</a:rPr>
              <a:t>SeiSoddisfatto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sono </a:t>
            </a:r>
            <a:r>
              <a:rPr b="1"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completamente personalizzabili.</a:t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Potrai scegliere di inserire il questionario in </a:t>
            </a:r>
            <a:r>
              <a:rPr b="1"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diverse lingue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e di utilizzare </a:t>
            </a:r>
            <a:r>
              <a:rPr b="1"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diverse tipologie di domande</a:t>
            </a:r>
            <a:r>
              <a:rPr lang="it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it" sz="1100">
                <a:solidFill>
                  <a:srgbClr val="58595B"/>
                </a:solidFill>
                <a:latin typeface="Montserrat"/>
                <a:ea typeface="Montserrat"/>
                <a:cs typeface="Montserrat"/>
                <a:sym typeface="Montserrat"/>
              </a:rPr>
              <a:t>domande di gradimento, a risposta multipla oppure aperte inseribili nell’ordine che desideri e gestibili con regole di skip logic per raggiungere il feedback che serve alla tua amministrazione.</a:t>
            </a:r>
            <a:endParaRPr sz="1100">
              <a:solidFill>
                <a:srgbClr val="58595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8595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58595B"/>
                </a:solidFill>
                <a:latin typeface="Montserrat"/>
                <a:ea typeface="Montserrat"/>
                <a:cs typeface="Montserrat"/>
                <a:sym typeface="Montserrat"/>
              </a:rPr>
              <a:t>Potrai anche raccogliere </a:t>
            </a:r>
            <a:r>
              <a:rPr b="1" lang="it" sz="1100">
                <a:solidFill>
                  <a:srgbClr val="58595B"/>
                </a:solidFill>
                <a:latin typeface="Montserrat"/>
                <a:ea typeface="Montserrat"/>
                <a:cs typeface="Montserrat"/>
                <a:sym typeface="Montserrat"/>
              </a:rPr>
              <a:t>informazioni sugli utenti </a:t>
            </a:r>
            <a:r>
              <a:rPr lang="it" sz="1100">
                <a:solidFill>
                  <a:srgbClr val="58595B"/>
                </a:solidFill>
                <a:latin typeface="Montserrat"/>
                <a:ea typeface="Montserrat"/>
                <a:cs typeface="Montserrat"/>
                <a:sym typeface="Montserrat"/>
              </a:rPr>
              <a:t>come numero di telefono, mail e provenienza.</a:t>
            </a:r>
            <a:endParaRPr sz="1100">
              <a:solidFill>
                <a:srgbClr val="58595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8595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58595B"/>
                </a:solidFill>
                <a:latin typeface="Montserrat"/>
                <a:ea typeface="Montserrat"/>
                <a:cs typeface="Montserrat"/>
                <a:sym typeface="Montserrat"/>
              </a:rPr>
              <a:t>Il questionario può essere costruito scegliendo tra le domande preconfezionate o personalizzandole secondo le esigenze di ciascun ente/ufficio.</a:t>
            </a:r>
            <a:endParaRPr sz="1100">
              <a:solidFill>
                <a:srgbClr val="58595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8595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58595B"/>
                </a:solidFill>
                <a:latin typeface="Montserrat"/>
                <a:ea typeface="Montserrat"/>
                <a:cs typeface="Montserrat"/>
                <a:sym typeface="Montserrat"/>
              </a:rPr>
              <a:t>Prova un nostro questionario,</a:t>
            </a:r>
            <a:r>
              <a:rPr lang="it" sz="1100">
                <a:solidFill>
                  <a:srgbClr val="58595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it" sz="1100" u="sng">
                <a:solidFill>
                  <a:srgbClr val="EEC22F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Clicca qui!</a:t>
            </a:r>
            <a:endParaRPr b="1" sz="1100">
              <a:solidFill>
                <a:srgbClr val="EEC2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EEC22F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22"/>
          <p:cNvSpPr/>
          <p:nvPr/>
        </p:nvSpPr>
        <p:spPr>
          <a:xfrm>
            <a:off x="6180600" y="0"/>
            <a:ext cx="2963400" cy="5725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2" title="pc pieno.png"/>
          <p:cNvPicPr preferRelativeResize="0"/>
          <p:nvPr/>
        </p:nvPicPr>
        <p:blipFill rotWithShape="1">
          <a:blip r:embed="rId4">
            <a:alphaModFix/>
          </a:blip>
          <a:srcRect b="0" l="0" r="20045" t="0"/>
          <a:stretch/>
        </p:blipFill>
        <p:spPr>
          <a:xfrm>
            <a:off x="4042950" y="381450"/>
            <a:ext cx="5101051" cy="5087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