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3"/>
  </p:notesMasterIdLst>
  <p:handoutMasterIdLst>
    <p:handoutMasterId r:id="rId24"/>
  </p:handoutMasterIdLst>
  <p:sldIdLst>
    <p:sldId id="256" r:id="rId2"/>
    <p:sldId id="289" r:id="rId3"/>
    <p:sldId id="275" r:id="rId4"/>
    <p:sldId id="274" r:id="rId5"/>
    <p:sldId id="299" r:id="rId6"/>
    <p:sldId id="276" r:id="rId7"/>
    <p:sldId id="324" r:id="rId8"/>
    <p:sldId id="277" r:id="rId9"/>
    <p:sldId id="323" r:id="rId10"/>
    <p:sldId id="4068" r:id="rId11"/>
    <p:sldId id="4056" r:id="rId12"/>
    <p:sldId id="4057" r:id="rId13"/>
    <p:sldId id="4061" r:id="rId14"/>
    <p:sldId id="4062" r:id="rId15"/>
    <p:sldId id="4063" r:id="rId16"/>
    <p:sldId id="4065" r:id="rId17"/>
    <p:sldId id="4066" r:id="rId18"/>
    <p:sldId id="4058" r:id="rId19"/>
    <p:sldId id="4059" r:id="rId20"/>
    <p:sldId id="4060" r:id="rId21"/>
    <p:sldId id="4067" r:id="rId2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1pPr>
    <a:lvl2pPr marL="0" marR="0" indent="4572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2pPr>
    <a:lvl3pPr marL="0" marR="0" indent="9144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3pPr>
    <a:lvl4pPr marL="0" marR="0" indent="13716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4pPr>
    <a:lvl5pPr marL="0" marR="0" indent="18288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5pPr>
    <a:lvl6pPr marL="0" marR="0" indent="22860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6pPr>
    <a:lvl7pPr marL="0" marR="0" indent="27432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7pPr>
    <a:lvl8pPr marL="0" marR="0" indent="32004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8pPr>
    <a:lvl9pPr marL="0" marR="0" indent="365760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73476"/>
    <a:srgbClr val="9148C8"/>
    <a:srgbClr val="B482DA"/>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4EA"/>
          </a:solidFill>
        </a:fill>
      </a:tcStyle>
    </a:wholeTbl>
    <a:band2H>
      <a:tcTxStyle/>
      <a:tcStyle>
        <a:tcBdr/>
        <a:fill>
          <a:solidFill>
            <a:srgbClr val="E6EBF5"/>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EF1"/>
          </a:solidFill>
        </a:fill>
      </a:tcStyle>
    </a:wholeTbl>
    <a:band2H>
      <a:tcTxStyle/>
      <a:tcStyle>
        <a:tcBdr/>
        <a:fill>
          <a:solidFill>
            <a:srgbClr val="E6F6F8"/>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9CE"/>
          </a:solidFill>
        </a:fill>
      </a:tcStyle>
    </a:wholeTbl>
    <a:band2H>
      <a:tcTxStyle/>
      <a:tcStyle>
        <a:tcBdr/>
        <a:fill>
          <a:solidFill>
            <a:srgbClr val="F0F4E8"/>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onstantia"/>
          <a:ea typeface="Constantia"/>
          <a:cs typeface="Constant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onstantia"/>
          <a:ea typeface="Constantia"/>
          <a:cs typeface="Constant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onstantia"/>
          <a:ea typeface="Constantia"/>
          <a:cs typeface="Constant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onstantia"/>
          <a:ea typeface="Constantia"/>
          <a:cs typeface="Constant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454"/>
  </p:normalViewPr>
  <p:slideViewPr>
    <p:cSldViewPr snapToGrid="0">
      <p:cViewPr varScale="1">
        <p:scale>
          <a:sx n="104" d="100"/>
          <a:sy n="104" d="100"/>
        </p:scale>
        <p:origin x="1824" y="114"/>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000E7C9-53F1-7A45-8EA4-7B6D8937282A}" type="datetimeFigureOut">
              <a:rPr lang="it-IT" smtClean="0"/>
              <a:pPr/>
              <a:t>01/06/2026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679A2C-BDE9-C14A-8929-C5044221EE71}" type="slidenum">
              <a:rPr lang="it-IT" smtClean="0"/>
              <a:pPr/>
              <a:t>‹N›</a:t>
            </a:fld>
            <a:endParaRPr lang="it-IT"/>
          </a:p>
        </p:txBody>
      </p:sp>
    </p:spTree>
    <p:extLst>
      <p:ext uri="{BB962C8B-B14F-4D97-AF65-F5344CB8AC3E}">
        <p14:creationId xmlns:p14="http://schemas.microsoft.com/office/powerpoint/2010/main" val="3103425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xfrm>
            <a:off x="1143000" y="685800"/>
            <a:ext cx="4572000" cy="3429000"/>
          </a:xfrm>
          <a:prstGeom prst="rect">
            <a:avLst/>
          </a:prstGeom>
        </p:spPr>
        <p:txBody>
          <a:bodyPr/>
          <a:lstStyle/>
          <a:p>
            <a:endParaRPr/>
          </a:p>
        </p:txBody>
      </p:sp>
      <p:sp>
        <p:nvSpPr>
          <p:cNvPr id="100" name="Shape 10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136881397"/>
      </p:ext>
    </p:extLst>
  </p:cSld>
  <p:clrMap bg1="lt1" tx1="dk1" bg2="lt2" tx2="dk2" accent1="accent1" accent2="accent2" accent3="accent3" accent4="accent4" accent5="accent5" accent6="accent6" hlink="hlink" folHlink="folHlink"/>
  <p:hf hdr="0" ftr="0" dt="0"/>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632A-8ECB-7CC2-787D-D65DA0B65053}"/>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88263154-341D-5AA2-14D8-FFBD5A24057A}"/>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32B02C6C-9E97-F36C-C74A-BF9EDF0DAE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AD7A0DFF-796A-F630-FD88-9CCD34062C2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B59FCE35-DBE7-C5FF-E9D0-E5556C80117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11</a:t>
            </a:fld>
            <a:endParaRPr lang="it-IT" altLang="it-IT" sz="1200">
              <a:solidFill>
                <a:schemeClr val="tx1"/>
              </a:solidFill>
            </a:endParaRPr>
          </a:p>
        </p:txBody>
      </p:sp>
    </p:spTree>
    <p:extLst>
      <p:ext uri="{BB962C8B-B14F-4D97-AF65-F5344CB8AC3E}">
        <p14:creationId xmlns:p14="http://schemas.microsoft.com/office/powerpoint/2010/main" val="3747564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D2032-64A1-8BC8-5624-A0418D1926A1}"/>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BF7F370E-5C7E-6F40-9DC3-0C6E8452D336}"/>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F3027A46-B2DB-D6A4-EC31-C429A9EF60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528323D3-C871-6DE2-9494-28E7299CA0CE}"/>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67377196-1125-30CA-CDF5-B8E2F9A094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20</a:t>
            </a:fld>
            <a:endParaRPr lang="it-IT" altLang="it-IT" sz="1200">
              <a:solidFill>
                <a:schemeClr val="tx1"/>
              </a:solidFill>
            </a:endParaRPr>
          </a:p>
        </p:txBody>
      </p:sp>
    </p:spTree>
    <p:extLst>
      <p:ext uri="{BB962C8B-B14F-4D97-AF65-F5344CB8AC3E}">
        <p14:creationId xmlns:p14="http://schemas.microsoft.com/office/powerpoint/2010/main" val="230323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06243-693B-605F-10DC-6BFEDB748DCD}"/>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1D7CFA49-CA71-6E90-59BA-B01199984462}"/>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8874D461-7685-E143-8146-36896396C0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E9CC7563-460E-AC63-95C7-20C97F7500F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E08EBEAB-BECE-51C2-FF46-E85A698A6A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21</a:t>
            </a:fld>
            <a:endParaRPr lang="it-IT" altLang="it-IT" sz="1200">
              <a:solidFill>
                <a:schemeClr val="tx1"/>
              </a:solidFill>
            </a:endParaRPr>
          </a:p>
        </p:txBody>
      </p:sp>
    </p:spTree>
    <p:extLst>
      <p:ext uri="{BB962C8B-B14F-4D97-AF65-F5344CB8AC3E}">
        <p14:creationId xmlns:p14="http://schemas.microsoft.com/office/powerpoint/2010/main" val="443235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B5D9D-3389-A402-73C9-34DDB9D0DE78}"/>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A9FE4BF7-205F-5E97-7279-65F345370FD6}"/>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D29BFB95-6CED-722F-D430-4F514FDE66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EE0A20B1-4974-61BE-7BC7-C401B4DD1956}"/>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A5BF1794-0A9C-8DE3-D4F0-D664046277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12</a:t>
            </a:fld>
            <a:endParaRPr lang="it-IT" altLang="it-IT" sz="1200">
              <a:solidFill>
                <a:schemeClr val="tx1"/>
              </a:solidFill>
            </a:endParaRPr>
          </a:p>
        </p:txBody>
      </p:sp>
    </p:spTree>
    <p:extLst>
      <p:ext uri="{BB962C8B-B14F-4D97-AF65-F5344CB8AC3E}">
        <p14:creationId xmlns:p14="http://schemas.microsoft.com/office/powerpoint/2010/main" val="3788738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1AB20-981E-A9B3-2EAF-FAA05DF8302B}"/>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3EB29530-91B3-C85D-82A3-AE963E13AF28}"/>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67958152-C12D-6831-4144-B813631662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025127A9-F475-A6D9-493A-639BFE226A9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BCAD862F-5323-E63C-7786-61FA0F05ABB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13</a:t>
            </a:fld>
            <a:endParaRPr lang="it-IT" altLang="it-IT" sz="1200">
              <a:solidFill>
                <a:schemeClr val="tx1"/>
              </a:solidFill>
            </a:endParaRPr>
          </a:p>
        </p:txBody>
      </p:sp>
    </p:spTree>
    <p:extLst>
      <p:ext uri="{BB962C8B-B14F-4D97-AF65-F5344CB8AC3E}">
        <p14:creationId xmlns:p14="http://schemas.microsoft.com/office/powerpoint/2010/main" val="22602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883C-CC3D-36E0-4962-B73438A6155D}"/>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78F19FA0-A001-B0E8-9F90-742AFB712D7B}"/>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DBD6AFC6-96DB-D5CB-B05E-05E63A5EED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8EEADA6A-CE55-58A5-89CC-596E79ADC2EF}"/>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4C6430E2-1FBC-49E3-384D-CBB5BF308E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14</a:t>
            </a:fld>
            <a:endParaRPr lang="it-IT" altLang="it-IT" sz="1200">
              <a:solidFill>
                <a:schemeClr val="tx1"/>
              </a:solidFill>
            </a:endParaRPr>
          </a:p>
        </p:txBody>
      </p:sp>
    </p:spTree>
    <p:extLst>
      <p:ext uri="{BB962C8B-B14F-4D97-AF65-F5344CB8AC3E}">
        <p14:creationId xmlns:p14="http://schemas.microsoft.com/office/powerpoint/2010/main" val="322942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EA205-56F0-C0A4-138E-E77B1A75439A}"/>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52A30FC5-9B25-9390-EDFE-B44A1358D750}"/>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161AAD9D-4ADD-0D12-1923-6817BC7DFA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1A1B83EF-4F71-7028-4BB1-D7BF075B8CE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F5EF2D67-539E-6AB5-01CE-8400CAB6435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15</a:t>
            </a:fld>
            <a:endParaRPr lang="it-IT" altLang="it-IT" sz="1200">
              <a:solidFill>
                <a:schemeClr val="tx1"/>
              </a:solidFill>
            </a:endParaRPr>
          </a:p>
        </p:txBody>
      </p:sp>
    </p:spTree>
    <p:extLst>
      <p:ext uri="{BB962C8B-B14F-4D97-AF65-F5344CB8AC3E}">
        <p14:creationId xmlns:p14="http://schemas.microsoft.com/office/powerpoint/2010/main" val="3895393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FC201-5E92-2DC8-E0B7-76902564F123}"/>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F2C71533-4734-7BC4-2135-3AD4CA8957B5}"/>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857A1E67-D981-0C63-B5B8-66C26CE7C1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2CDCF898-DED5-E500-029F-886C968E652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FCEB883F-04E4-ADD4-31F4-63034F87D6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16</a:t>
            </a:fld>
            <a:endParaRPr lang="it-IT" altLang="it-IT" sz="1200">
              <a:solidFill>
                <a:schemeClr val="tx1"/>
              </a:solidFill>
            </a:endParaRPr>
          </a:p>
        </p:txBody>
      </p:sp>
    </p:spTree>
    <p:extLst>
      <p:ext uri="{BB962C8B-B14F-4D97-AF65-F5344CB8AC3E}">
        <p14:creationId xmlns:p14="http://schemas.microsoft.com/office/powerpoint/2010/main" val="2123017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468ED-EA62-3519-1BF9-0E45583D7A28}"/>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1DA9F68C-0518-4113-8857-DF4639378C3B}"/>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0A89FC23-A2E2-D2E4-59D6-1234602420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2C0AE903-E8C8-616C-B603-D60A5D7E4B76}"/>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A76F7883-44EE-7BEC-B26F-D48946CB93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17</a:t>
            </a:fld>
            <a:endParaRPr lang="it-IT" altLang="it-IT" sz="1200">
              <a:solidFill>
                <a:schemeClr val="tx1"/>
              </a:solidFill>
            </a:endParaRPr>
          </a:p>
        </p:txBody>
      </p:sp>
    </p:spTree>
    <p:extLst>
      <p:ext uri="{BB962C8B-B14F-4D97-AF65-F5344CB8AC3E}">
        <p14:creationId xmlns:p14="http://schemas.microsoft.com/office/powerpoint/2010/main" val="4045418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383CE-77D5-34E9-ECCF-95BA89F9E484}"/>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6CE9C816-2034-4E99-BCE9-348E28DCE496}"/>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D11762C1-A2C5-E0F9-3D45-E785FBD0D4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D059E881-983C-DEE8-2D34-9FE0088CE23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C55E64A9-3591-C169-F9C4-54B7C3ED7D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18</a:t>
            </a:fld>
            <a:endParaRPr lang="it-IT" altLang="it-IT" sz="1200">
              <a:solidFill>
                <a:schemeClr val="tx1"/>
              </a:solidFill>
            </a:endParaRPr>
          </a:p>
        </p:txBody>
      </p:sp>
    </p:spTree>
    <p:extLst>
      <p:ext uri="{BB962C8B-B14F-4D97-AF65-F5344CB8AC3E}">
        <p14:creationId xmlns:p14="http://schemas.microsoft.com/office/powerpoint/2010/main" val="4045797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5605-0202-2408-757E-6F59D4EADE27}"/>
            </a:ext>
          </a:extLst>
        </p:cNvPr>
        <p:cNvGrpSpPr/>
        <p:nvPr/>
      </p:nvGrpSpPr>
      <p:grpSpPr>
        <a:xfrm>
          <a:off x="0" y="0"/>
          <a:ext cx="0" cy="0"/>
          <a:chOff x="0" y="0"/>
          <a:chExt cx="0" cy="0"/>
        </a:xfrm>
      </p:grpSpPr>
      <p:sp>
        <p:nvSpPr>
          <p:cNvPr id="1445890" name="Segnaposto immagine diapositiva 1">
            <a:extLst>
              <a:ext uri="{FF2B5EF4-FFF2-40B4-BE49-F238E27FC236}">
                <a16:creationId xmlns:a16="http://schemas.microsoft.com/office/drawing/2014/main" id="{888D14D5-5AF1-1176-9C32-01328D668A51}"/>
              </a:ext>
            </a:extLst>
          </p:cNvPr>
          <p:cNvSpPr>
            <a:spLocks noGrp="1" noRot="1" noChangeAspect="1" noChangeArrowheads="1" noTextEdit="1"/>
          </p:cNvSpPr>
          <p:nvPr>
            <p:ph type="sldImg"/>
          </p:nvPr>
        </p:nvSpPr>
        <p:spPr>
          <a:ln/>
        </p:spPr>
      </p:sp>
      <p:sp>
        <p:nvSpPr>
          <p:cNvPr id="1445891" name="Segnaposto note 2">
            <a:extLst>
              <a:ext uri="{FF2B5EF4-FFF2-40B4-BE49-F238E27FC236}">
                <a16:creationId xmlns:a16="http://schemas.microsoft.com/office/drawing/2014/main" id="{33992515-5543-34EE-C5E6-DF83A1BB0F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445892" name="Segnaposto piè di pagina 3">
            <a:extLst>
              <a:ext uri="{FF2B5EF4-FFF2-40B4-BE49-F238E27FC236}">
                <a16:creationId xmlns:a16="http://schemas.microsoft.com/office/drawing/2014/main" id="{A79F7B57-D1DD-DBC8-E57D-7A2D683F81E6}"/>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r>
              <a:rPr lang="it-IT" altLang="it-IT" sz="1200">
                <a:solidFill>
                  <a:schemeClr val="tx1"/>
                </a:solidFill>
              </a:rPr>
              <a:t>TREVISO</a:t>
            </a:r>
          </a:p>
        </p:txBody>
      </p:sp>
      <p:sp>
        <p:nvSpPr>
          <p:cNvPr id="1445893" name="Segnaposto numero diapositiva 4">
            <a:extLst>
              <a:ext uri="{FF2B5EF4-FFF2-40B4-BE49-F238E27FC236}">
                <a16:creationId xmlns:a16="http://schemas.microsoft.com/office/drawing/2014/main" id="{71E0C49F-F330-E316-B762-6E4344D2C0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bg1"/>
                </a:solidFill>
                <a:latin typeface="Arial" panose="020B0604020202020204" pitchFamily="34" charset="0"/>
                <a:ea typeface="ＭＳ Ｐゴシック" panose="020B0600070205080204" pitchFamily="34" charset="-128"/>
              </a:defRPr>
            </a:lvl1pPr>
            <a:lvl2pPr marL="742950" indent="-285750">
              <a:defRPr sz="2100">
                <a:solidFill>
                  <a:schemeClr val="bg1"/>
                </a:solidFill>
                <a:latin typeface="Arial" panose="020B0604020202020204" pitchFamily="34" charset="0"/>
                <a:ea typeface="ＭＳ Ｐゴシック" panose="020B0600070205080204" pitchFamily="34" charset="-128"/>
              </a:defRPr>
            </a:lvl2pPr>
            <a:lvl3pPr marL="1143000" indent="-228600">
              <a:defRPr sz="2100">
                <a:solidFill>
                  <a:schemeClr val="bg1"/>
                </a:solidFill>
                <a:latin typeface="Arial" panose="020B0604020202020204" pitchFamily="34" charset="0"/>
                <a:ea typeface="ＭＳ Ｐゴシック" panose="020B0600070205080204" pitchFamily="34" charset="-128"/>
              </a:defRPr>
            </a:lvl3pPr>
            <a:lvl4pPr marL="1600200" indent="-228600">
              <a:defRPr sz="2100">
                <a:solidFill>
                  <a:schemeClr val="bg1"/>
                </a:solidFill>
                <a:latin typeface="Arial" panose="020B0604020202020204" pitchFamily="34" charset="0"/>
                <a:ea typeface="ＭＳ Ｐゴシック" panose="020B0600070205080204" pitchFamily="34" charset="-128"/>
              </a:defRPr>
            </a:lvl4pPr>
            <a:lvl5pPr marL="2057400" indent="-228600">
              <a:defRPr sz="21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100">
                <a:solidFill>
                  <a:schemeClr val="bg1"/>
                </a:solidFill>
                <a:latin typeface="Arial" panose="020B0604020202020204" pitchFamily="34" charset="0"/>
                <a:ea typeface="ＭＳ Ｐゴシック" panose="020B0600070205080204" pitchFamily="34" charset="-128"/>
              </a:defRPr>
            </a:lvl9pPr>
          </a:lstStyle>
          <a:p>
            <a:fld id="{6C1467B0-FBAF-485F-B87E-5C6FBB1F67F6}" type="slidenum">
              <a:rPr lang="it-IT" altLang="it-IT" sz="1200" smtClean="0">
                <a:solidFill>
                  <a:schemeClr val="tx1"/>
                </a:solidFill>
              </a:rPr>
              <a:pPr/>
              <a:t>19</a:t>
            </a:fld>
            <a:endParaRPr lang="it-IT" altLang="it-IT" sz="1200">
              <a:solidFill>
                <a:schemeClr val="tx1"/>
              </a:solidFill>
            </a:endParaRPr>
          </a:p>
        </p:txBody>
      </p:sp>
    </p:spTree>
    <p:extLst>
      <p:ext uri="{BB962C8B-B14F-4D97-AF65-F5344CB8AC3E}">
        <p14:creationId xmlns:p14="http://schemas.microsoft.com/office/powerpoint/2010/main" val="10204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bg>
      <p:bgPr>
        <a:gradFill flip="none" rotWithShape="1">
          <a:gsLst>
            <a:gs pos="0">
              <a:srgbClr val="42A1D9"/>
            </a:gs>
            <a:gs pos="25000">
              <a:srgbClr val="4499C9"/>
            </a:gs>
            <a:gs pos="100000">
              <a:srgbClr val="002A36"/>
            </a:gs>
          </a:gsLst>
          <a:path path="circle">
            <a:fillToRect l="50000" t="50000" r="50000" b="50000"/>
          </a:path>
        </a:gradFill>
        <a:effectLst/>
      </p:bgPr>
    </p:bg>
    <p:spTree>
      <p:nvGrpSpPr>
        <p:cNvPr id="1" name=""/>
        <p:cNvGrpSpPr/>
        <p:nvPr/>
      </p:nvGrpSpPr>
      <p:grpSpPr>
        <a:xfrm>
          <a:off x="0" y="0"/>
          <a:ext cx="0" cy="0"/>
          <a:chOff x="0" y="0"/>
          <a:chExt cx="0" cy="0"/>
        </a:xfrm>
      </p:grpSpPr>
      <p:sp>
        <p:nvSpPr>
          <p:cNvPr id="16" name="Titolo Testo"/>
          <p:cNvSpPr txBox="1">
            <a:spLocks noGrp="1"/>
          </p:cNvSpPr>
          <p:nvPr>
            <p:ph type="title"/>
          </p:nvPr>
        </p:nvSpPr>
        <p:spPr>
          <a:xfrm>
            <a:off x="533400" y="1371600"/>
            <a:ext cx="7851648" cy="1828800"/>
          </a:xfrm>
          <a:prstGeom prst="rect">
            <a:avLst/>
          </a:prstGeom>
        </p:spPr>
        <p:txBody>
          <a:bodyPr/>
          <a:lstStyle>
            <a:lvl1pPr algn="r">
              <a:defRPr sz="5600" b="1">
                <a:solidFill>
                  <a:srgbClr val="4DE1EA"/>
                </a:solidFill>
                <a:effectLst>
                  <a:outerShdw blurRad="38100" dist="25400" dir="5400000" rotWithShape="0">
                    <a:srgbClr val="000000">
                      <a:alpha val="43000"/>
                    </a:srgbClr>
                  </a:outerShdw>
                </a:effectLst>
              </a:defRPr>
            </a:lvl1pPr>
          </a:lstStyle>
          <a:p>
            <a:r>
              <a:t>Titolo Testo</a:t>
            </a:r>
          </a:p>
        </p:txBody>
      </p:sp>
      <p:sp>
        <p:nvSpPr>
          <p:cNvPr id="17" name="Corpo livello uno…"/>
          <p:cNvSpPr txBox="1">
            <a:spLocks noGrp="1"/>
          </p:cNvSpPr>
          <p:nvPr>
            <p:ph type="body" sz="half" idx="1"/>
          </p:nvPr>
        </p:nvSpPr>
        <p:spPr>
          <a:xfrm>
            <a:off x="533400" y="3228536"/>
            <a:ext cx="7854696" cy="1752601"/>
          </a:xfrm>
          <a:prstGeom prst="rect">
            <a:avLst/>
          </a:prstGeom>
        </p:spPr>
        <p:txBody>
          <a:bodyPr lIns="0" tIns="0" rIns="0" bIns="0"/>
          <a:lstStyle>
            <a:lvl1pPr marL="0" marR="45719" indent="0" algn="r">
              <a:buClrTx/>
              <a:buSzTx/>
              <a:buNone/>
              <a:defRPr>
                <a:solidFill>
                  <a:srgbClr val="FFFFFF"/>
                </a:solidFill>
              </a:defRPr>
            </a:lvl1pPr>
            <a:lvl2pPr marL="0" marR="45719" indent="457200" algn="r">
              <a:buClrTx/>
              <a:buSzTx/>
              <a:buNone/>
              <a:defRPr>
                <a:solidFill>
                  <a:srgbClr val="FFFFFF"/>
                </a:solidFill>
              </a:defRPr>
            </a:lvl2pPr>
            <a:lvl3pPr marL="0" marR="45719" indent="914400" algn="r">
              <a:buClrTx/>
              <a:buSzTx/>
              <a:buNone/>
              <a:defRPr>
                <a:solidFill>
                  <a:srgbClr val="FFFFFF"/>
                </a:solidFill>
              </a:defRPr>
            </a:lvl3pPr>
            <a:lvl4pPr marL="0" marR="45719" indent="1371600" algn="r">
              <a:buClrTx/>
              <a:buSzTx/>
              <a:buNone/>
              <a:defRPr>
                <a:solidFill>
                  <a:srgbClr val="FFFFFF"/>
                </a:solidFill>
              </a:defRPr>
            </a:lvl4pPr>
            <a:lvl5pPr marL="0" marR="45719" indent="1828800" algn="r">
              <a:buClrTx/>
              <a:buSzTx/>
              <a:buNone/>
              <a:defRPr>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8" name="Numero diapositiva"/>
          <p:cNvSpPr txBox="1">
            <a:spLocks noGrp="1"/>
          </p:cNvSpPr>
          <p:nvPr>
            <p:ph type="sldNum" sz="quarter" idx="2"/>
          </p:nvPr>
        </p:nvSpPr>
        <p:spPr>
          <a:prstGeom prst="rect">
            <a:avLst/>
          </a:prstGeom>
        </p:spPr>
        <p:txBody>
          <a:bodyPr/>
          <a:lstStyle>
            <a:lvl1pPr>
              <a:defRPr>
                <a:solidFill>
                  <a:srgbClr val="D1EAED"/>
                </a:solidFill>
              </a:defRPr>
            </a:lvl1p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5" name="Titolo Testo"/>
          <p:cNvSpPr txBox="1">
            <a:spLocks noGrp="1"/>
          </p:cNvSpPr>
          <p:nvPr>
            <p:ph type="title"/>
          </p:nvPr>
        </p:nvSpPr>
        <p:spPr>
          <a:prstGeom prst="rect">
            <a:avLst/>
          </a:prstGeom>
        </p:spPr>
        <p:txBody>
          <a:bodyPr/>
          <a:lstStyle/>
          <a:p>
            <a:r>
              <a:t>Titolo Testo</a:t>
            </a:r>
          </a:p>
        </p:txBody>
      </p:sp>
      <p:sp>
        <p:nvSpPr>
          <p:cNvPr id="26"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Intestazione sezione">
    <p:bg>
      <p:bgPr>
        <a:gradFill flip="none" rotWithShape="1">
          <a:gsLst>
            <a:gs pos="0">
              <a:srgbClr val="42A1D9"/>
            </a:gs>
            <a:gs pos="25000">
              <a:srgbClr val="4499C9"/>
            </a:gs>
            <a:gs pos="100000">
              <a:srgbClr val="002A36"/>
            </a:gs>
          </a:gsLst>
          <a:path path="circle">
            <a:fillToRect l="50000" t="50000" r="50000" b="50000"/>
          </a:path>
        </a:gradFill>
        <a:effectLst/>
      </p:bgPr>
    </p:bg>
    <p:spTree>
      <p:nvGrpSpPr>
        <p:cNvPr id="1" name=""/>
        <p:cNvGrpSpPr/>
        <p:nvPr/>
      </p:nvGrpSpPr>
      <p:grpSpPr>
        <a:xfrm>
          <a:off x="0" y="0"/>
          <a:ext cx="0" cy="0"/>
          <a:chOff x="0" y="0"/>
          <a:chExt cx="0" cy="0"/>
        </a:xfrm>
      </p:grpSpPr>
      <p:sp>
        <p:nvSpPr>
          <p:cNvPr id="34" name="Titolo Testo"/>
          <p:cNvSpPr txBox="1">
            <a:spLocks noGrp="1"/>
          </p:cNvSpPr>
          <p:nvPr>
            <p:ph type="title"/>
          </p:nvPr>
        </p:nvSpPr>
        <p:spPr>
          <a:xfrm>
            <a:off x="530351" y="1316736"/>
            <a:ext cx="7772401" cy="1362456"/>
          </a:xfrm>
          <a:prstGeom prst="rect">
            <a:avLst/>
          </a:prstGeom>
        </p:spPr>
        <p:txBody>
          <a:bodyPr/>
          <a:lstStyle>
            <a:lvl1pPr>
              <a:defRPr sz="5600" b="1">
                <a:solidFill>
                  <a:srgbClr val="4BE4AD"/>
                </a:solidFill>
                <a:effectLst>
                  <a:outerShdw blurRad="38100" dist="25400" dir="5400000" rotWithShape="0">
                    <a:srgbClr val="000000">
                      <a:alpha val="43000"/>
                    </a:srgbClr>
                  </a:outerShdw>
                </a:effectLst>
              </a:defRPr>
            </a:lvl1pPr>
          </a:lstStyle>
          <a:p>
            <a:r>
              <a:t>Titolo Testo</a:t>
            </a:r>
          </a:p>
        </p:txBody>
      </p:sp>
      <p:sp>
        <p:nvSpPr>
          <p:cNvPr id="35" name="Corpo livello uno…"/>
          <p:cNvSpPr txBox="1">
            <a:spLocks noGrp="1"/>
          </p:cNvSpPr>
          <p:nvPr>
            <p:ph type="body" sz="quarter" idx="1"/>
          </p:nvPr>
        </p:nvSpPr>
        <p:spPr>
          <a:xfrm>
            <a:off x="530351" y="2704663"/>
            <a:ext cx="7772401" cy="1509713"/>
          </a:xfrm>
          <a:prstGeom prst="rect">
            <a:avLst/>
          </a:prstGeom>
        </p:spPr>
        <p:txBody>
          <a:bodyPr/>
          <a:lstStyle>
            <a:lvl1pPr marL="0" indent="0">
              <a:spcBef>
                <a:spcPts val="500"/>
              </a:spcBef>
              <a:buClrTx/>
              <a:buSzTx/>
              <a:buNone/>
              <a:defRPr sz="2200">
                <a:solidFill>
                  <a:srgbClr val="FFFFFF"/>
                </a:solidFill>
              </a:defRPr>
            </a:lvl1pPr>
            <a:lvl2pPr marL="0" indent="393192">
              <a:spcBef>
                <a:spcPts val="500"/>
              </a:spcBef>
              <a:buClrTx/>
              <a:buSzTx/>
              <a:buNone/>
              <a:defRPr sz="2200">
                <a:solidFill>
                  <a:srgbClr val="FFFFFF"/>
                </a:solidFill>
              </a:defRPr>
            </a:lvl2pPr>
            <a:lvl3pPr marL="0" indent="667511">
              <a:spcBef>
                <a:spcPts val="500"/>
              </a:spcBef>
              <a:buClrTx/>
              <a:buSzTx/>
              <a:buNone/>
              <a:defRPr sz="2200">
                <a:solidFill>
                  <a:srgbClr val="FFFFFF"/>
                </a:solidFill>
              </a:defRPr>
            </a:lvl3pPr>
            <a:lvl4pPr marL="0" indent="978408">
              <a:spcBef>
                <a:spcPts val="500"/>
              </a:spcBef>
              <a:buClrTx/>
              <a:buSzTx/>
              <a:buNone/>
              <a:defRPr sz="2200">
                <a:solidFill>
                  <a:srgbClr val="FFFFFF"/>
                </a:solidFill>
              </a:defRPr>
            </a:lvl4pPr>
            <a:lvl5pPr marL="0" indent="1252727">
              <a:spcBef>
                <a:spcPts val="500"/>
              </a:spcBef>
              <a:buClrTx/>
              <a:buSzTx/>
              <a:buNone/>
              <a:defRPr sz="2200">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6" name="Numero diapositiva"/>
          <p:cNvSpPr txBox="1">
            <a:spLocks noGrp="1"/>
          </p:cNvSpPr>
          <p:nvPr>
            <p:ph type="sldNum" sz="quarter" idx="2"/>
          </p:nvPr>
        </p:nvSpPr>
        <p:spPr>
          <a:prstGeom prst="rect">
            <a:avLst/>
          </a:prstGeom>
        </p:spPr>
        <p:txBody>
          <a:bodyPr/>
          <a:lstStyle>
            <a:lvl1pPr>
              <a:defRPr>
                <a:solidFill>
                  <a:srgbClr val="D1EAED"/>
                </a:solidFill>
              </a:defRPr>
            </a:lvl1p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3" name="Titolo Testo"/>
          <p:cNvSpPr txBox="1">
            <a:spLocks noGrp="1"/>
          </p:cNvSpPr>
          <p:nvPr>
            <p:ph type="title"/>
          </p:nvPr>
        </p:nvSpPr>
        <p:spPr>
          <a:prstGeom prst="rect">
            <a:avLst/>
          </a:prstGeom>
        </p:spPr>
        <p:txBody>
          <a:bodyPr/>
          <a:lstStyle/>
          <a:p>
            <a:r>
              <a:t>Titolo Testo</a:t>
            </a:r>
          </a:p>
        </p:txBody>
      </p:sp>
      <p:sp>
        <p:nvSpPr>
          <p:cNvPr id="44" name="Corpo livello uno…"/>
          <p:cNvSpPr txBox="1">
            <a:spLocks noGrp="1"/>
          </p:cNvSpPr>
          <p:nvPr>
            <p:ph type="body" sz="half" idx="1"/>
          </p:nvPr>
        </p:nvSpPr>
        <p:spPr>
          <a:xfrm>
            <a:off x="457200" y="1920084"/>
            <a:ext cx="4038600" cy="4434842"/>
          </a:xfrm>
          <a:prstGeom prst="rect">
            <a:avLst/>
          </a:prstGeom>
        </p:spPr>
        <p:txBody>
          <a:bodyPr/>
          <a:lstStyle>
            <a:lvl3pPr marL="988466" indent="-320954"/>
            <a:lvl4pPr marL="1282191" indent="-303783"/>
            <a:lvl5pPr marL="1556511" indent="-303783"/>
          </a:lstStyle>
          <a:p>
            <a:r>
              <a:t>Corpo livello uno</a:t>
            </a:r>
          </a:p>
          <a:p>
            <a:pPr lvl="1"/>
            <a:r>
              <a:t>Corpo livello due</a:t>
            </a:r>
          </a:p>
          <a:p>
            <a:pPr lvl="2"/>
            <a:r>
              <a:t>Corpo livello tre</a:t>
            </a:r>
          </a:p>
          <a:p>
            <a:pPr lvl="3"/>
            <a:r>
              <a:t>Corpo livello quattro</a:t>
            </a:r>
          </a:p>
          <a:p>
            <a:pPr lvl="4"/>
            <a:r>
              <a:t>Corpo livello cinque</a:t>
            </a:r>
          </a:p>
        </p:txBody>
      </p:sp>
      <p:sp>
        <p:nvSpPr>
          <p:cNvPr id="4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77" name="Titolo Testo"/>
          <p:cNvSpPr txBox="1">
            <a:spLocks noGrp="1"/>
          </p:cNvSpPr>
          <p:nvPr>
            <p:ph type="title"/>
          </p:nvPr>
        </p:nvSpPr>
        <p:spPr>
          <a:xfrm>
            <a:off x="685800" y="514351"/>
            <a:ext cx="2743200" cy="1162051"/>
          </a:xfrm>
          <a:prstGeom prst="rect">
            <a:avLst/>
          </a:prstGeom>
        </p:spPr>
        <p:txBody>
          <a:bodyPr/>
          <a:lstStyle>
            <a:lvl1pPr>
              <a:defRPr sz="2600"/>
            </a:lvl1pPr>
          </a:lstStyle>
          <a:p>
            <a:r>
              <a:t>Titolo Testo</a:t>
            </a:r>
          </a:p>
        </p:txBody>
      </p:sp>
      <p:sp>
        <p:nvSpPr>
          <p:cNvPr id="78" name="Corpo livello uno…"/>
          <p:cNvSpPr txBox="1">
            <a:spLocks noGrp="1"/>
          </p:cNvSpPr>
          <p:nvPr>
            <p:ph type="body" sz="half" idx="1"/>
          </p:nvPr>
        </p:nvSpPr>
        <p:spPr>
          <a:xfrm>
            <a:off x="685800" y="1676400"/>
            <a:ext cx="2743200" cy="4572000"/>
          </a:xfrm>
          <a:prstGeom prst="rect">
            <a:avLst/>
          </a:prstGeom>
        </p:spPr>
        <p:txBody>
          <a:bodyPr lIns="18288" tIns="18288" rIns="18288" bIns="18288"/>
          <a:lstStyle>
            <a:lvl1pPr marL="0" indent="0">
              <a:spcBef>
                <a:spcPts val="300"/>
              </a:spcBef>
              <a:buClrTx/>
              <a:buSzTx/>
              <a:buNone/>
              <a:defRPr sz="1400"/>
            </a:lvl1pPr>
            <a:lvl2pPr marL="0" indent="640080">
              <a:spcBef>
                <a:spcPts val="300"/>
              </a:spcBef>
              <a:buClrTx/>
              <a:buSzTx/>
              <a:buNone/>
              <a:defRPr sz="1400"/>
            </a:lvl2pPr>
            <a:lvl3pPr marL="0" indent="914400">
              <a:spcBef>
                <a:spcPts val="300"/>
              </a:spcBef>
              <a:buClrTx/>
              <a:buSzTx/>
              <a:buNone/>
              <a:defRPr sz="1400"/>
            </a:lvl3pPr>
            <a:lvl4pPr marL="0" indent="1188719">
              <a:spcBef>
                <a:spcPts val="300"/>
              </a:spcBef>
              <a:buClrTx/>
              <a:buSzTx/>
              <a:buNone/>
              <a:defRPr sz="1400"/>
            </a:lvl4pPr>
            <a:lvl5pPr marL="0" indent="1463039">
              <a:spcBef>
                <a:spcPts val="300"/>
              </a:spcBef>
              <a:buClrTx/>
              <a:buSzTx/>
              <a:buNone/>
              <a:defRPr sz="1400"/>
            </a:lvl5pPr>
          </a:lstStyle>
          <a:p>
            <a:r>
              <a:t>Corpo livello uno</a:t>
            </a:r>
          </a:p>
          <a:p>
            <a:pPr lvl="1"/>
            <a:r>
              <a:t>Corpo livello due</a:t>
            </a:r>
          </a:p>
          <a:p>
            <a:pPr lvl="2"/>
            <a:r>
              <a:t>Corpo livello tre</a:t>
            </a:r>
          </a:p>
          <a:p>
            <a:pPr lvl="3"/>
            <a:r>
              <a:t>Corpo livello quattro</a:t>
            </a:r>
          </a:p>
          <a:p>
            <a:pPr lvl="4"/>
            <a:r>
              <a:t>Corpo livello cinque</a:t>
            </a:r>
          </a:p>
        </p:txBody>
      </p:sp>
      <p:sp>
        <p:nvSpPr>
          <p:cNvPr id="7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Immagine con didascalia">
    <p:spTree>
      <p:nvGrpSpPr>
        <p:cNvPr id="1" name=""/>
        <p:cNvGrpSpPr/>
        <p:nvPr/>
      </p:nvGrpSpPr>
      <p:grpSpPr>
        <a:xfrm>
          <a:off x="0" y="0"/>
          <a:ext cx="0" cy="0"/>
          <a:chOff x="0" y="0"/>
          <a:chExt cx="0" cy="0"/>
        </a:xfrm>
      </p:grpSpPr>
      <p:sp>
        <p:nvSpPr>
          <p:cNvPr id="86" name="Ritaglia e arrotonda singolo angolo rettangolo 8"/>
          <p:cNvSpPr/>
          <p:nvPr/>
        </p:nvSpPr>
        <p:spPr>
          <a:xfrm rot="420000" flipV="1">
            <a:off x="3165753" y="1108077"/>
            <a:ext cx="5257801" cy="41148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0984" y="0"/>
                </a:lnTo>
                <a:lnTo>
                  <a:pt x="21600" y="788"/>
                </a:lnTo>
                <a:lnTo>
                  <a:pt x="21600" y="21600"/>
                </a:lnTo>
                <a:lnTo>
                  <a:pt x="0" y="21600"/>
                </a:lnTo>
                <a:lnTo>
                  <a:pt x="0" y="0"/>
                </a:lnTo>
                <a:close/>
              </a:path>
            </a:pathLst>
          </a:custGeom>
          <a:solidFill>
            <a:srgbClr val="FFFFFF"/>
          </a:solidFill>
          <a:ln w="3175" cap="rnd">
            <a:solidFill>
              <a:srgbClr val="C0C0C0"/>
            </a:solidFill>
          </a:ln>
          <a:effectLst>
            <a:outerShdw blurRad="63500" dist="38500" dir="7500000" rotWithShape="0">
              <a:srgbClr val="000000">
                <a:alpha val="25000"/>
              </a:srgbClr>
            </a:outerShdw>
          </a:effectLst>
        </p:spPr>
        <p:txBody>
          <a:bodyPr lIns="45719" rIns="45719" anchor="ctr"/>
          <a:lstStyle/>
          <a:p>
            <a:pPr algn="ctr">
              <a:defRPr>
                <a:solidFill>
                  <a:srgbClr val="FFFFFF"/>
                </a:solidFill>
              </a:defRPr>
            </a:pPr>
            <a:endParaRPr/>
          </a:p>
        </p:txBody>
      </p:sp>
      <p:sp>
        <p:nvSpPr>
          <p:cNvPr id="87" name="Triangolo rettangolo 11"/>
          <p:cNvSpPr/>
          <p:nvPr/>
        </p:nvSpPr>
        <p:spPr>
          <a:xfrm rot="420000" flipV="1">
            <a:off x="8004133" y="5359768"/>
            <a:ext cx="155449" cy="15544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FFFFF"/>
          </a:solidFill>
          <a:ln w="12700">
            <a:solidFill>
              <a:srgbClr val="FFFFFF"/>
            </a:solidFill>
            <a:bevel/>
          </a:ln>
          <a:effectLst>
            <a:outerShdw blurRad="25400" dist="6350" dir="12900000" rotWithShape="0">
              <a:srgbClr val="000000">
                <a:alpha val="47000"/>
              </a:srgbClr>
            </a:outerShdw>
          </a:effectLst>
        </p:spPr>
        <p:txBody>
          <a:bodyPr lIns="45719" rIns="45719" anchor="ctr"/>
          <a:lstStyle/>
          <a:p>
            <a:pPr algn="ctr">
              <a:defRPr>
                <a:solidFill>
                  <a:srgbClr val="FFFFFF"/>
                </a:solidFill>
              </a:defRPr>
            </a:pPr>
            <a:endParaRPr/>
          </a:p>
        </p:txBody>
      </p:sp>
      <p:sp>
        <p:nvSpPr>
          <p:cNvPr id="88" name="Titolo Testo"/>
          <p:cNvSpPr txBox="1">
            <a:spLocks noGrp="1"/>
          </p:cNvSpPr>
          <p:nvPr>
            <p:ph type="title"/>
          </p:nvPr>
        </p:nvSpPr>
        <p:spPr>
          <a:xfrm>
            <a:off x="609600" y="1176995"/>
            <a:ext cx="2212849" cy="1582623"/>
          </a:xfrm>
          <a:prstGeom prst="rect">
            <a:avLst/>
          </a:prstGeom>
        </p:spPr>
        <p:txBody>
          <a:bodyPr lIns="45719" tIns="45719" rIns="45719" bIns="45719"/>
          <a:lstStyle>
            <a:lvl1pPr>
              <a:defRPr sz="2000" b="1"/>
            </a:lvl1pPr>
          </a:lstStyle>
          <a:p>
            <a:r>
              <a:t>Titolo Testo</a:t>
            </a:r>
          </a:p>
        </p:txBody>
      </p:sp>
      <p:sp>
        <p:nvSpPr>
          <p:cNvPr id="89" name="Corpo livello uno…"/>
          <p:cNvSpPr txBox="1">
            <a:spLocks noGrp="1"/>
          </p:cNvSpPr>
          <p:nvPr>
            <p:ph type="body" sz="quarter" idx="1"/>
          </p:nvPr>
        </p:nvSpPr>
        <p:spPr>
          <a:xfrm>
            <a:off x="609600" y="2828785"/>
            <a:ext cx="2209800" cy="2179321"/>
          </a:xfrm>
          <a:prstGeom prst="rect">
            <a:avLst/>
          </a:prstGeom>
        </p:spPr>
        <p:txBody>
          <a:bodyPr/>
          <a:lstStyle>
            <a:lvl1pPr marL="0" indent="0">
              <a:spcBef>
                <a:spcPts val="200"/>
              </a:spcBef>
              <a:buClrTx/>
              <a:buSzTx/>
              <a:buNone/>
              <a:defRPr sz="1300"/>
            </a:lvl1pPr>
            <a:lvl2pPr>
              <a:spcBef>
                <a:spcPts val="200"/>
              </a:spcBef>
              <a:buClrTx/>
              <a:defRPr sz="1300"/>
            </a:lvl2pPr>
            <a:lvl3pPr marL="988466" indent="-320954">
              <a:spcBef>
                <a:spcPts val="200"/>
              </a:spcBef>
              <a:buClrTx/>
              <a:defRPr sz="1300"/>
            </a:lvl3pPr>
            <a:lvl4pPr marL="1282191" indent="-303783">
              <a:spcBef>
                <a:spcPts val="200"/>
              </a:spcBef>
              <a:buClrTx/>
              <a:defRPr sz="1300"/>
            </a:lvl4pPr>
            <a:lvl5pPr marL="1556511" indent="-303783">
              <a:spcBef>
                <a:spcPts val="200"/>
              </a:spcBef>
              <a:buClrTx/>
              <a:defRPr sz="1300"/>
            </a:lvl5pPr>
          </a:lstStyle>
          <a:p>
            <a:r>
              <a:t>Corpo livello uno</a:t>
            </a:r>
          </a:p>
          <a:p>
            <a:pPr lvl="1"/>
            <a:r>
              <a:t>Corpo livello due</a:t>
            </a:r>
          </a:p>
          <a:p>
            <a:pPr lvl="2"/>
            <a:r>
              <a:t>Corpo livello tre</a:t>
            </a:r>
          </a:p>
          <a:p>
            <a:pPr lvl="3"/>
            <a:r>
              <a:t>Corpo livello quattro</a:t>
            </a:r>
          </a:p>
          <a:p>
            <a:pPr lvl="4"/>
            <a:r>
              <a:t>Corpo livello cinque</a:t>
            </a:r>
          </a:p>
        </p:txBody>
      </p:sp>
      <p:sp>
        <p:nvSpPr>
          <p:cNvPr id="9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1" name="Segnaposto immagine 2"/>
          <p:cNvSpPr>
            <a:spLocks noGrp="1"/>
          </p:cNvSpPr>
          <p:nvPr>
            <p:ph type="pic" sz="half" idx="21"/>
          </p:nvPr>
        </p:nvSpPr>
        <p:spPr>
          <a:xfrm rot="420000">
            <a:off x="3485793" y="1199516"/>
            <a:ext cx="4617721" cy="3931922"/>
          </a:xfrm>
          <a:prstGeom prst="rect">
            <a:avLst/>
          </a:prstGeom>
          <a:ln w="3175" cap="rnd">
            <a:solidFill>
              <a:srgbClr val="C0C0C0"/>
            </a:solidFill>
            <a:round/>
          </a:ln>
        </p:spPr>
        <p:txBody>
          <a:bodyPr lIns="91439" rIns="91439">
            <a:noAutofit/>
          </a:bodyPr>
          <a:lstStyle/>
          <a:p>
            <a:endParaRPr/>
          </a:p>
        </p:txBody>
      </p:sp>
      <p:sp>
        <p:nvSpPr>
          <p:cNvPr id="92" name="Figura a mano libera 9"/>
          <p:cNvSpPr/>
          <p:nvPr/>
        </p:nvSpPr>
        <p:spPr>
          <a:xfrm flipV="1">
            <a:off x="-9525" y="5816600"/>
            <a:ext cx="9163050" cy="1041400"/>
          </a:xfrm>
          <a:custGeom>
            <a:avLst/>
            <a:gdLst/>
            <a:ahLst/>
            <a:cxnLst>
              <a:cxn ang="0">
                <a:pos x="wd2" y="hd2"/>
              </a:cxn>
              <a:cxn ang="5400000">
                <a:pos x="wd2" y="hd2"/>
              </a:cxn>
              <a:cxn ang="10800000">
                <a:pos x="wd2" y="hd2"/>
              </a:cxn>
              <a:cxn ang="16200000">
                <a:pos x="wd2" y="hd2"/>
              </a:cxn>
            </a:cxnLst>
            <a:rect l="0" t="0" r="r" b="b"/>
            <a:pathLst>
              <a:path w="21600" h="21600"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rIns="45719"/>
          <a:lstStyle/>
          <a:p>
            <a:endParaRPr/>
          </a:p>
        </p:txBody>
      </p:sp>
      <p:sp>
        <p:nvSpPr>
          <p:cNvPr id="93" name="Figura a mano libera 10"/>
          <p:cNvSpPr/>
          <p:nvPr/>
        </p:nvSpPr>
        <p:spPr>
          <a:xfrm flipV="1">
            <a:off x="4381500" y="6250789"/>
            <a:ext cx="4762500" cy="607212"/>
          </a:xfrm>
          <a:custGeom>
            <a:avLst/>
            <a:gdLst/>
            <a:ahLst/>
            <a:cxnLst>
              <a:cxn ang="0">
                <a:pos x="wd2" y="hd2"/>
              </a:cxn>
              <a:cxn ang="5400000">
                <a:pos x="wd2" y="hd2"/>
              </a:cxn>
              <a:cxn ang="10800000">
                <a:pos x="wd2" y="hd2"/>
              </a:cxn>
              <a:cxn ang="16200000">
                <a:pos x="wd2" y="hd2"/>
              </a:cxn>
            </a:cxnLst>
            <a:rect l="0" t="0" r="r" b="b"/>
            <a:pathLst>
              <a:path w="21600" h="20552"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rIns="45719"/>
          <a:lstStyle/>
          <a:p>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r>
              <a:rPr lang="it-IT"/>
              <a:t>Luogo della Presentazione</a:t>
            </a:r>
          </a:p>
        </p:txBody>
      </p:sp>
      <p:sp>
        <p:nvSpPr>
          <p:cNvPr id="4" name="Rectangle 6"/>
          <p:cNvSpPr>
            <a:spLocks noGrp="1" noChangeArrowheads="1"/>
          </p:cNvSpPr>
          <p:nvPr>
            <p:ph type="sldNum" sz="quarter" idx="12"/>
          </p:nvPr>
        </p:nvSpPr>
        <p:spPr>
          <a:ln/>
        </p:spPr>
        <p:txBody>
          <a:bodyPr/>
          <a:lstStyle>
            <a:lvl1pPr>
              <a:defRPr/>
            </a:lvl1pPr>
          </a:lstStyle>
          <a:p>
            <a:pPr>
              <a:defRPr/>
            </a:pPr>
            <a:r>
              <a:rPr lang="it-IT"/>
              <a:t>Pagina </a:t>
            </a:r>
            <a:fld id="{2B9A39DE-54F2-47E7-AF28-BEC5B45E9EA7}" type="slidenum">
              <a:rPr lang="it-IT"/>
              <a:pPr>
                <a:defRPr/>
              </a:pPr>
              <a:t>‹N›</a:t>
            </a:fld>
            <a:endParaRPr lang="it-IT"/>
          </a:p>
        </p:txBody>
      </p:sp>
    </p:spTree>
    <p:extLst>
      <p:ext uri="{BB962C8B-B14F-4D97-AF65-F5344CB8AC3E}">
        <p14:creationId xmlns:p14="http://schemas.microsoft.com/office/powerpoint/2010/main" val="815923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9" cstate="print"/>
          <a:srcRect/>
          <a:tile tx="0" ty="0" sx="100000" sy="100000" flip="none" algn="tl"/>
        </a:blipFill>
        <a:effectLst/>
      </p:bgPr>
    </p:bg>
    <p:spTree>
      <p:nvGrpSpPr>
        <p:cNvPr id="1" name=""/>
        <p:cNvGrpSpPr/>
        <p:nvPr/>
      </p:nvGrpSpPr>
      <p:grpSpPr>
        <a:xfrm>
          <a:off x="0" y="0"/>
          <a:ext cx="0" cy="0"/>
          <a:chOff x="0" y="0"/>
          <a:chExt cx="0" cy="0"/>
        </a:xfrm>
      </p:grpSpPr>
      <p:sp>
        <p:nvSpPr>
          <p:cNvPr id="2" name="Figura a mano libera 6"/>
          <p:cNvSpPr/>
          <p:nvPr/>
        </p:nvSpPr>
        <p:spPr>
          <a:xfrm>
            <a:off x="-9525" y="-7144"/>
            <a:ext cx="9163050" cy="1041401"/>
          </a:xfrm>
          <a:custGeom>
            <a:avLst/>
            <a:gdLst/>
            <a:ahLst/>
            <a:cxnLst>
              <a:cxn ang="0">
                <a:pos x="wd2" y="hd2"/>
              </a:cxn>
              <a:cxn ang="5400000">
                <a:pos x="wd2" y="hd2"/>
              </a:cxn>
              <a:cxn ang="10800000">
                <a:pos x="wd2" y="hd2"/>
              </a:cxn>
              <a:cxn ang="16200000">
                <a:pos x="wd2" y="hd2"/>
              </a:cxn>
            </a:cxnLst>
            <a:rect l="0" t="0" r="r" b="b"/>
            <a:pathLst>
              <a:path w="21600" h="21600"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rIns="45719"/>
          <a:lstStyle/>
          <a:p>
            <a:endParaRPr/>
          </a:p>
        </p:txBody>
      </p:sp>
      <p:sp>
        <p:nvSpPr>
          <p:cNvPr id="3" name="Figura a mano libera 7"/>
          <p:cNvSpPr/>
          <p:nvPr/>
        </p:nvSpPr>
        <p:spPr>
          <a:xfrm>
            <a:off x="4381500" y="-7145"/>
            <a:ext cx="4762500" cy="607213"/>
          </a:xfrm>
          <a:custGeom>
            <a:avLst/>
            <a:gdLst/>
            <a:ahLst/>
            <a:cxnLst>
              <a:cxn ang="0">
                <a:pos x="wd2" y="hd2"/>
              </a:cxn>
              <a:cxn ang="5400000">
                <a:pos x="wd2" y="hd2"/>
              </a:cxn>
              <a:cxn ang="10800000">
                <a:pos x="wd2" y="hd2"/>
              </a:cxn>
              <a:cxn ang="16200000">
                <a:pos x="wd2" y="hd2"/>
              </a:cxn>
            </a:cxnLst>
            <a:rect l="0" t="0" r="r" b="b"/>
            <a:pathLst>
              <a:path w="21600" h="20552"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rIns="45719"/>
          <a:lstStyle/>
          <a:p>
            <a:endParaRPr/>
          </a:p>
        </p:txBody>
      </p:sp>
      <p:grpSp>
        <p:nvGrpSpPr>
          <p:cNvPr id="6" name="Gruppo 1"/>
          <p:cNvGrpSpPr/>
          <p:nvPr/>
        </p:nvGrpSpPr>
        <p:grpSpPr>
          <a:xfrm>
            <a:off x="-29294" y="-16113"/>
            <a:ext cx="9197178" cy="1058653"/>
            <a:chOff x="0" y="0"/>
            <a:chExt cx="9197177" cy="1058652"/>
          </a:xfrm>
        </p:grpSpPr>
        <p:sp>
          <p:nvSpPr>
            <p:cNvPr id="4" name="Figura a mano libera 11"/>
            <p:cNvSpPr/>
            <p:nvPr/>
          </p:nvSpPr>
          <p:spPr>
            <a:xfrm rot="21435692">
              <a:off x="9616" y="218536"/>
              <a:ext cx="9163051" cy="621581"/>
            </a:xfrm>
            <a:custGeom>
              <a:avLst/>
              <a:gdLst/>
              <a:ahLst/>
              <a:cxnLst>
                <a:cxn ang="0">
                  <a:pos x="wd2" y="hd2"/>
                </a:cxn>
                <a:cxn ang="5400000">
                  <a:pos x="wd2" y="hd2"/>
                </a:cxn>
                <a:cxn ang="10800000">
                  <a:pos x="wd2" y="hd2"/>
                </a:cxn>
                <a:cxn ang="16200000">
                  <a:pos x="wd2" y="hd2"/>
                </a:cxn>
              </a:cxnLst>
              <a:rect l="0" t="0" r="r" b="b"/>
              <a:pathLst>
                <a:path w="21600" h="20680" extrusionOk="0">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795" cap="flat">
              <a:solidFill>
                <a:srgbClr val="05A0BE">
                  <a:alpha val="78000"/>
                </a:srgbClr>
              </a:solidFill>
              <a:prstDash val="solid"/>
              <a:round/>
            </a:ln>
            <a:effectLst/>
          </p:spPr>
          <p:txBody>
            <a:bodyPr wrap="square" lIns="45719" tIns="45719" rIns="45719" bIns="45719" numCol="1" anchor="t">
              <a:noAutofit/>
            </a:bodyPr>
            <a:lstStyle/>
            <a:p>
              <a:pPr>
                <a:defRPr>
                  <a:solidFill>
                    <a:srgbClr val="FFFFFF"/>
                  </a:solidFill>
                  <a:latin typeface="+mn-lt"/>
                  <a:ea typeface="+mn-ea"/>
                  <a:cs typeface="+mn-cs"/>
                  <a:sym typeface="Arial"/>
                </a:defRPr>
              </a:pPr>
              <a:endParaRPr/>
            </a:p>
          </p:txBody>
        </p:sp>
        <p:sp>
          <p:nvSpPr>
            <p:cNvPr id="5" name="Figura a mano libera 12"/>
            <p:cNvSpPr/>
            <p:nvPr/>
          </p:nvSpPr>
          <p:spPr>
            <a:xfrm rot="21435692">
              <a:off x="14474" y="291986"/>
              <a:ext cx="9175813" cy="507809"/>
            </a:xfrm>
            <a:custGeom>
              <a:avLst/>
              <a:gdLst/>
              <a:ahLst/>
              <a:cxnLst>
                <a:cxn ang="0">
                  <a:pos x="wd2" y="hd2"/>
                </a:cxn>
                <a:cxn ang="5400000">
                  <a:pos x="wd2" y="hd2"/>
                </a:cxn>
                <a:cxn ang="10800000">
                  <a:pos x="wd2" y="hd2"/>
                </a:cxn>
                <a:cxn ang="16200000">
                  <a:pos x="wd2" y="hd2"/>
                </a:cxn>
              </a:cxnLst>
              <a:rect l="0" t="0" r="r" b="b"/>
              <a:pathLst>
                <a:path w="21600" h="20682" extrusionOk="0">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525" cap="flat">
              <a:solidFill>
                <a:srgbClr val="08B6BA">
                  <a:alpha val="78000"/>
                </a:srgbClr>
              </a:solidFill>
              <a:prstDash val="solid"/>
              <a:round/>
            </a:ln>
            <a:effectLst/>
          </p:spPr>
          <p:txBody>
            <a:bodyPr wrap="square" lIns="45719" tIns="45719" rIns="45719" bIns="45719" numCol="1" anchor="t">
              <a:noAutofit/>
            </a:bodyPr>
            <a:lstStyle/>
            <a:p>
              <a:pPr>
                <a:defRPr>
                  <a:solidFill>
                    <a:srgbClr val="FFFFFF"/>
                  </a:solidFill>
                  <a:latin typeface="+mn-lt"/>
                  <a:ea typeface="+mn-ea"/>
                  <a:cs typeface="+mn-cs"/>
                  <a:sym typeface="Arial"/>
                </a:defRPr>
              </a:pPr>
              <a:endParaRPr/>
            </a:p>
          </p:txBody>
        </p:sp>
      </p:grpSp>
      <p:sp>
        <p:nvSpPr>
          <p:cNvPr id="7" name="Titolo Testo"/>
          <p:cNvSpPr txBox="1">
            <a:spLocks noGrp="1"/>
          </p:cNvSpPr>
          <p:nvPr>
            <p:ph type="title"/>
          </p:nvPr>
        </p:nvSpPr>
        <p:spPr>
          <a:xfrm>
            <a:off x="457200" y="704087"/>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p>
            <a:r>
              <a:t>Titolo Testo</a:t>
            </a:r>
          </a:p>
        </p:txBody>
      </p:sp>
      <p:sp>
        <p:nvSpPr>
          <p:cNvPr id="8" name="Corpo livello uno…"/>
          <p:cNvSpPr txBox="1">
            <a:spLocks noGrp="1"/>
          </p:cNvSpPr>
          <p:nvPr>
            <p:ph type="body" idx="1"/>
          </p:nvPr>
        </p:nvSpPr>
        <p:spPr>
          <a:xfrm>
            <a:off x="457200" y="1935479"/>
            <a:ext cx="8229600" cy="438912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9" name="Numero diapositiva"/>
          <p:cNvSpPr txBox="1">
            <a:spLocks noGrp="1"/>
          </p:cNvSpPr>
          <p:nvPr>
            <p:ph type="sldNum" sz="quarter" idx="2"/>
          </p:nvPr>
        </p:nvSpPr>
        <p:spPr>
          <a:xfrm>
            <a:off x="8504584" y="6548660"/>
            <a:ext cx="182217" cy="172816"/>
          </a:xfrm>
          <a:prstGeom prst="rect">
            <a:avLst/>
          </a:prstGeom>
          <a:ln w="12700">
            <a:miter lim="400000"/>
          </a:ln>
        </p:spPr>
        <p:txBody>
          <a:bodyPr wrap="none" lIns="0" tIns="0" rIns="0" bIns="0" anchor="b">
            <a:spAutoFit/>
          </a:bodyPr>
          <a:lstStyle>
            <a:lvl1pPr algn="r">
              <a:defRPr sz="1200">
                <a:solidFill>
                  <a:srgbClr val="045C75"/>
                </a:solidFill>
                <a:latin typeface="+mn-lt"/>
                <a:ea typeface="+mn-ea"/>
                <a:cs typeface="+mn-cs"/>
                <a:sym typeface="Arial"/>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6" r:id="rId5"/>
    <p:sldLayoutId id="2147483657" r:id="rId6"/>
    <p:sldLayoutId id="2147483658" r:id="rId7"/>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sz="5000" b="0" i="0" u="none" strike="noStrike" cap="none" spc="0" baseline="0">
          <a:solidFill>
            <a:srgbClr val="04617B"/>
          </a:solidFill>
          <a:uFillTx/>
          <a:latin typeface="Calibri"/>
          <a:ea typeface="Calibri"/>
          <a:cs typeface="Calibri"/>
          <a:sym typeface="Calibri"/>
        </a:defRPr>
      </a:lvl9pPr>
    </p:titleStyle>
    <p:bodyStyle>
      <a:lvl1pPr marL="274320" marR="0" indent="-274320" algn="l" defTabSz="914400" rtl="0" latinLnBrk="0">
        <a:lnSpc>
          <a:spcPct val="100000"/>
        </a:lnSpc>
        <a:spcBef>
          <a:spcPts val="600"/>
        </a:spcBef>
        <a:spcAft>
          <a:spcPts val="0"/>
        </a:spcAft>
        <a:buClr>
          <a:schemeClr val="accent3"/>
        </a:buClr>
        <a:buSzPct val="95000"/>
        <a:buFontTx/>
        <a:buChar char="●"/>
        <a:tabLst/>
        <a:defRPr sz="2600" b="0" i="0" u="none" strike="noStrike" cap="none" spc="0" baseline="0">
          <a:solidFill>
            <a:srgbClr val="000000"/>
          </a:solidFill>
          <a:uFillTx/>
          <a:latin typeface="Constantia"/>
          <a:ea typeface="Constantia"/>
          <a:cs typeface="Constantia"/>
          <a:sym typeface="Constantia"/>
        </a:defRPr>
      </a:lvl1pPr>
      <a:lvl2pPr marL="660654" marR="0" indent="-267461" algn="l" defTabSz="914400" rtl="0" latinLnBrk="0">
        <a:lnSpc>
          <a:spcPct val="100000"/>
        </a:lnSpc>
        <a:spcBef>
          <a:spcPts val="600"/>
        </a:spcBef>
        <a:spcAft>
          <a:spcPts val="0"/>
        </a:spcAft>
        <a:buClr>
          <a:schemeClr val="accent3"/>
        </a:buClr>
        <a:buSzPct val="85000"/>
        <a:buFontTx/>
        <a:buChar char="●"/>
        <a:tabLst/>
        <a:defRPr sz="2600" b="0" i="0" u="none" strike="noStrike" cap="none" spc="0" baseline="0">
          <a:solidFill>
            <a:srgbClr val="000000"/>
          </a:solidFill>
          <a:uFillTx/>
          <a:latin typeface="Constantia"/>
          <a:ea typeface="Constantia"/>
          <a:cs typeface="Constantia"/>
          <a:sym typeface="Constantia"/>
        </a:defRPr>
      </a:lvl2pPr>
      <a:lvl3pPr marL="973182" marR="0" indent="-305670" algn="l" defTabSz="914400" rtl="0" latinLnBrk="0">
        <a:lnSpc>
          <a:spcPct val="100000"/>
        </a:lnSpc>
        <a:spcBef>
          <a:spcPts val="600"/>
        </a:spcBef>
        <a:spcAft>
          <a:spcPts val="0"/>
        </a:spcAft>
        <a:buClr>
          <a:schemeClr val="accent3"/>
        </a:buClr>
        <a:buSzPct val="70000"/>
        <a:buFontTx/>
        <a:buChar char="●"/>
        <a:tabLst/>
        <a:defRPr sz="2600" b="0" i="0" u="none" strike="noStrike" cap="none" spc="0" baseline="0">
          <a:solidFill>
            <a:srgbClr val="000000"/>
          </a:solidFill>
          <a:uFillTx/>
          <a:latin typeface="Constantia"/>
          <a:ea typeface="Constantia"/>
          <a:cs typeface="Constantia"/>
          <a:sym typeface="Constantia"/>
        </a:defRPr>
      </a:lvl3pPr>
      <a:lvl4pPr marL="1251813" marR="0" indent="-273405" algn="l" defTabSz="914400" rtl="0" latinLnBrk="0">
        <a:lnSpc>
          <a:spcPct val="100000"/>
        </a:lnSpc>
        <a:spcBef>
          <a:spcPts val="600"/>
        </a:spcBef>
        <a:spcAft>
          <a:spcPts val="0"/>
        </a:spcAft>
        <a:buClr>
          <a:schemeClr val="accent3"/>
        </a:buClr>
        <a:buSzPct val="65000"/>
        <a:buFontTx/>
        <a:buChar char="●"/>
        <a:tabLst/>
        <a:defRPr sz="2600" b="0" i="0" u="none" strike="noStrike" cap="none" spc="0" baseline="0">
          <a:solidFill>
            <a:srgbClr val="000000"/>
          </a:solidFill>
          <a:uFillTx/>
          <a:latin typeface="Constantia"/>
          <a:ea typeface="Constantia"/>
          <a:cs typeface="Constantia"/>
          <a:sym typeface="Constantia"/>
        </a:defRPr>
      </a:lvl4pPr>
      <a:lvl5pPr marL="1526133" marR="0" indent="-273405" algn="l" defTabSz="914400" rtl="0" latinLnBrk="0">
        <a:lnSpc>
          <a:spcPct val="100000"/>
        </a:lnSpc>
        <a:spcBef>
          <a:spcPts val="600"/>
        </a:spcBef>
        <a:spcAft>
          <a:spcPts val="0"/>
        </a:spcAft>
        <a:buClr>
          <a:schemeClr val="accent3"/>
        </a:buClr>
        <a:buSzPct val="65000"/>
        <a:buFontTx/>
        <a:buChar char="●"/>
        <a:tabLst/>
        <a:defRPr sz="2600" b="0" i="0" u="none" strike="noStrike" cap="none" spc="0" baseline="0">
          <a:solidFill>
            <a:srgbClr val="000000"/>
          </a:solidFill>
          <a:uFillTx/>
          <a:latin typeface="Constantia"/>
          <a:ea typeface="Constantia"/>
          <a:cs typeface="Constantia"/>
          <a:sym typeface="Constantia"/>
        </a:defRPr>
      </a:lvl5pPr>
      <a:lvl6pPr marL="1830832" marR="0" indent="-303783" algn="l" defTabSz="914400" rtl="0" latinLnBrk="0">
        <a:lnSpc>
          <a:spcPct val="100000"/>
        </a:lnSpc>
        <a:spcBef>
          <a:spcPts val="600"/>
        </a:spcBef>
        <a:spcAft>
          <a:spcPts val="0"/>
        </a:spcAft>
        <a:buClr>
          <a:schemeClr val="accent3"/>
        </a:buClr>
        <a:buSzPct val="80000"/>
        <a:buFontTx/>
        <a:buChar char="●"/>
        <a:tabLst/>
        <a:defRPr sz="2600" b="0" i="0" u="none" strike="noStrike" cap="none" spc="0" baseline="0">
          <a:solidFill>
            <a:srgbClr val="000000"/>
          </a:solidFill>
          <a:uFillTx/>
          <a:latin typeface="Constantia"/>
          <a:ea typeface="Constantia"/>
          <a:cs typeface="Constantia"/>
          <a:sym typeface="Constantia"/>
        </a:defRPr>
      </a:lvl6pPr>
      <a:lvl7pPr marL="2034539" marR="0" indent="-297179" algn="l" defTabSz="914400" rtl="0" latinLnBrk="0">
        <a:lnSpc>
          <a:spcPct val="100000"/>
        </a:lnSpc>
        <a:spcBef>
          <a:spcPts val="600"/>
        </a:spcBef>
        <a:spcAft>
          <a:spcPts val="0"/>
        </a:spcAft>
        <a:buClr>
          <a:schemeClr val="accent3"/>
        </a:buClr>
        <a:buSzPct val="80000"/>
        <a:buFontTx/>
        <a:buChar char="●"/>
        <a:tabLst/>
        <a:defRPr sz="2600" b="0" i="0" u="none" strike="noStrike" cap="none" spc="0" baseline="0">
          <a:solidFill>
            <a:srgbClr val="000000"/>
          </a:solidFill>
          <a:uFillTx/>
          <a:latin typeface="Constantia"/>
          <a:ea typeface="Constantia"/>
          <a:cs typeface="Constantia"/>
          <a:sym typeface="Constantia"/>
        </a:defRPr>
      </a:lvl7pPr>
      <a:lvl8pPr marL="2308860" marR="0" indent="-297179" algn="l" defTabSz="914400" rtl="0" latinLnBrk="0">
        <a:lnSpc>
          <a:spcPct val="100000"/>
        </a:lnSpc>
        <a:spcBef>
          <a:spcPts val="600"/>
        </a:spcBef>
        <a:spcAft>
          <a:spcPts val="0"/>
        </a:spcAft>
        <a:buClr>
          <a:schemeClr val="accent3"/>
        </a:buClr>
        <a:buSzPct val="100000"/>
        <a:buFontTx/>
        <a:buChar char="•"/>
        <a:tabLst/>
        <a:defRPr sz="2600" b="0" i="0" u="none" strike="noStrike" cap="none" spc="0" baseline="0">
          <a:solidFill>
            <a:srgbClr val="000000"/>
          </a:solidFill>
          <a:uFillTx/>
          <a:latin typeface="Constantia"/>
          <a:ea typeface="Constantia"/>
          <a:cs typeface="Constantia"/>
          <a:sym typeface="Constantia"/>
        </a:defRPr>
      </a:lvl8pPr>
      <a:lvl9pPr marL="2625634" marR="0" indent="-339634" algn="l" defTabSz="914400" rtl="0" latinLnBrk="0">
        <a:lnSpc>
          <a:spcPct val="100000"/>
        </a:lnSpc>
        <a:spcBef>
          <a:spcPts val="600"/>
        </a:spcBef>
        <a:spcAft>
          <a:spcPts val="0"/>
        </a:spcAft>
        <a:buClr>
          <a:schemeClr val="accent3"/>
        </a:buClr>
        <a:buSzPct val="100000"/>
        <a:buFontTx/>
        <a:buChar char="•"/>
        <a:tabLst/>
        <a:defRPr sz="2600" b="0" i="0" u="none" strike="noStrike" cap="none" spc="0" baseline="0">
          <a:solidFill>
            <a:srgbClr val="000000"/>
          </a:solidFill>
          <a:uFillTx/>
          <a:latin typeface="Constantia"/>
          <a:ea typeface="Constantia"/>
          <a:cs typeface="Constantia"/>
          <a:sym typeface="Constanti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0700" y="1673255"/>
            <a:ext cx="7851648" cy="2548880"/>
          </a:xfrm>
        </p:spPr>
        <p:txBody>
          <a:bodyPr>
            <a:normAutofit fontScale="90000"/>
          </a:bodyPr>
          <a:lstStyle/>
          <a:p>
            <a:pPr algn="ctr">
              <a:defRPr/>
            </a:pPr>
            <a:r>
              <a:rPr lang="it-IT" sz="4500" dirty="0">
                <a:solidFill>
                  <a:schemeClr val="bg1"/>
                </a:solidFill>
                <a:latin typeface="Aharoni" panose="02010803020104030203" pitchFamily="2" charset="-79"/>
                <a:cs typeface="Aharoni" panose="02010803020104030203" pitchFamily="2" charset="-79"/>
              </a:rPr>
              <a:t>La natura del Canone patrimoniale di concessione, autorizzazione o esposizione pubblicitaria</a:t>
            </a:r>
            <a:endParaRPr lang="it-IT" sz="4400" dirty="0">
              <a:solidFill>
                <a:srgbClr val="FF0000"/>
              </a:solidFill>
              <a:effectLst>
                <a:outerShdw blurRad="38100" dist="38100" dir="2700000" algn="tl">
                  <a:srgbClr val="C0C0C0"/>
                </a:outerShdw>
              </a:effectLst>
            </a:endParaRPr>
          </a:p>
        </p:txBody>
      </p:sp>
      <p:sp>
        <p:nvSpPr>
          <p:cNvPr id="10" name="CasellaDiTesto 9">
            <a:extLst>
              <a:ext uri="{FF2B5EF4-FFF2-40B4-BE49-F238E27FC236}">
                <a16:creationId xmlns:a16="http://schemas.microsoft.com/office/drawing/2014/main" id="{F5530A79-9DA4-68FE-515A-B1F4683057B6}"/>
              </a:ext>
            </a:extLst>
          </p:cNvPr>
          <p:cNvSpPr txBox="1"/>
          <p:nvPr/>
        </p:nvSpPr>
        <p:spPr>
          <a:xfrm>
            <a:off x="0" y="6237312"/>
            <a:ext cx="9144000" cy="376513"/>
          </a:xfrm>
          <a:prstGeom prst="rect">
            <a:avLst/>
          </a:prstGeom>
          <a:solidFill>
            <a:schemeClr val="bg1"/>
          </a:solidFill>
        </p:spPr>
        <p:txBody>
          <a:bodyPr wrap="square" rtlCol="0">
            <a:spAutoFit/>
          </a:bodyPr>
          <a:lstStyle/>
          <a:p>
            <a:pPr algn="r">
              <a:lnSpc>
                <a:spcPct val="107000"/>
              </a:lnSpc>
              <a:spcAft>
                <a:spcPts val="800"/>
              </a:spcAft>
            </a:pPr>
            <a:r>
              <a:rPr lang="it-IT" sz="1800" dirty="0">
                <a:solidFill>
                  <a:srgbClr val="00B0F0"/>
                </a:solidFill>
                <a:latin typeface="Gill Sans MT Condensed" panose="020B0506020104020203" pitchFamily="34" charset="0"/>
                <a:ea typeface="Yu Gothic UI Semibold" panose="020B0700000000000000" pitchFamily="34" charset="-128"/>
                <a:cs typeface="Aparajita" panose="02020603050405020304" pitchFamily="18" charset="0"/>
              </a:rPr>
              <a:t>d</a:t>
            </a:r>
            <a:r>
              <a:rPr lang="it-IT" sz="1800" dirty="0">
                <a:solidFill>
                  <a:srgbClr val="00B0F0"/>
                </a:solidFill>
                <a:effectLst/>
                <a:latin typeface="Gill Sans MT Condensed" panose="020B0506020104020203" pitchFamily="34" charset="0"/>
                <a:ea typeface="Yu Gothic UI Semibold" panose="020B0700000000000000" pitchFamily="34" charset="-128"/>
                <a:cs typeface="Aparajita" panose="02020603050405020304" pitchFamily="18" charset="0"/>
              </a:rPr>
              <a:t>i Luigi Giordano</a:t>
            </a:r>
            <a:endParaRPr lang="it-IT" sz="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12501-3917-5AD6-BDAE-D62BE499B2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8F6049A-5E87-4536-DA56-3F9D70A14BD1}"/>
              </a:ext>
            </a:extLst>
          </p:cNvPr>
          <p:cNvSpPr>
            <a:spLocks noGrp="1"/>
          </p:cNvSpPr>
          <p:nvPr>
            <p:ph type="title"/>
          </p:nvPr>
        </p:nvSpPr>
        <p:spPr>
          <a:xfrm>
            <a:off x="669960" y="1556792"/>
            <a:ext cx="7772400" cy="1362456"/>
          </a:xfrm>
        </p:spPr>
        <p:txBody>
          <a:bodyPr>
            <a:normAutofit/>
          </a:bodyPr>
          <a:lstStyle/>
          <a:p>
            <a:pPr algn="ctr" eaLnBrk="0" hangingPunct="0">
              <a:defRPr/>
            </a:pPr>
            <a:r>
              <a:rPr lang="it-IT" sz="4000" dirty="0">
                <a:solidFill>
                  <a:srgbClr val="FFFF00"/>
                </a:solidFill>
                <a:latin typeface="Arial" pitchFamily="34" charset="0"/>
              </a:rPr>
              <a:t>Le conseguenze della natura tributaria del Cup</a:t>
            </a:r>
          </a:p>
        </p:txBody>
      </p:sp>
      <p:sp>
        <p:nvSpPr>
          <p:cNvPr id="3" name="Segnaposto testo 2">
            <a:extLst>
              <a:ext uri="{FF2B5EF4-FFF2-40B4-BE49-F238E27FC236}">
                <a16:creationId xmlns:a16="http://schemas.microsoft.com/office/drawing/2014/main" id="{299AA49F-D584-8EB2-8760-273C5055C831}"/>
              </a:ext>
            </a:extLst>
          </p:cNvPr>
          <p:cNvSpPr>
            <a:spLocks noGrp="1"/>
          </p:cNvSpPr>
          <p:nvPr>
            <p:ph type="body" idx="1"/>
          </p:nvPr>
        </p:nvSpPr>
        <p:spPr>
          <a:xfrm>
            <a:off x="650421" y="3362688"/>
            <a:ext cx="7772400" cy="1800200"/>
          </a:xfrm>
        </p:spPr>
        <p:txBody>
          <a:bodyPr>
            <a:normAutofit/>
          </a:bodyPr>
          <a:lstStyle/>
          <a:p>
            <a:pPr algn="ctr"/>
            <a:endParaRPr lang="it-IT" sz="3600" dirty="0">
              <a:solidFill>
                <a:srgbClr val="FFFF00"/>
              </a:solidFill>
              <a:latin typeface="Avenir Next LT Pro" panose="020B0504020202020204" pitchFamily="34" charset="0"/>
            </a:endParaRPr>
          </a:p>
        </p:txBody>
      </p:sp>
    </p:spTree>
    <p:extLst>
      <p:ext uri="{BB962C8B-B14F-4D97-AF65-F5344CB8AC3E}">
        <p14:creationId xmlns:p14="http://schemas.microsoft.com/office/powerpoint/2010/main" val="129944761"/>
      </p:ext>
    </p:extLst>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EDE80-2ADA-52E3-D3F5-105F0B4971F8}"/>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1B08FF1B-CFCE-8733-91FD-C6279BFA55B4}"/>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11</a:t>
            </a:fld>
            <a:endParaRPr lang="it-IT" altLang="it-IT" sz="1100">
              <a:solidFill>
                <a:schemeClr val="bg1"/>
              </a:solidFill>
            </a:endParaRPr>
          </a:p>
        </p:txBody>
      </p:sp>
      <p:sp>
        <p:nvSpPr>
          <p:cNvPr id="592898" name="Rectangle 2">
            <a:extLst>
              <a:ext uri="{FF2B5EF4-FFF2-40B4-BE49-F238E27FC236}">
                <a16:creationId xmlns:a16="http://schemas.microsoft.com/office/drawing/2014/main" id="{E24C58D8-02C4-79CF-20DB-02EC475302DF}"/>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1C95214B-8F41-D192-9401-FED31A381862}"/>
              </a:ext>
            </a:extLst>
          </p:cNvPr>
          <p:cNvSpPr>
            <a:spLocks noGrp="1" noChangeArrowheads="1"/>
          </p:cNvSpPr>
          <p:nvPr>
            <p:ph type="body" idx="4294967295"/>
          </p:nvPr>
        </p:nvSpPr>
        <p:spPr>
          <a:xfrm>
            <a:off x="1187450" y="1052513"/>
            <a:ext cx="7488238" cy="4824412"/>
          </a:xfrm>
        </p:spPr>
        <p:txBody>
          <a:bodyPr/>
          <a:lstStyle/>
          <a:p>
            <a:pPr marL="0" indent="0" algn="ctr">
              <a:buNone/>
              <a:defRPr/>
            </a:pPr>
            <a:r>
              <a:rPr lang="it-IT" sz="2200" b="1" dirty="0">
                <a:solidFill>
                  <a:srgbClr val="FF0000"/>
                </a:solidFill>
              </a:rPr>
              <a:t>Controversie: competenza del giudice tributario</a:t>
            </a:r>
          </a:p>
          <a:p>
            <a:pPr marL="0" indent="0" algn="just">
              <a:buNone/>
              <a:defRPr/>
            </a:pPr>
            <a:endParaRPr lang="it-IT" sz="1800" dirty="0"/>
          </a:p>
          <a:p>
            <a:pPr marL="0" indent="0" algn="just">
              <a:buNone/>
              <a:defRPr/>
            </a:pPr>
            <a:r>
              <a:rPr lang="it-IT" sz="1800" b="1" dirty="0"/>
              <a:t>Si applicano:</a:t>
            </a:r>
          </a:p>
          <a:p>
            <a:pPr algn="just">
              <a:defRPr/>
            </a:pPr>
            <a:r>
              <a:rPr lang="it-IT" sz="1800" b="1" dirty="0"/>
              <a:t>Legge 27 luglio 2000, n. 212 – Art. 7-quater</a:t>
            </a:r>
          </a:p>
          <a:p>
            <a:pPr algn="just">
              <a:defRPr/>
            </a:pPr>
            <a:r>
              <a:rPr lang="it-IT" sz="1800" b="1" dirty="0"/>
              <a:t>Legge 18 giugno 2009, n. 69 – Art. 59</a:t>
            </a:r>
          </a:p>
          <a:p>
            <a:pPr marL="0" indent="0" algn="ctr">
              <a:buNone/>
              <a:defRPr/>
            </a:pPr>
            <a:endParaRPr lang="it-IT" sz="2000" b="1" dirty="0"/>
          </a:p>
          <a:p>
            <a:pPr marL="0" indent="0" algn="ctr">
              <a:buNone/>
              <a:defRPr/>
            </a:pPr>
            <a:r>
              <a:rPr lang="it-IT" sz="2000" b="1" dirty="0"/>
              <a:t>Legge 27 luglio 2000, n. 212 </a:t>
            </a:r>
          </a:p>
          <a:p>
            <a:pPr marL="0" indent="0" algn="ctr">
              <a:buNone/>
              <a:defRPr/>
            </a:pPr>
            <a:r>
              <a:rPr lang="it-IT" sz="2000" b="1" dirty="0"/>
              <a:t>Art. 7-quater</a:t>
            </a:r>
          </a:p>
          <a:p>
            <a:pPr marL="0" indent="0" algn="ctr">
              <a:buNone/>
            </a:pPr>
            <a:r>
              <a:rPr lang="it-IT" sz="2000" b="1" dirty="0"/>
              <a:t>Irregolarità degli atti dell'amministrazione finanziaria</a:t>
            </a:r>
          </a:p>
          <a:p>
            <a:pPr marL="0" indent="0" algn="just">
              <a:buNone/>
            </a:pPr>
            <a:r>
              <a:rPr lang="it-IT" sz="2000" dirty="0"/>
              <a:t>1. La mancata o erronea indicazione delle informazioni di cui all'articolo 7, comma 2, non costituisce vizio di annullabilità</a:t>
            </a:r>
          </a:p>
          <a:p>
            <a:pPr marL="0" indent="0" algn="just">
              <a:buNone/>
              <a:defRPr/>
            </a:pPr>
            <a:endParaRPr lang="it-IT" sz="1800" dirty="0"/>
          </a:p>
          <a:p>
            <a:pPr marL="0" indent="0" algn="r">
              <a:buNone/>
              <a:defRPr/>
            </a:pPr>
            <a:r>
              <a:rPr lang="it-IT" sz="14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BDC0C9D4-01FF-D270-4176-433DF3A598D0}"/>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B00B5DBE-BFBF-858B-3577-1723EFA7B511}"/>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4139304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BB586-27A0-85CD-D173-33CC52690670}"/>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277D5DF4-1CEC-BC65-9FAD-06AD22B42D02}"/>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12</a:t>
            </a:fld>
            <a:endParaRPr lang="it-IT" altLang="it-IT" sz="1100">
              <a:solidFill>
                <a:schemeClr val="bg1"/>
              </a:solidFill>
            </a:endParaRPr>
          </a:p>
        </p:txBody>
      </p:sp>
      <p:sp>
        <p:nvSpPr>
          <p:cNvPr id="592898" name="Rectangle 2">
            <a:extLst>
              <a:ext uri="{FF2B5EF4-FFF2-40B4-BE49-F238E27FC236}">
                <a16:creationId xmlns:a16="http://schemas.microsoft.com/office/drawing/2014/main" id="{9CCD6071-B52D-45F7-8FF6-99A9ECA9ACE7}"/>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C3CBB424-00A0-E033-0492-6C60BF3C8AC4}"/>
              </a:ext>
            </a:extLst>
          </p:cNvPr>
          <p:cNvSpPr>
            <a:spLocks noGrp="1" noChangeArrowheads="1"/>
          </p:cNvSpPr>
          <p:nvPr>
            <p:ph type="body" idx="4294967295"/>
          </p:nvPr>
        </p:nvSpPr>
        <p:spPr>
          <a:xfrm>
            <a:off x="1187450" y="1052513"/>
            <a:ext cx="7488238" cy="4824412"/>
          </a:xfrm>
        </p:spPr>
        <p:txBody>
          <a:bodyPr>
            <a:normAutofit lnSpcReduction="10000"/>
          </a:bodyPr>
          <a:lstStyle/>
          <a:p>
            <a:pPr marL="0" indent="0" algn="ctr">
              <a:buNone/>
              <a:defRPr/>
            </a:pPr>
            <a:r>
              <a:rPr lang="it-IT" sz="1500" b="1" dirty="0"/>
              <a:t>Legge 18 giugno 2009, n. 69 </a:t>
            </a:r>
          </a:p>
          <a:p>
            <a:pPr marL="0" indent="0" algn="ctr">
              <a:buNone/>
              <a:defRPr/>
            </a:pPr>
            <a:r>
              <a:rPr lang="it-IT" sz="1500" b="1" dirty="0"/>
              <a:t>Art. 59 - Decisione delle questioni di giurisdizione</a:t>
            </a:r>
          </a:p>
          <a:p>
            <a:pPr marL="0" indent="0" algn="just">
              <a:buNone/>
            </a:pPr>
            <a:r>
              <a:rPr lang="it-IT" sz="1500" b="1" dirty="0"/>
              <a:t>1. </a:t>
            </a:r>
            <a:r>
              <a:rPr lang="it-IT" sz="1500" dirty="0"/>
              <a:t>Il giudice che, in materia civile, amministrativa, contabile, tributaria o di giudici speciali, dichiara il proprio difetto di giurisdizione indica altresì, se esistente, il giudice nazionale che ritiene munito di giurisdizione. </a:t>
            </a:r>
            <a:r>
              <a:rPr lang="it-IT" sz="1500" u="sng" dirty="0"/>
              <a:t>La pronuncia sulla giurisdizione resa dalle sezioni unite della Corte di cassazione è vincolante per ogni giudice e per le parti anche in altro processo</a:t>
            </a:r>
          </a:p>
          <a:p>
            <a:pPr marL="0" indent="0" algn="just">
              <a:buNone/>
            </a:pPr>
            <a:r>
              <a:rPr lang="it-IT" sz="1500" b="1" dirty="0"/>
              <a:t>2. </a:t>
            </a:r>
            <a:r>
              <a:rPr lang="it-IT" sz="1500" dirty="0"/>
              <a:t>Se, entro il termine perentorio di tre mesi dal passaggio in giudicato della pronuncia di cui al comma 1, la domanda è riproposta al giudice ivi indicato, nel successivo processo le parti restano vincolate a tale indicazione e sono fatti salvi gli effetti sostanziali e processuali che la domanda avrebbe prodotto se il giudice di cui è stata dichiarata la giurisdizione fosse stato adito fin dall'instaurazione del primo giudizio, ferme restando le preclusioni e le decadenze intervenute (Omissis)</a:t>
            </a:r>
          </a:p>
          <a:p>
            <a:pPr marL="0" indent="0" algn="just">
              <a:buNone/>
            </a:pPr>
            <a:r>
              <a:rPr lang="it-IT" sz="1500" b="1" dirty="0"/>
              <a:t>3. </a:t>
            </a:r>
            <a:r>
              <a:rPr lang="it-IT" sz="1500" dirty="0"/>
              <a:t>Omissis</a:t>
            </a:r>
          </a:p>
          <a:p>
            <a:pPr marL="0" indent="0" algn="just">
              <a:buNone/>
            </a:pPr>
            <a:r>
              <a:rPr lang="it-IT" sz="1500" b="1" dirty="0"/>
              <a:t>4. </a:t>
            </a:r>
            <a:r>
              <a:rPr lang="it-IT" sz="1500" dirty="0"/>
              <a:t>L'inosservanza dei termini fissati ai sensi del presente articolo per la riassunzione o per la prosecuzione del giudizio comporta l'estinzione del processo (omissis)</a:t>
            </a:r>
          </a:p>
          <a:p>
            <a:pPr marL="0" indent="0" algn="just">
              <a:buNone/>
            </a:pPr>
            <a:r>
              <a:rPr lang="it-IT" sz="1500" b="1" dirty="0"/>
              <a:t>5. </a:t>
            </a:r>
            <a:r>
              <a:rPr lang="it-IT" sz="1500" dirty="0"/>
              <a:t>In ogni caso di riproposizione della domanda davanti al giudice di cui al comma 1, le prove raccolte nel processo davanti al giudice privo di giurisdizione possono essere valutate come argomenti di prova</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14204EA8-DEF2-D7BC-2D63-C78E998F4B38}"/>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54542734-9556-CECE-DA0A-32CF202E9CEB}"/>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1063464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1098C-8E16-FA7D-8287-8B0A649E67E9}"/>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35F2F32F-CAF9-308C-0ECD-4D9B6237E636}"/>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13</a:t>
            </a:fld>
            <a:endParaRPr lang="it-IT" altLang="it-IT" sz="1100">
              <a:solidFill>
                <a:schemeClr val="bg1"/>
              </a:solidFill>
            </a:endParaRPr>
          </a:p>
        </p:txBody>
      </p:sp>
      <p:sp>
        <p:nvSpPr>
          <p:cNvPr id="592898" name="Rectangle 2">
            <a:extLst>
              <a:ext uri="{FF2B5EF4-FFF2-40B4-BE49-F238E27FC236}">
                <a16:creationId xmlns:a16="http://schemas.microsoft.com/office/drawing/2014/main" id="{5FB72B26-36E1-114B-B628-6D76F9ECFAFF}"/>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949C3F9F-6713-3C8B-F41C-0E7F946FE0FB}"/>
              </a:ext>
            </a:extLst>
          </p:cNvPr>
          <p:cNvSpPr>
            <a:spLocks noGrp="1" noChangeArrowheads="1"/>
          </p:cNvSpPr>
          <p:nvPr>
            <p:ph type="body" idx="4294967295"/>
          </p:nvPr>
        </p:nvSpPr>
        <p:spPr>
          <a:xfrm>
            <a:off x="1187450" y="1052513"/>
            <a:ext cx="7488238" cy="4824412"/>
          </a:xfrm>
        </p:spPr>
        <p:txBody>
          <a:bodyPr>
            <a:normAutofit fontScale="92500" lnSpcReduction="10000"/>
          </a:bodyPr>
          <a:lstStyle/>
          <a:p>
            <a:pPr marL="0" indent="0" algn="ctr">
              <a:buNone/>
              <a:defRPr/>
            </a:pPr>
            <a:r>
              <a:rPr lang="it-IT" sz="2200" b="1" dirty="0">
                <a:solidFill>
                  <a:srgbClr val="FF0000"/>
                </a:solidFill>
              </a:rPr>
              <a:t>Applicazione degli istituti in materia di tributi comunali</a:t>
            </a:r>
          </a:p>
          <a:p>
            <a:pPr marL="0" indent="0" algn="just">
              <a:buNone/>
              <a:defRPr/>
            </a:pPr>
            <a:endParaRPr lang="it-IT" sz="1800" dirty="0"/>
          </a:p>
          <a:p>
            <a:pPr marL="0" indent="0" algn="just">
              <a:buNone/>
              <a:defRPr/>
            </a:pPr>
            <a:r>
              <a:rPr lang="it-IT" sz="1900" b="1" dirty="0">
                <a:solidFill>
                  <a:srgbClr val="0000FF"/>
                </a:solidFill>
              </a:rPr>
              <a:t>Accertamento</a:t>
            </a:r>
            <a:r>
              <a:rPr lang="it-IT" sz="1900" b="1" dirty="0"/>
              <a:t>: art. 1, commi 161-162, legge n. 296/2006</a:t>
            </a:r>
          </a:p>
          <a:p>
            <a:pPr algn="just">
              <a:defRPr/>
            </a:pPr>
            <a:r>
              <a:rPr lang="it-IT" sz="1900" b="1" dirty="0"/>
              <a:t>Tipicità degli atti</a:t>
            </a:r>
          </a:p>
          <a:p>
            <a:pPr algn="just">
              <a:defRPr/>
            </a:pPr>
            <a:r>
              <a:rPr lang="it-IT" sz="1900" b="1" dirty="0"/>
              <a:t>Notifica anche a mezzo raccomandata A/R</a:t>
            </a:r>
          </a:p>
          <a:p>
            <a:pPr algn="just">
              <a:defRPr/>
            </a:pPr>
            <a:r>
              <a:rPr lang="it-IT" sz="1900" b="1" u="sng" dirty="0"/>
              <a:t>Termine decadenziale</a:t>
            </a:r>
            <a:r>
              <a:rPr lang="it-IT" sz="1900" b="1" dirty="0">
                <a:solidFill>
                  <a:srgbClr val="FF0000"/>
                </a:solidFill>
              </a:rPr>
              <a:t> (no prescrizione)</a:t>
            </a:r>
          </a:p>
          <a:p>
            <a:pPr algn="just">
              <a:defRPr/>
            </a:pPr>
            <a:r>
              <a:rPr lang="it-IT" sz="1900" b="1" dirty="0"/>
              <a:t>Motivazione</a:t>
            </a:r>
          </a:p>
          <a:p>
            <a:pPr algn="just">
              <a:defRPr/>
            </a:pPr>
            <a:r>
              <a:rPr lang="it-IT" sz="1900" b="1" dirty="0"/>
              <a:t>Indicazione delle informazioni</a:t>
            </a:r>
          </a:p>
          <a:p>
            <a:pPr algn="just">
              <a:defRPr/>
            </a:pPr>
            <a:r>
              <a:rPr lang="it-IT" sz="1900" b="1" dirty="0"/>
              <a:t>Sottoscrizione</a:t>
            </a:r>
          </a:p>
          <a:p>
            <a:pPr marL="0" indent="0" algn="r">
              <a:buNone/>
              <a:defRPr/>
            </a:pPr>
            <a:endParaRPr lang="it-IT" sz="1900" dirty="0"/>
          </a:p>
          <a:p>
            <a:pPr marL="0" indent="0" algn="just">
              <a:buNone/>
              <a:defRPr/>
            </a:pPr>
            <a:r>
              <a:rPr lang="it-IT" sz="1900" b="1" dirty="0">
                <a:solidFill>
                  <a:srgbClr val="0000FF"/>
                </a:solidFill>
              </a:rPr>
              <a:t>Termine per il pagamento e per esecutività</a:t>
            </a:r>
            <a:r>
              <a:rPr lang="it-IT" sz="1900" b="1" dirty="0"/>
              <a:t>: art. 1, comma 792, della legge n. 160 del 2019</a:t>
            </a:r>
          </a:p>
          <a:p>
            <a:pPr algn="just">
              <a:defRPr/>
            </a:pPr>
            <a:r>
              <a:rPr lang="it-IT" sz="1900" b="1" dirty="0"/>
              <a:t>Termine per la proposizione del ricorso innanzi alla CGT </a:t>
            </a:r>
            <a:r>
              <a:rPr lang="it-IT" sz="1900" b="1" dirty="0">
                <a:solidFill>
                  <a:srgbClr val="FF0000"/>
                </a:solidFill>
              </a:rPr>
              <a:t>(non 60 giorni dalla notifica)</a:t>
            </a:r>
          </a:p>
          <a:p>
            <a:pPr marL="0" indent="0" algn="r">
              <a:buNone/>
              <a:defRPr/>
            </a:pPr>
            <a:r>
              <a:rPr lang="it-IT" sz="15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CFDDE957-4CF0-F806-679F-7CD10A59EAAA}"/>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7CE80938-5D93-B513-1CD0-5E59BE421A81}"/>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3513915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D10CB-D5E7-9D75-B438-E327BDB484ED}"/>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2359A65F-3381-18D5-188E-7A7D5A99D030}"/>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14</a:t>
            </a:fld>
            <a:endParaRPr lang="it-IT" altLang="it-IT" sz="1100">
              <a:solidFill>
                <a:schemeClr val="bg1"/>
              </a:solidFill>
            </a:endParaRPr>
          </a:p>
        </p:txBody>
      </p:sp>
      <p:sp>
        <p:nvSpPr>
          <p:cNvPr id="592898" name="Rectangle 2">
            <a:extLst>
              <a:ext uri="{FF2B5EF4-FFF2-40B4-BE49-F238E27FC236}">
                <a16:creationId xmlns:a16="http://schemas.microsoft.com/office/drawing/2014/main" id="{CB9F73A0-9591-C0F2-E016-CAE21565FC6D}"/>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04E28C72-49A9-5FBC-F87A-5A9F550159B5}"/>
              </a:ext>
            </a:extLst>
          </p:cNvPr>
          <p:cNvSpPr>
            <a:spLocks noGrp="1" noChangeArrowheads="1"/>
          </p:cNvSpPr>
          <p:nvPr>
            <p:ph type="body" idx="4294967295"/>
          </p:nvPr>
        </p:nvSpPr>
        <p:spPr>
          <a:xfrm>
            <a:off x="1187450" y="1052513"/>
            <a:ext cx="7488238" cy="4824412"/>
          </a:xfrm>
        </p:spPr>
        <p:txBody>
          <a:bodyPr>
            <a:normAutofit fontScale="92500" lnSpcReduction="20000"/>
          </a:bodyPr>
          <a:lstStyle/>
          <a:p>
            <a:pPr marL="0" indent="0" algn="just">
              <a:buNone/>
              <a:defRPr/>
            </a:pPr>
            <a:r>
              <a:rPr lang="it-IT" sz="1700" b="1" dirty="0">
                <a:solidFill>
                  <a:srgbClr val="0000FF"/>
                </a:solidFill>
              </a:rPr>
              <a:t>Rimborsi</a:t>
            </a:r>
            <a:r>
              <a:rPr lang="it-IT" sz="1700" b="1" dirty="0"/>
              <a:t>: art. 1, comma 164, legge n. 296/2006</a:t>
            </a:r>
          </a:p>
          <a:p>
            <a:pPr algn="just">
              <a:defRPr/>
            </a:pPr>
            <a:r>
              <a:rPr lang="it-IT" sz="1700" b="1" dirty="0"/>
              <a:t>Termine per richiesta (5 anni dal versamento)</a:t>
            </a:r>
          </a:p>
          <a:p>
            <a:pPr algn="just">
              <a:defRPr/>
            </a:pPr>
            <a:r>
              <a:rPr lang="it-IT" sz="1700" b="1" dirty="0"/>
              <a:t>Termine per la restituzione (180 giorni dall’istanza)</a:t>
            </a:r>
          </a:p>
          <a:p>
            <a:pPr marL="0" indent="0" algn="r">
              <a:buNone/>
              <a:defRPr/>
            </a:pPr>
            <a:endParaRPr lang="it-IT" sz="1700" dirty="0"/>
          </a:p>
          <a:p>
            <a:pPr marL="0" indent="0" algn="just">
              <a:buNone/>
              <a:defRPr/>
            </a:pPr>
            <a:r>
              <a:rPr lang="it-IT" sz="1700" b="1" dirty="0">
                <a:solidFill>
                  <a:srgbClr val="0000FF"/>
                </a:solidFill>
              </a:rPr>
              <a:t>Interessi</a:t>
            </a:r>
            <a:r>
              <a:rPr lang="it-IT" sz="1700" b="1" dirty="0"/>
              <a:t>: art. 1, comma 165, legge n. 296/2006</a:t>
            </a:r>
          </a:p>
          <a:p>
            <a:pPr algn="just">
              <a:defRPr/>
            </a:pPr>
            <a:r>
              <a:rPr lang="it-IT" sz="1700" b="1" dirty="0"/>
              <a:t>Maturazione giorno per giorno</a:t>
            </a:r>
          </a:p>
          <a:p>
            <a:pPr algn="just">
              <a:defRPr/>
            </a:pPr>
            <a:r>
              <a:rPr lang="it-IT" sz="1700" b="1" dirty="0"/>
              <a:t>Saggio legale, possibile scostamento entro 3 punti percentuali</a:t>
            </a:r>
          </a:p>
          <a:p>
            <a:pPr marL="0" indent="0" algn="r">
              <a:buNone/>
              <a:defRPr/>
            </a:pPr>
            <a:endParaRPr lang="it-IT" sz="1700" dirty="0"/>
          </a:p>
          <a:p>
            <a:pPr marL="0" indent="0" algn="just">
              <a:buNone/>
              <a:defRPr/>
            </a:pPr>
            <a:r>
              <a:rPr lang="it-IT" sz="1700" b="1" dirty="0">
                <a:solidFill>
                  <a:srgbClr val="0000FF"/>
                </a:solidFill>
              </a:rPr>
              <a:t>Arrotondamento all’euro</a:t>
            </a:r>
            <a:r>
              <a:rPr lang="it-IT" sz="1700" b="1" dirty="0"/>
              <a:t>: art. 1, comma 166, legge n. 296/2006</a:t>
            </a:r>
          </a:p>
          <a:p>
            <a:pPr marL="0" indent="0" algn="just">
              <a:buNone/>
              <a:defRPr/>
            </a:pPr>
            <a:endParaRPr lang="it-IT" sz="1700" b="1" dirty="0"/>
          </a:p>
          <a:p>
            <a:pPr marL="0" indent="0" algn="just">
              <a:buNone/>
              <a:defRPr/>
            </a:pPr>
            <a:r>
              <a:rPr lang="it-IT" sz="1700" b="1" dirty="0">
                <a:solidFill>
                  <a:srgbClr val="0000FF"/>
                </a:solidFill>
              </a:rPr>
              <a:t>Disciplina della compensazione</a:t>
            </a:r>
            <a:r>
              <a:rPr lang="it-IT" sz="1700" b="1" dirty="0"/>
              <a:t>: art. 1, comma 167, legge n. 296/2006</a:t>
            </a:r>
          </a:p>
          <a:p>
            <a:pPr marL="0" indent="0" algn="just">
              <a:buNone/>
              <a:defRPr/>
            </a:pPr>
            <a:endParaRPr lang="it-IT" sz="1700" b="1" dirty="0"/>
          </a:p>
          <a:p>
            <a:pPr marL="0" indent="0" algn="just">
              <a:buNone/>
              <a:defRPr/>
            </a:pPr>
            <a:r>
              <a:rPr lang="it-IT" sz="1700" b="1" dirty="0">
                <a:solidFill>
                  <a:srgbClr val="0000FF"/>
                </a:solidFill>
              </a:rPr>
              <a:t>Importi minimi per versamenti e rimborsi:</a:t>
            </a:r>
            <a:r>
              <a:rPr lang="it-IT" sz="1700" b="1" dirty="0"/>
              <a:t> art. 1, comma 168, legge n. 296/2006</a:t>
            </a:r>
          </a:p>
          <a:p>
            <a:pPr marL="0" indent="0" algn="just">
              <a:buNone/>
              <a:defRPr/>
            </a:pPr>
            <a:endParaRPr lang="it-IT" sz="1700" b="1" dirty="0">
              <a:solidFill>
                <a:srgbClr val="0000FF"/>
              </a:solidFill>
            </a:endParaRPr>
          </a:p>
          <a:p>
            <a:pPr marL="0" indent="0" algn="just">
              <a:buNone/>
              <a:defRPr/>
            </a:pPr>
            <a:r>
              <a:rPr lang="it-IT" sz="1700" b="1" dirty="0">
                <a:solidFill>
                  <a:srgbClr val="0000FF"/>
                </a:solidFill>
              </a:rPr>
              <a:t>Termine deliberazione tariffe</a:t>
            </a:r>
            <a:r>
              <a:rPr lang="it-IT" sz="1700" b="1" dirty="0"/>
              <a:t>: art. 1, comma 169, legge n. 296/2006</a:t>
            </a:r>
            <a:endParaRPr lang="it-IT" sz="1700" dirty="0"/>
          </a:p>
          <a:p>
            <a:pPr marL="0" indent="0" algn="r">
              <a:buNone/>
              <a:defRPr/>
            </a:pPr>
            <a:r>
              <a:rPr lang="it-IT" sz="15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27E873AD-C632-BB0D-4E58-974D5BF34DC9}"/>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6F27F8AB-BDD9-6ABE-0C2F-75EC827A229B}"/>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2144072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B5B76-CBF1-E8D8-950D-2FB0BBEDB28A}"/>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EB8FFDBF-0259-7ECE-4C85-F22D1555F724}"/>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15</a:t>
            </a:fld>
            <a:endParaRPr lang="it-IT" altLang="it-IT" sz="1100">
              <a:solidFill>
                <a:schemeClr val="bg1"/>
              </a:solidFill>
            </a:endParaRPr>
          </a:p>
        </p:txBody>
      </p:sp>
      <p:sp>
        <p:nvSpPr>
          <p:cNvPr id="592898" name="Rectangle 2">
            <a:extLst>
              <a:ext uri="{FF2B5EF4-FFF2-40B4-BE49-F238E27FC236}">
                <a16:creationId xmlns:a16="http://schemas.microsoft.com/office/drawing/2014/main" id="{088A9E6E-F055-547F-94A6-581262B19211}"/>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56AA2E31-7E8B-B883-13FE-5EF1B9EC7E90}"/>
              </a:ext>
            </a:extLst>
          </p:cNvPr>
          <p:cNvSpPr>
            <a:spLocks noGrp="1" noChangeArrowheads="1"/>
          </p:cNvSpPr>
          <p:nvPr>
            <p:ph type="body" idx="4294967295"/>
          </p:nvPr>
        </p:nvSpPr>
        <p:spPr>
          <a:xfrm>
            <a:off x="1187450" y="1052513"/>
            <a:ext cx="7488238" cy="4824412"/>
          </a:xfrm>
        </p:spPr>
        <p:txBody>
          <a:bodyPr/>
          <a:lstStyle/>
          <a:p>
            <a:pPr marL="0" indent="0" algn="just">
              <a:buNone/>
              <a:defRPr/>
            </a:pPr>
            <a:r>
              <a:rPr lang="it-IT" sz="2200" b="1" dirty="0">
                <a:solidFill>
                  <a:srgbClr val="0000FF"/>
                </a:solidFill>
              </a:rPr>
              <a:t>Statuto dei diritti del contribuente</a:t>
            </a:r>
            <a:r>
              <a:rPr lang="it-IT" sz="2200" b="1" dirty="0"/>
              <a:t>: legge n. 212 del 2000</a:t>
            </a:r>
          </a:p>
          <a:p>
            <a:pPr algn="just">
              <a:defRPr/>
            </a:pPr>
            <a:r>
              <a:rPr lang="it-IT" sz="2200" b="1" dirty="0"/>
              <a:t>Es.</a:t>
            </a:r>
          </a:p>
          <a:p>
            <a:pPr lvl="1" algn="just">
              <a:defRPr/>
            </a:pPr>
            <a:r>
              <a:rPr lang="it-IT" sz="2200" b="1" dirty="0"/>
              <a:t>Contraddittorio preventivo</a:t>
            </a:r>
          </a:p>
          <a:p>
            <a:pPr lvl="1" algn="just">
              <a:defRPr/>
            </a:pPr>
            <a:r>
              <a:rPr lang="it-IT" sz="2200" b="1" dirty="0"/>
              <a:t>Autotutela obbligatoria e facoltativa</a:t>
            </a:r>
          </a:p>
          <a:p>
            <a:pPr lvl="1" algn="just">
              <a:defRPr/>
            </a:pPr>
            <a:r>
              <a:rPr lang="it-IT" sz="2200" b="1" dirty="0"/>
              <a:t>Vizi degli atti e delle notifiche</a:t>
            </a:r>
          </a:p>
          <a:p>
            <a:pPr lvl="1" algn="just">
              <a:defRPr/>
            </a:pPr>
            <a:r>
              <a:rPr lang="it-IT" sz="2200" b="1" dirty="0"/>
              <a:t>Interpello</a:t>
            </a:r>
          </a:p>
          <a:p>
            <a:pPr marL="0" indent="0" algn="r">
              <a:buNone/>
              <a:defRPr/>
            </a:pPr>
            <a:endParaRPr lang="it-IT" sz="1600" dirty="0"/>
          </a:p>
          <a:p>
            <a:pPr marL="0" indent="0" algn="r">
              <a:buNone/>
              <a:defRPr/>
            </a:pPr>
            <a:r>
              <a:rPr lang="it-IT" sz="14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8242A8F4-64E7-A938-BAC5-3262B7BF9765}"/>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9B85AF64-247D-823F-5BDC-5B5456F4003F}"/>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3746757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613EB-24C9-62CD-628E-0B7D8E298701}"/>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E46297D7-DFB9-03A5-4E6A-1E78359D3898}"/>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16</a:t>
            </a:fld>
            <a:endParaRPr lang="it-IT" altLang="it-IT" sz="1100">
              <a:solidFill>
                <a:schemeClr val="bg1"/>
              </a:solidFill>
            </a:endParaRPr>
          </a:p>
        </p:txBody>
      </p:sp>
      <p:sp>
        <p:nvSpPr>
          <p:cNvPr id="592898" name="Rectangle 2">
            <a:extLst>
              <a:ext uri="{FF2B5EF4-FFF2-40B4-BE49-F238E27FC236}">
                <a16:creationId xmlns:a16="http://schemas.microsoft.com/office/drawing/2014/main" id="{DC05EC82-B0BB-9C7D-B37D-264F9B1CD9FF}"/>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27E03144-097C-81DB-E3B7-CF1658135FB3}"/>
              </a:ext>
            </a:extLst>
          </p:cNvPr>
          <p:cNvSpPr>
            <a:spLocks noGrp="1" noChangeArrowheads="1"/>
          </p:cNvSpPr>
          <p:nvPr>
            <p:ph type="body" idx="4294967295"/>
          </p:nvPr>
        </p:nvSpPr>
        <p:spPr>
          <a:xfrm>
            <a:off x="1187450" y="1052513"/>
            <a:ext cx="7488238" cy="4824412"/>
          </a:xfrm>
        </p:spPr>
        <p:txBody>
          <a:bodyPr>
            <a:normAutofit lnSpcReduction="10000"/>
          </a:bodyPr>
          <a:lstStyle/>
          <a:p>
            <a:pPr marL="0" indent="0" algn="just">
              <a:buNone/>
              <a:defRPr/>
            </a:pPr>
            <a:r>
              <a:rPr lang="it-IT" sz="1700" b="1" dirty="0">
                <a:solidFill>
                  <a:srgbClr val="0000FF"/>
                </a:solidFill>
              </a:rPr>
              <a:t>Sanzione</a:t>
            </a:r>
            <a:r>
              <a:rPr lang="it-IT" sz="1700" b="1" dirty="0"/>
              <a:t>: art. 1, comma 821, lettera h), legge n. 160/2019</a:t>
            </a:r>
          </a:p>
          <a:p>
            <a:pPr marL="0" indent="0" algn="just">
              <a:buNone/>
              <a:defRPr/>
            </a:pPr>
            <a:r>
              <a:rPr lang="it-IT" sz="1700" b="1" dirty="0"/>
              <a:t>La norma prevede una sanzione amministrativa pecuniaria di importo dal 100% al 200% del canone o dell'indennità di cui alla lettera g)</a:t>
            </a:r>
          </a:p>
          <a:p>
            <a:pPr marL="0" indent="0" algn="just">
              <a:buNone/>
              <a:defRPr/>
            </a:pPr>
            <a:endParaRPr lang="it-IT" sz="1700" dirty="0"/>
          </a:p>
          <a:p>
            <a:pPr algn="just">
              <a:defRPr/>
            </a:pPr>
            <a:r>
              <a:rPr lang="it-IT" sz="1700" b="1" dirty="0">
                <a:solidFill>
                  <a:srgbClr val="0000FF"/>
                </a:solidFill>
              </a:rPr>
              <a:t>Ora è una sanzione tributaria amministrativa</a:t>
            </a:r>
          </a:p>
          <a:p>
            <a:pPr lvl="1" algn="just">
              <a:defRPr/>
            </a:pPr>
            <a:r>
              <a:rPr lang="it-IT" sz="1700" b="1" dirty="0">
                <a:solidFill>
                  <a:srgbClr val="0000FF"/>
                </a:solidFill>
              </a:rPr>
              <a:t>Irrogazione contestuale all’avviso di accertamento </a:t>
            </a:r>
            <a:r>
              <a:rPr lang="it-IT" sz="1700" b="1" dirty="0"/>
              <a:t>ex art. 17 del decreto legislativo n. 472/1997 (dal 2027 art. 20 del decreto legislativo n. 173/2024)</a:t>
            </a:r>
          </a:p>
          <a:p>
            <a:pPr lvl="2" algn="just">
              <a:defRPr/>
            </a:pPr>
            <a:r>
              <a:rPr lang="it-IT" sz="1700" b="1" dirty="0">
                <a:solidFill>
                  <a:srgbClr val="FF0000"/>
                </a:solidFill>
              </a:rPr>
              <a:t>Non più irrogazione ai sensi della legge n. 689/1981</a:t>
            </a:r>
          </a:p>
          <a:p>
            <a:pPr marL="0" indent="0" algn="r">
              <a:buNone/>
              <a:defRPr/>
            </a:pPr>
            <a:endParaRPr lang="it-IT" sz="1700" dirty="0"/>
          </a:p>
          <a:p>
            <a:pPr marL="0" indent="0" algn="ctr">
              <a:buNone/>
              <a:defRPr/>
            </a:pPr>
            <a:r>
              <a:rPr lang="it-IT" sz="1700" b="1" dirty="0">
                <a:solidFill>
                  <a:srgbClr val="FF0000"/>
                </a:solidFill>
              </a:rPr>
              <a:t>Si applica la sanzione prevista dall’art. 13 del decreto legislativo n. 471/1997</a:t>
            </a:r>
            <a:r>
              <a:rPr lang="it-IT" sz="1700" dirty="0">
                <a:solidFill>
                  <a:srgbClr val="FF0000"/>
                </a:solidFill>
              </a:rPr>
              <a:t> (dal 2027 art. 38 del decreto legislativo n. 173/2024) </a:t>
            </a:r>
            <a:r>
              <a:rPr lang="it-IT" sz="1700" b="1" dirty="0">
                <a:solidFill>
                  <a:srgbClr val="FF0000"/>
                </a:solidFill>
              </a:rPr>
              <a:t>???</a:t>
            </a:r>
          </a:p>
          <a:p>
            <a:pPr marL="0" indent="0" algn="ctr">
              <a:buNone/>
              <a:defRPr/>
            </a:pPr>
            <a:endParaRPr lang="it-IT" sz="1700" b="1" dirty="0">
              <a:solidFill>
                <a:srgbClr val="FF0000"/>
              </a:solidFill>
            </a:endParaRPr>
          </a:p>
          <a:p>
            <a:pPr marL="0" indent="0" algn="ctr">
              <a:buNone/>
              <a:defRPr/>
            </a:pPr>
            <a:r>
              <a:rPr lang="it-IT" sz="1700" b="1" dirty="0">
                <a:solidFill>
                  <a:srgbClr val="FF0000"/>
                </a:solidFill>
              </a:rPr>
              <a:t>Si applica la possibilità di stabilire, con regolamento, una sanzione inferiore al minimo </a:t>
            </a:r>
            <a:r>
              <a:rPr lang="it-IT" sz="1700" dirty="0">
                <a:solidFill>
                  <a:srgbClr val="FF0000"/>
                </a:solidFill>
              </a:rPr>
              <a:t>(art. 50 della legge n. 449/1997) </a:t>
            </a:r>
            <a:r>
              <a:rPr lang="it-IT" sz="1700" b="1" dirty="0">
                <a:solidFill>
                  <a:srgbClr val="FF0000"/>
                </a:solidFill>
              </a:rPr>
              <a:t>???</a:t>
            </a:r>
          </a:p>
          <a:p>
            <a:pPr marL="0" indent="0" algn="r">
              <a:buNone/>
              <a:defRPr/>
            </a:pPr>
            <a:r>
              <a:rPr lang="it-IT" sz="14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8660FD0F-AA71-8C18-9F9F-383E80D9E660}"/>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7FDC0334-01C1-41AD-4880-DD24CF11F094}"/>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143500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442D-2EB8-6F11-1C74-3B506F9D8524}"/>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1D404CCB-9364-5D29-976A-6A5A78C8F920}"/>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17</a:t>
            </a:fld>
            <a:endParaRPr lang="it-IT" altLang="it-IT" sz="1100">
              <a:solidFill>
                <a:schemeClr val="bg1"/>
              </a:solidFill>
            </a:endParaRPr>
          </a:p>
        </p:txBody>
      </p:sp>
      <p:sp>
        <p:nvSpPr>
          <p:cNvPr id="592898" name="Rectangle 2">
            <a:extLst>
              <a:ext uri="{FF2B5EF4-FFF2-40B4-BE49-F238E27FC236}">
                <a16:creationId xmlns:a16="http://schemas.microsoft.com/office/drawing/2014/main" id="{ED0C8CBC-21C1-7F5A-6A89-7414BBF8DDEF}"/>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F3A87049-E735-7E76-B0B0-E9AB929E2FF1}"/>
              </a:ext>
            </a:extLst>
          </p:cNvPr>
          <p:cNvSpPr>
            <a:spLocks noGrp="1" noChangeArrowheads="1"/>
          </p:cNvSpPr>
          <p:nvPr>
            <p:ph type="body" idx="4294967295"/>
          </p:nvPr>
        </p:nvSpPr>
        <p:spPr>
          <a:xfrm>
            <a:off x="1187450" y="1052513"/>
            <a:ext cx="7488238" cy="4824412"/>
          </a:xfrm>
        </p:spPr>
        <p:txBody>
          <a:bodyPr/>
          <a:lstStyle/>
          <a:p>
            <a:pPr marL="0" indent="0" algn="just">
              <a:buNone/>
              <a:defRPr/>
            </a:pPr>
            <a:r>
              <a:rPr lang="it-IT" sz="1700" b="1" dirty="0">
                <a:solidFill>
                  <a:srgbClr val="0000FF"/>
                </a:solidFill>
              </a:rPr>
              <a:t>Sistema sanzionatorio</a:t>
            </a:r>
            <a:r>
              <a:rPr lang="it-IT" sz="1700" b="1" dirty="0"/>
              <a:t>: decreto legislativo n. 472/1997 (dal 2027 decreto legislativo n. 173/2024)</a:t>
            </a:r>
          </a:p>
          <a:p>
            <a:pPr algn="just">
              <a:defRPr/>
            </a:pPr>
            <a:r>
              <a:rPr lang="it-IT" sz="1700" b="1" dirty="0"/>
              <a:t>Es.</a:t>
            </a:r>
          </a:p>
          <a:p>
            <a:pPr lvl="1" algn="just">
              <a:defRPr/>
            </a:pPr>
            <a:r>
              <a:rPr lang="it-IT" sz="1700" b="1" dirty="0"/>
              <a:t>Principio di legalità</a:t>
            </a:r>
          </a:p>
          <a:p>
            <a:pPr lvl="1" algn="just">
              <a:defRPr/>
            </a:pPr>
            <a:r>
              <a:rPr lang="it-IT" sz="1700" b="1" i="1" dirty="0"/>
              <a:t>Favore rei</a:t>
            </a:r>
          </a:p>
          <a:p>
            <a:pPr lvl="1" algn="just">
              <a:defRPr/>
            </a:pPr>
            <a:r>
              <a:rPr lang="it-IT" sz="1700" b="1" dirty="0"/>
              <a:t>Cause di non punibilità</a:t>
            </a:r>
          </a:p>
          <a:p>
            <a:pPr lvl="1" algn="just">
              <a:defRPr/>
            </a:pPr>
            <a:r>
              <a:rPr lang="it-IT" sz="1700" b="1" dirty="0"/>
              <a:t>Ravvedimento operoso</a:t>
            </a:r>
          </a:p>
          <a:p>
            <a:pPr lvl="1" algn="just">
              <a:defRPr/>
            </a:pPr>
            <a:r>
              <a:rPr lang="it-IT" sz="1700" b="1" dirty="0"/>
              <a:t>Definizione agevolata per omessa/infedele dichiarazione</a:t>
            </a:r>
          </a:p>
          <a:p>
            <a:pPr lvl="1" algn="just">
              <a:defRPr/>
            </a:pPr>
            <a:r>
              <a:rPr lang="it-IT" sz="1700" b="1" dirty="0"/>
              <a:t>Riscossione frazionata della sanzione in pendenza di giudizio</a:t>
            </a:r>
          </a:p>
          <a:p>
            <a:pPr marL="0" indent="0" algn="r">
              <a:buNone/>
              <a:defRPr/>
            </a:pPr>
            <a:endParaRPr lang="it-IT" sz="1700" dirty="0"/>
          </a:p>
          <a:p>
            <a:pPr marL="0" indent="0" algn="just">
              <a:buNone/>
              <a:defRPr/>
            </a:pPr>
            <a:r>
              <a:rPr lang="it-IT" sz="1700" b="1" dirty="0">
                <a:solidFill>
                  <a:srgbClr val="0000FF"/>
                </a:solidFill>
              </a:rPr>
              <a:t>Accertamento con adesione</a:t>
            </a:r>
            <a:r>
              <a:rPr lang="it-IT" sz="1700" b="1" dirty="0"/>
              <a:t>: decreto legislativo n. 218/1997 e art. 50 della legge n. 449/1997</a:t>
            </a:r>
          </a:p>
          <a:p>
            <a:pPr marL="0" indent="0" algn="just">
              <a:buNone/>
              <a:defRPr/>
            </a:pPr>
            <a:endParaRPr lang="it-IT" sz="1700" b="1" dirty="0">
              <a:solidFill>
                <a:srgbClr val="0000FF"/>
              </a:solidFill>
            </a:endParaRPr>
          </a:p>
          <a:p>
            <a:pPr marL="0" indent="0" algn="just">
              <a:buNone/>
              <a:defRPr/>
            </a:pPr>
            <a:r>
              <a:rPr lang="it-IT" sz="1700" b="1" dirty="0">
                <a:solidFill>
                  <a:srgbClr val="0000FF"/>
                </a:solidFill>
              </a:rPr>
              <a:t>Conciliazione giudiziale</a:t>
            </a:r>
            <a:r>
              <a:rPr lang="it-IT" sz="1700" b="1" dirty="0"/>
              <a:t>: artt. 48-48ter del decreto legislativo n. 546/1992 (dal 2027 artt. 99-102 del decreto legislativo n. 175/2024)</a:t>
            </a:r>
          </a:p>
        </p:txBody>
      </p:sp>
      <p:sp>
        <p:nvSpPr>
          <p:cNvPr id="1444869" name="Segnaposto data 6">
            <a:extLst>
              <a:ext uri="{FF2B5EF4-FFF2-40B4-BE49-F238E27FC236}">
                <a16:creationId xmlns:a16="http://schemas.microsoft.com/office/drawing/2014/main" id="{1F119741-2640-EA58-1C6F-7BFF3E38AF6C}"/>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BC40E7E5-C50A-DC47-99B3-44C8B0FCD450}"/>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3868933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38A80-E6D4-690A-3D98-3102BE832200}"/>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459C2411-B1BD-D3FC-996A-7905806E8DE2}"/>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18</a:t>
            </a:fld>
            <a:endParaRPr lang="it-IT" altLang="it-IT" sz="1100">
              <a:solidFill>
                <a:schemeClr val="bg1"/>
              </a:solidFill>
            </a:endParaRPr>
          </a:p>
        </p:txBody>
      </p:sp>
      <p:sp>
        <p:nvSpPr>
          <p:cNvPr id="592898" name="Rectangle 2">
            <a:extLst>
              <a:ext uri="{FF2B5EF4-FFF2-40B4-BE49-F238E27FC236}">
                <a16:creationId xmlns:a16="http://schemas.microsoft.com/office/drawing/2014/main" id="{35C8B5BF-A201-F348-C24C-33CE14B7841A}"/>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B1FEB008-C4D1-37B0-076D-CC5B93F51844}"/>
              </a:ext>
            </a:extLst>
          </p:cNvPr>
          <p:cNvSpPr>
            <a:spLocks noGrp="1" noChangeArrowheads="1"/>
          </p:cNvSpPr>
          <p:nvPr>
            <p:ph type="body" idx="4294967295"/>
          </p:nvPr>
        </p:nvSpPr>
        <p:spPr>
          <a:xfrm>
            <a:off x="1187450" y="1052513"/>
            <a:ext cx="7488238" cy="4824412"/>
          </a:xfrm>
        </p:spPr>
        <p:txBody>
          <a:bodyPr>
            <a:normAutofit lnSpcReduction="10000"/>
          </a:bodyPr>
          <a:lstStyle/>
          <a:p>
            <a:pPr marL="0" indent="0" algn="ctr">
              <a:buNone/>
              <a:defRPr/>
            </a:pPr>
            <a:r>
              <a:rPr lang="it-IT" sz="2200" b="1" dirty="0">
                <a:solidFill>
                  <a:srgbClr val="FF0000"/>
                </a:solidFill>
              </a:rPr>
              <a:t>Regolamenti e tariffe</a:t>
            </a:r>
          </a:p>
          <a:p>
            <a:pPr marL="0" indent="0" algn="just">
              <a:buNone/>
              <a:defRPr/>
            </a:pPr>
            <a:endParaRPr lang="it-IT" sz="1800" dirty="0"/>
          </a:p>
          <a:p>
            <a:pPr marL="0" indent="0" algn="ctr">
              <a:buNone/>
              <a:defRPr/>
            </a:pPr>
            <a:r>
              <a:rPr lang="it-IT" sz="2200" b="1" dirty="0">
                <a:solidFill>
                  <a:srgbClr val="0000FF"/>
                </a:solidFill>
              </a:rPr>
              <a:t>Circolare Mef 22 maggio 2026 n. 1/DF</a:t>
            </a:r>
          </a:p>
          <a:p>
            <a:pPr algn="just"/>
            <a:r>
              <a:rPr lang="it-IT" sz="1800" b="1" dirty="0">
                <a:solidFill>
                  <a:srgbClr val="0000FF"/>
                </a:solidFill>
              </a:rPr>
              <a:t>Fino alla pronuncia della Corte di Cassazione, sez. unite, n. 12225/2026 il Dipartimento ha considerato il Cup una entrata patrimoniale</a:t>
            </a:r>
          </a:p>
          <a:p>
            <a:pPr lvl="1" algn="just"/>
            <a:r>
              <a:rPr lang="it-IT" sz="1800" b="1" dirty="0">
                <a:solidFill>
                  <a:srgbClr val="0000FF"/>
                </a:solidFill>
              </a:rPr>
              <a:t>Ora l’orientamento va riconsiderato</a:t>
            </a:r>
          </a:p>
          <a:p>
            <a:pPr algn="just"/>
            <a:endParaRPr lang="it-IT" sz="1800" b="1" dirty="0">
              <a:solidFill>
                <a:srgbClr val="0000FF"/>
              </a:solidFill>
            </a:endParaRPr>
          </a:p>
          <a:p>
            <a:pPr algn="just"/>
            <a:r>
              <a:rPr lang="it-IT" sz="1800" b="1" dirty="0">
                <a:solidFill>
                  <a:srgbClr val="0000FF"/>
                </a:solidFill>
              </a:rPr>
              <a:t>Dall’annualità d’imposta 2027 le deliberazioni regolamentari e tariffarie del Cup vanno trasmesse al Mef (con caricamento sul Portale del federalismo fiscale) entro il 14 ottobre</a:t>
            </a:r>
          </a:p>
          <a:p>
            <a:pPr lvl="1" algn="just"/>
            <a:r>
              <a:rPr lang="it-IT" sz="1800" b="1" dirty="0">
                <a:solidFill>
                  <a:srgbClr val="0000FF"/>
                </a:solidFill>
              </a:rPr>
              <a:t>La pubblicazione, entro il 28 ottobre, ha valenza costitutiva della efficacia</a:t>
            </a:r>
          </a:p>
          <a:p>
            <a:pPr lvl="1" algn="just"/>
            <a:endParaRPr lang="it-IT" sz="1400" b="1" dirty="0">
              <a:solidFill>
                <a:srgbClr val="0000FF"/>
              </a:solidFill>
            </a:endParaRPr>
          </a:p>
          <a:p>
            <a:pPr marL="0" indent="0" algn="r">
              <a:buNone/>
              <a:defRPr/>
            </a:pPr>
            <a:r>
              <a:rPr lang="it-IT" sz="1400" dirty="0"/>
              <a:t>… segue</a:t>
            </a:r>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6B26F550-4C6D-98A7-86BC-792EBBC0DBA7}"/>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ECA55086-7C4F-5C42-FE33-45E5987A16B9}"/>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2507755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0E028-56A7-5BD6-A2AE-74D2B24D9D2D}"/>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F44C4DAC-2E5D-25E7-2B57-6B4E351B33C3}"/>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19</a:t>
            </a:fld>
            <a:endParaRPr lang="it-IT" altLang="it-IT" sz="1100">
              <a:solidFill>
                <a:schemeClr val="bg1"/>
              </a:solidFill>
            </a:endParaRPr>
          </a:p>
        </p:txBody>
      </p:sp>
      <p:sp>
        <p:nvSpPr>
          <p:cNvPr id="592898" name="Rectangle 2">
            <a:extLst>
              <a:ext uri="{FF2B5EF4-FFF2-40B4-BE49-F238E27FC236}">
                <a16:creationId xmlns:a16="http://schemas.microsoft.com/office/drawing/2014/main" id="{A6D278F4-BBED-4A1E-B62E-CD442CEE35E3}"/>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F0772F59-D4AF-AA25-968C-8428FFB1E514}"/>
              </a:ext>
            </a:extLst>
          </p:cNvPr>
          <p:cNvSpPr>
            <a:spLocks noGrp="1" noChangeArrowheads="1"/>
          </p:cNvSpPr>
          <p:nvPr>
            <p:ph type="body" idx="4294967295"/>
          </p:nvPr>
        </p:nvSpPr>
        <p:spPr>
          <a:xfrm>
            <a:off x="1187450" y="1052513"/>
            <a:ext cx="7488238" cy="4824412"/>
          </a:xfrm>
        </p:spPr>
        <p:txBody>
          <a:bodyPr>
            <a:normAutofit/>
          </a:bodyPr>
          <a:lstStyle/>
          <a:p>
            <a:pPr algn="just"/>
            <a:r>
              <a:rPr lang="it-IT" sz="1500" b="1" dirty="0">
                <a:solidFill>
                  <a:srgbClr val="0000FF"/>
                </a:solidFill>
              </a:rPr>
              <a:t>Per l’anno 2026, considerato che la sentenza delle Sezioni Unite è stata pubblicata il 1°maggio 2026: </a:t>
            </a:r>
            <a:endParaRPr lang="it-IT" sz="1500" dirty="0">
              <a:solidFill>
                <a:srgbClr val="0000FF"/>
              </a:solidFill>
            </a:endParaRPr>
          </a:p>
          <a:p>
            <a:pPr lvl="1" algn="just"/>
            <a:r>
              <a:rPr lang="it-IT" sz="1500" b="1" dirty="0">
                <a:solidFill>
                  <a:srgbClr val="0000FF"/>
                </a:solidFill>
              </a:rPr>
              <a:t>è ormai spirato, in data 28 febbraio 2026, il termine per l’adozione delle deliberazioni regolamentari e tariffarie in materia di canone unico, con la conseguenza che per tale anno non possono essere più adottati nuovi atti deliberativi</a:t>
            </a:r>
            <a:endParaRPr lang="it-IT" sz="1500" dirty="0">
              <a:solidFill>
                <a:srgbClr val="0000FF"/>
              </a:solidFill>
            </a:endParaRPr>
          </a:p>
          <a:p>
            <a:pPr lvl="1" algn="just"/>
            <a:r>
              <a:rPr lang="it-IT" sz="1500" b="1" dirty="0">
                <a:solidFill>
                  <a:srgbClr val="0000FF"/>
                </a:solidFill>
              </a:rPr>
              <a:t>i Comuni hanno l’obbligo di trasmettere, entro il termine perentorio del 14 ottobre 2026, le deliberazioni regolamentari e tariffarie eventualmente già adottate per l’anno 2026</a:t>
            </a:r>
            <a:endParaRPr lang="it-IT" sz="1500" dirty="0">
              <a:solidFill>
                <a:srgbClr val="0000FF"/>
              </a:solidFill>
            </a:endParaRPr>
          </a:p>
          <a:p>
            <a:pPr lvl="1" algn="just"/>
            <a:r>
              <a:rPr lang="it-IT" sz="1500" b="1" dirty="0">
                <a:solidFill>
                  <a:srgbClr val="0000FF"/>
                </a:solidFill>
              </a:rPr>
              <a:t>in mancanza di atti adottati per il 2026, in base al principio generale di ultrattività e di conservazione degli atti, deve essere inviata esclusivamente l’ultima deliberazione in materia di canone unico vigente alla data del 1° maggio 2026, e non anche quella eventualmente adottata negli anni precedenti</a:t>
            </a:r>
          </a:p>
          <a:p>
            <a:pPr lvl="2" algn="just"/>
            <a:r>
              <a:rPr lang="it-IT" sz="1500" b="1" dirty="0">
                <a:solidFill>
                  <a:srgbClr val="0000FF"/>
                </a:solidFill>
              </a:rPr>
              <a:t>ad esempio, se il comune ha istituito il canone unico nel 2021 e successivamente ha adottato una deliberazione nel 2024 – ancora vigente poiché in seguito non sono stati approvati altri atti – lo stesso deve trasmettere solo la deliberazione del 2024 e non anche quella relativa al 2021</a:t>
            </a:r>
          </a:p>
          <a:p>
            <a:pPr lvl="2" algn="just"/>
            <a:endParaRPr lang="it-IT" sz="1500" dirty="0">
              <a:solidFill>
                <a:srgbClr val="0000FF"/>
              </a:solidFill>
            </a:endParaRPr>
          </a:p>
        </p:txBody>
      </p:sp>
      <p:sp>
        <p:nvSpPr>
          <p:cNvPr id="1444869" name="Segnaposto data 6">
            <a:extLst>
              <a:ext uri="{FF2B5EF4-FFF2-40B4-BE49-F238E27FC236}">
                <a16:creationId xmlns:a16="http://schemas.microsoft.com/office/drawing/2014/main" id="{3A4EBF0F-7F8B-F7CD-F249-1DD91DD632C6}"/>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F38B9854-FB57-D79D-C4E7-3CDE1AD2EE53}"/>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1858348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E967-6DF0-F0F3-E3C2-4EACE09617C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3CCDA15-59D9-C804-6E48-5EDB260B1864}"/>
              </a:ext>
            </a:extLst>
          </p:cNvPr>
          <p:cNvSpPr>
            <a:spLocks noGrp="1"/>
          </p:cNvSpPr>
          <p:nvPr>
            <p:ph type="title"/>
          </p:nvPr>
        </p:nvSpPr>
        <p:spPr/>
        <p:txBody>
          <a:bodyPr>
            <a:normAutofit/>
          </a:bodyPr>
          <a:lstStyle/>
          <a:p>
            <a:pPr algn="ctr"/>
            <a:r>
              <a:rPr lang="it-IT" sz="3600" b="1" dirty="0">
                <a:solidFill>
                  <a:schemeClr val="accent1"/>
                </a:solidFill>
                <a:ea typeface="MS PGothic" panose="020B0600070205080204" pitchFamily="34" charset="-128"/>
              </a:rPr>
              <a:t>Entrate «diverse»</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1BBE8017-5A0F-C6B1-E4B5-E121FEC6D6A9}"/>
              </a:ext>
            </a:extLst>
          </p:cNvPr>
          <p:cNvSpPr>
            <a:spLocks noGrp="1"/>
          </p:cNvSpPr>
          <p:nvPr>
            <p:ph idx="1"/>
          </p:nvPr>
        </p:nvSpPr>
        <p:spPr/>
        <p:txBody>
          <a:bodyPr>
            <a:normAutofit fontScale="77500" lnSpcReduction="20000"/>
          </a:bodyPr>
          <a:lstStyle/>
          <a:p>
            <a:pPr algn="just"/>
            <a:endParaRPr lang="it-IT" sz="3000" b="1" dirty="0">
              <a:solidFill>
                <a:srgbClr val="FF0000"/>
              </a:solidFill>
            </a:endParaRPr>
          </a:p>
          <a:p>
            <a:pPr algn="just"/>
            <a:r>
              <a:rPr lang="it-IT" sz="2500" b="1" dirty="0">
                <a:solidFill>
                  <a:srgbClr val="FF0000"/>
                </a:solidFill>
              </a:rPr>
              <a:t>Legge 27 dicembre 2019, n. 160 – Art. 1, commi 816-836</a:t>
            </a:r>
          </a:p>
          <a:p>
            <a:pPr lvl="1" algn="just">
              <a:buFont typeface="Wingdings" panose="05000000000000000000" pitchFamily="2" charset="2"/>
              <a:buChar char="v"/>
            </a:pPr>
            <a:r>
              <a:rPr lang="it-IT" sz="2500" b="1" dirty="0">
                <a:solidFill>
                  <a:srgbClr val="FF0000"/>
                </a:solidFill>
              </a:rPr>
              <a:t>Cup: occupazione demanio o patrimonio indisponibile</a:t>
            </a:r>
          </a:p>
          <a:p>
            <a:pPr lvl="1" algn="just">
              <a:buFont typeface="Wingdings" panose="05000000000000000000" pitchFamily="2" charset="2"/>
              <a:buChar char="v"/>
            </a:pPr>
            <a:r>
              <a:rPr lang="it-IT" sz="2500" b="1" dirty="0">
                <a:solidFill>
                  <a:srgbClr val="FF0000"/>
                </a:solidFill>
              </a:rPr>
              <a:t>Cup: diffusione messaggi pubblicitari</a:t>
            </a:r>
          </a:p>
          <a:p>
            <a:pPr lvl="1" algn="just">
              <a:buFont typeface="Wingdings" panose="05000000000000000000" pitchFamily="2" charset="2"/>
              <a:buChar char="v"/>
            </a:pPr>
            <a:r>
              <a:rPr lang="it-IT" sz="2500" b="1" dirty="0">
                <a:solidFill>
                  <a:srgbClr val="FF0000"/>
                </a:solidFill>
              </a:rPr>
              <a:t>Cup: occupazioni servizi di pubblica utilità</a:t>
            </a:r>
          </a:p>
          <a:p>
            <a:pPr algn="just"/>
            <a:endParaRPr lang="it-IT" sz="2500" b="1" dirty="0">
              <a:solidFill>
                <a:srgbClr val="336600"/>
              </a:solidFill>
            </a:endParaRPr>
          </a:p>
          <a:p>
            <a:pPr algn="just"/>
            <a:r>
              <a:rPr lang="it-IT" sz="2500" b="1" dirty="0">
                <a:solidFill>
                  <a:srgbClr val="0070C0"/>
                </a:solidFill>
              </a:rPr>
              <a:t>Legge 27 dicembre 2019, n. 160 – Art. 1, commi 837-845</a:t>
            </a:r>
          </a:p>
          <a:p>
            <a:pPr lvl="1" algn="just">
              <a:buFont typeface="Wingdings" panose="05000000000000000000" pitchFamily="2" charset="2"/>
              <a:buChar char="v"/>
            </a:pPr>
            <a:r>
              <a:rPr lang="it-IT" sz="2500" b="1" dirty="0">
                <a:solidFill>
                  <a:srgbClr val="0070C0"/>
                </a:solidFill>
              </a:rPr>
              <a:t>Canone di concessione delle aree mercatali</a:t>
            </a:r>
          </a:p>
          <a:p>
            <a:pPr lvl="1" algn="just">
              <a:buFont typeface="Wingdings" panose="05000000000000000000" pitchFamily="2" charset="2"/>
              <a:buChar char="v"/>
            </a:pPr>
            <a:endParaRPr lang="it-IT" sz="2500" b="1" dirty="0">
              <a:solidFill>
                <a:srgbClr val="0070C0"/>
              </a:solidFill>
            </a:endParaRPr>
          </a:p>
          <a:p>
            <a:pPr algn="just"/>
            <a:r>
              <a:rPr lang="it-IT" sz="2500" b="1" dirty="0">
                <a:solidFill>
                  <a:schemeClr val="accent6">
                    <a:lumMod val="50000"/>
                  </a:schemeClr>
                </a:solidFill>
              </a:rPr>
              <a:t>Legge 27 dicembre 2019, n. 160 – Art. 1, comma 846</a:t>
            </a:r>
          </a:p>
          <a:p>
            <a:pPr lvl="1" algn="just">
              <a:buFont typeface="Wingdings" panose="05000000000000000000" pitchFamily="2" charset="2"/>
              <a:buChar char="v"/>
            </a:pPr>
            <a:r>
              <a:rPr lang="it-IT" sz="2500" b="1" dirty="0">
                <a:solidFill>
                  <a:schemeClr val="accent6">
                    <a:lumMod val="50000"/>
                  </a:schemeClr>
                </a:solidFill>
              </a:rPr>
              <a:t>Affidamento del Canone</a:t>
            </a:r>
          </a:p>
          <a:p>
            <a:pPr algn="just"/>
            <a:endParaRPr lang="it-IT" sz="2500" b="1" dirty="0">
              <a:solidFill>
                <a:srgbClr val="0070C0"/>
              </a:solidFill>
            </a:endParaRPr>
          </a:p>
          <a:p>
            <a:pPr algn="just"/>
            <a:r>
              <a:rPr lang="it-IT" sz="2500" b="1" dirty="0">
                <a:solidFill>
                  <a:srgbClr val="7030A0"/>
                </a:solidFill>
              </a:rPr>
              <a:t>Legge 27 dicembre 2019, n. 160 – Art. 1, comma 847</a:t>
            </a:r>
          </a:p>
          <a:p>
            <a:pPr lvl="1" algn="just">
              <a:buFont typeface="Wingdings" panose="05000000000000000000" pitchFamily="2" charset="2"/>
              <a:buChar char="v"/>
            </a:pPr>
            <a:r>
              <a:rPr lang="it-IT" sz="2500" b="1" dirty="0">
                <a:solidFill>
                  <a:srgbClr val="7030A0"/>
                </a:solidFill>
              </a:rPr>
              <a:t>Soppressione prelievi precedenti</a:t>
            </a:r>
          </a:p>
          <a:p>
            <a:pPr lvl="1" algn="just">
              <a:buFont typeface="Wingdings" panose="05000000000000000000" pitchFamily="2" charset="2"/>
              <a:buChar char="v"/>
            </a:pPr>
            <a:endParaRPr lang="it-IT" dirty="0"/>
          </a:p>
        </p:txBody>
      </p:sp>
    </p:spTree>
    <p:extLst>
      <p:ext uri="{BB962C8B-B14F-4D97-AF65-F5344CB8AC3E}">
        <p14:creationId xmlns:p14="http://schemas.microsoft.com/office/powerpoint/2010/main" val="3554926103"/>
      </p:ext>
    </p:extLst>
  </p:cSld>
  <p:clrMapOvr>
    <a:masterClrMapping/>
  </p:clrMapOvr>
  <p:transition>
    <p:zoom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B4C0-A440-89B0-EF7E-42B2046001C7}"/>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0EEAB35C-ACCF-529B-5536-EC7FC8555E86}"/>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20</a:t>
            </a:fld>
            <a:endParaRPr lang="it-IT" altLang="it-IT" sz="1100">
              <a:solidFill>
                <a:schemeClr val="bg1"/>
              </a:solidFill>
            </a:endParaRPr>
          </a:p>
        </p:txBody>
      </p:sp>
      <p:sp>
        <p:nvSpPr>
          <p:cNvPr id="592898" name="Rectangle 2">
            <a:extLst>
              <a:ext uri="{FF2B5EF4-FFF2-40B4-BE49-F238E27FC236}">
                <a16:creationId xmlns:a16="http://schemas.microsoft.com/office/drawing/2014/main" id="{53581A10-7CC3-6329-4A62-A82C31F9B3CC}"/>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FFE364E4-8D86-9AE5-0A9C-BA87B7B7E6B2}"/>
              </a:ext>
            </a:extLst>
          </p:cNvPr>
          <p:cNvSpPr>
            <a:spLocks noGrp="1" noChangeArrowheads="1"/>
          </p:cNvSpPr>
          <p:nvPr>
            <p:ph type="body" idx="4294967295"/>
          </p:nvPr>
        </p:nvSpPr>
        <p:spPr>
          <a:xfrm>
            <a:off x="1187450" y="1052513"/>
            <a:ext cx="7488238" cy="4824412"/>
          </a:xfrm>
        </p:spPr>
        <p:txBody>
          <a:bodyPr/>
          <a:lstStyle/>
          <a:p>
            <a:pPr marL="0" indent="0" algn="ctr">
              <a:buNone/>
              <a:defRPr/>
            </a:pPr>
            <a:r>
              <a:rPr lang="it-IT" sz="2200" b="1" dirty="0">
                <a:solidFill>
                  <a:srgbClr val="FF0000"/>
                </a:solidFill>
              </a:rPr>
              <a:t>Modifiche ai Regolamenti</a:t>
            </a:r>
          </a:p>
          <a:p>
            <a:pPr marL="0" indent="0" algn="just">
              <a:buNone/>
              <a:defRPr/>
            </a:pPr>
            <a:endParaRPr lang="it-IT" sz="1800" dirty="0"/>
          </a:p>
          <a:p>
            <a:pPr marL="0" indent="0" algn="ctr">
              <a:buNone/>
              <a:defRPr/>
            </a:pPr>
            <a:r>
              <a:rPr lang="it-IT" sz="1800" b="1" dirty="0">
                <a:solidFill>
                  <a:srgbClr val="0000FF"/>
                </a:solidFill>
              </a:rPr>
              <a:t>Necessità di modificare i Regolamenti prevedendo l’applicazione degli istituti disciplinanti i tributi comunali</a:t>
            </a:r>
          </a:p>
          <a:p>
            <a:pPr marL="0" indent="0" algn="ctr">
              <a:buNone/>
              <a:defRPr/>
            </a:pPr>
            <a:endParaRPr lang="it-IT" sz="1800" b="1" dirty="0">
              <a:solidFill>
                <a:srgbClr val="0000FF"/>
              </a:solidFill>
            </a:endParaRPr>
          </a:p>
          <a:p>
            <a:pPr marL="0" indent="0" algn="ctr">
              <a:buNone/>
              <a:defRPr/>
            </a:pPr>
            <a:r>
              <a:rPr lang="it-IT" sz="1800" b="1" dirty="0">
                <a:solidFill>
                  <a:srgbClr val="0000FF"/>
                </a:solidFill>
              </a:rPr>
              <a:t>Le deliberazioni regolamentari devono essere corredate del dell’organo di revisione economico-finanziaria</a:t>
            </a:r>
          </a:p>
          <a:p>
            <a:pPr marL="0" indent="0" algn="ctr">
              <a:buNone/>
            </a:pPr>
            <a:r>
              <a:rPr lang="it-IT" sz="1800" b="1" dirty="0"/>
              <a:t>Decreto legislativo 18 agosto 2000, n. 267</a:t>
            </a:r>
          </a:p>
          <a:p>
            <a:pPr marL="0" indent="0" algn="ctr">
              <a:buNone/>
            </a:pPr>
            <a:r>
              <a:rPr lang="it-IT" sz="1800" b="1" dirty="0"/>
              <a:t>Articolo 239 - </a:t>
            </a:r>
            <a:r>
              <a:rPr lang="it-IT" sz="1800" dirty="0"/>
              <a:t>Funzioni dell'organo di revisione</a:t>
            </a:r>
          </a:p>
          <a:p>
            <a:pPr marL="0" indent="0" algn="just">
              <a:buNone/>
            </a:pPr>
            <a:r>
              <a:rPr lang="it-IT" sz="1800" b="1" dirty="0"/>
              <a:t>1. </a:t>
            </a:r>
            <a:r>
              <a:rPr lang="it-IT" sz="1800" dirty="0"/>
              <a:t>L'organo di revisione svolge le seguenti funzioni:</a:t>
            </a:r>
          </a:p>
          <a:p>
            <a:pPr marL="0" indent="0" algn="just">
              <a:buNone/>
            </a:pPr>
            <a:r>
              <a:rPr lang="it-IT" sz="1800" dirty="0"/>
              <a:t>b) pareri, con le modalità stabilite dal regolamento, in materia di:</a:t>
            </a:r>
          </a:p>
          <a:p>
            <a:pPr marL="0" indent="0" algn="just">
              <a:buNone/>
            </a:pPr>
            <a:r>
              <a:rPr lang="it-IT" sz="1800" dirty="0"/>
              <a:t>7) proposte di regolamento di contabilità, economato-provveditorato, patrimonio e di applicazione dei </a:t>
            </a:r>
            <a:r>
              <a:rPr lang="it-IT" sz="1800" b="1" dirty="0"/>
              <a:t>tributi locali</a:t>
            </a:r>
            <a:endParaRPr lang="it-IT" sz="1800" dirty="0"/>
          </a:p>
          <a:p>
            <a:pPr algn="just">
              <a:defRPr/>
            </a:pPr>
            <a:endParaRPr lang="it-IT" sz="2200" b="1" dirty="0">
              <a:solidFill>
                <a:srgbClr val="0000FF"/>
              </a:solidFill>
            </a:endParaRPr>
          </a:p>
        </p:txBody>
      </p:sp>
      <p:sp>
        <p:nvSpPr>
          <p:cNvPr id="1444869" name="Segnaposto data 6">
            <a:extLst>
              <a:ext uri="{FF2B5EF4-FFF2-40B4-BE49-F238E27FC236}">
                <a16:creationId xmlns:a16="http://schemas.microsoft.com/office/drawing/2014/main" id="{EE50ADDD-58AB-A2CB-B7BF-B73C275AACB8}"/>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867B5D89-675F-5EAF-AE96-574D89373F71}"/>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3210197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10378-FEBF-4E2B-D881-D14D809E4875}"/>
            </a:ext>
          </a:extLst>
        </p:cNvPr>
        <p:cNvGrpSpPr/>
        <p:nvPr/>
      </p:nvGrpSpPr>
      <p:grpSpPr>
        <a:xfrm>
          <a:off x="0" y="0"/>
          <a:ext cx="0" cy="0"/>
          <a:chOff x="0" y="0"/>
          <a:chExt cx="0" cy="0"/>
        </a:xfrm>
      </p:grpSpPr>
      <p:sp>
        <p:nvSpPr>
          <p:cNvPr id="1444866" name="Segnaposto numero diapositiva 5">
            <a:extLst>
              <a:ext uri="{FF2B5EF4-FFF2-40B4-BE49-F238E27FC236}">
                <a16:creationId xmlns:a16="http://schemas.microsoft.com/office/drawing/2014/main" id="{3B5C6E41-C076-7B6D-89DC-CF1BCECAB1D4}"/>
              </a:ext>
            </a:extLst>
          </p:cNvPr>
          <p:cNvSpPr txBox="1">
            <a:spLocks noGrp="1"/>
          </p:cNvSpPr>
          <p:nvPr/>
        </p:nvSpPr>
        <p:spPr bwMode="auto">
          <a:xfrm>
            <a:off x="65532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r">
              <a:spcBef>
                <a:spcPct val="0"/>
              </a:spcBef>
              <a:buClrTx/>
              <a:buSzTx/>
              <a:buFontTx/>
              <a:buNone/>
            </a:pPr>
            <a:r>
              <a:rPr lang="it-IT" altLang="it-IT" sz="1100">
                <a:solidFill>
                  <a:schemeClr val="bg1"/>
                </a:solidFill>
              </a:rPr>
              <a:t>Pagina </a:t>
            </a:r>
            <a:fld id="{C2AF4949-6D8B-48D5-B6C9-A0A032FC3192}" type="slidenum">
              <a:rPr lang="it-IT" altLang="it-IT" sz="1100">
                <a:solidFill>
                  <a:schemeClr val="bg1"/>
                </a:solidFill>
              </a:rPr>
              <a:pPr algn="r">
                <a:spcBef>
                  <a:spcPct val="0"/>
                </a:spcBef>
                <a:buClrTx/>
                <a:buSzTx/>
                <a:buFontTx/>
                <a:buNone/>
              </a:pPr>
              <a:t>21</a:t>
            </a:fld>
            <a:endParaRPr lang="it-IT" altLang="it-IT" sz="1100">
              <a:solidFill>
                <a:schemeClr val="bg1"/>
              </a:solidFill>
            </a:endParaRPr>
          </a:p>
        </p:txBody>
      </p:sp>
      <p:sp>
        <p:nvSpPr>
          <p:cNvPr id="592898" name="Rectangle 2">
            <a:extLst>
              <a:ext uri="{FF2B5EF4-FFF2-40B4-BE49-F238E27FC236}">
                <a16:creationId xmlns:a16="http://schemas.microsoft.com/office/drawing/2014/main" id="{FC35C447-687D-658D-C965-75C13ECAC0E1}"/>
              </a:ext>
            </a:extLst>
          </p:cNvPr>
          <p:cNvSpPr>
            <a:spLocks noGrp="1" noChangeArrowheads="1"/>
          </p:cNvSpPr>
          <p:nvPr>
            <p:ph type="title" idx="4294967295"/>
          </p:nvPr>
        </p:nvSpPr>
        <p:spPr>
          <a:xfrm>
            <a:off x="1116013" y="476250"/>
            <a:ext cx="7648575" cy="504825"/>
          </a:xfrm>
        </p:spPr>
        <p:txBody>
          <a:bodyPr>
            <a:normAutofit/>
          </a:bodyPr>
          <a:lstStyle/>
          <a:p>
            <a:pPr algn="ctr">
              <a:defRPr/>
            </a:pPr>
            <a:r>
              <a:rPr lang="it-IT" sz="3000" b="1" dirty="0">
                <a:ea typeface="MS PGothic" panose="020B0600070205080204" pitchFamily="34" charset="-128"/>
              </a:rPr>
              <a:t>Conseguenze della natura tributaria del Cup</a:t>
            </a:r>
            <a:endParaRPr lang="it-IT" altLang="it-IT" sz="3000" b="1" dirty="0">
              <a:effectLst>
                <a:outerShdw blurRad="38100" dist="38100" dir="2700000" algn="tl">
                  <a:srgbClr val="000000"/>
                </a:outerShdw>
              </a:effectLst>
              <a:ea typeface="MS PGothic" panose="020B0600070205080204" pitchFamily="34" charset="-128"/>
            </a:endParaRPr>
          </a:p>
        </p:txBody>
      </p:sp>
      <p:sp>
        <p:nvSpPr>
          <p:cNvPr id="1430532" name="Rectangle 3">
            <a:extLst>
              <a:ext uri="{FF2B5EF4-FFF2-40B4-BE49-F238E27FC236}">
                <a16:creationId xmlns:a16="http://schemas.microsoft.com/office/drawing/2014/main" id="{02BD2316-2C67-893E-F189-DF18C7947B59}"/>
              </a:ext>
            </a:extLst>
          </p:cNvPr>
          <p:cNvSpPr>
            <a:spLocks noGrp="1" noChangeArrowheads="1"/>
          </p:cNvSpPr>
          <p:nvPr>
            <p:ph type="body" idx="4294967295"/>
          </p:nvPr>
        </p:nvSpPr>
        <p:spPr>
          <a:xfrm>
            <a:off x="1187450" y="1052513"/>
            <a:ext cx="7488238" cy="4824412"/>
          </a:xfrm>
        </p:spPr>
        <p:txBody>
          <a:bodyPr>
            <a:normAutofit lnSpcReduction="10000"/>
          </a:bodyPr>
          <a:lstStyle/>
          <a:p>
            <a:pPr marL="0" indent="0" algn="ctr">
              <a:buNone/>
              <a:defRPr/>
            </a:pPr>
            <a:r>
              <a:rPr lang="it-IT" sz="2200" b="1" dirty="0">
                <a:solidFill>
                  <a:srgbClr val="FF0000"/>
                </a:solidFill>
              </a:rPr>
              <a:t>Applicabilità delle tariffe</a:t>
            </a:r>
          </a:p>
          <a:p>
            <a:pPr marL="0" indent="0" algn="just">
              <a:buNone/>
              <a:defRPr/>
            </a:pPr>
            <a:endParaRPr lang="it-IT" sz="1000" dirty="0"/>
          </a:p>
          <a:p>
            <a:pPr marL="0" indent="0" algn="ctr">
              <a:buNone/>
            </a:pPr>
            <a:r>
              <a:rPr lang="it-IT" sz="1600" b="1" dirty="0"/>
              <a:t>Decreto legge 06/12/2011, n. 201 convertito dalla legge 22/12/2011, n. 214</a:t>
            </a:r>
          </a:p>
          <a:p>
            <a:pPr marL="0" indent="0" algn="ctr">
              <a:buNone/>
            </a:pPr>
            <a:r>
              <a:rPr lang="it-IT" sz="1600" b="1" dirty="0"/>
              <a:t>Art. 13 comma 15-ter</a:t>
            </a:r>
          </a:p>
          <a:p>
            <a:pPr marL="0" indent="0" algn="just">
              <a:buNone/>
            </a:pPr>
            <a:r>
              <a:rPr lang="it-IT" sz="1500" dirty="0"/>
              <a:t>(Omissis). I versamenti dei tributi diversi dall’imposta di soggiorno, dall’addizionale comunale all’IRPEF, dall’IMU e dalla TASI la cui scadenza è fissata dal comune prima del 1°dicembre di ciascun anno devono essere effettuati sulla base degli atti applicabili per l’anno precedente</a:t>
            </a:r>
          </a:p>
          <a:p>
            <a:pPr marL="0" indent="0" algn="just">
              <a:buNone/>
            </a:pPr>
            <a:r>
              <a:rPr lang="it-IT" sz="1500" dirty="0"/>
              <a:t>I versamenti dei medesimi tributi la cui scadenza è fissata dal comune in data successiva al 1°dicembre di ciascun anno devono essere effettuati sulla base degli atti pubblicati entro il 28 ottobre, a saldo dell’imposta dovuta per l’intero anno, con eventuale conguaglio su quanto già versato</a:t>
            </a:r>
          </a:p>
          <a:p>
            <a:pPr marL="0" indent="0" algn="just">
              <a:buNone/>
            </a:pPr>
            <a:r>
              <a:rPr lang="it-IT" sz="1500" dirty="0"/>
              <a:t>In caso di mancata pubblicazione entro il termine del 28 ottobre, si applicano gli atti adottati per l’anno precedente</a:t>
            </a:r>
          </a:p>
          <a:p>
            <a:pPr marL="0" indent="0" algn="ctr">
              <a:buNone/>
            </a:pPr>
            <a:r>
              <a:rPr lang="it-IT" sz="1600" b="1" dirty="0">
                <a:solidFill>
                  <a:srgbClr val="FF0000"/>
                </a:solidFill>
              </a:rPr>
              <a:t>Difficoltà applicative per il Cup</a:t>
            </a:r>
          </a:p>
          <a:p>
            <a:pPr algn="just"/>
            <a:r>
              <a:rPr lang="it-IT" sz="1600" dirty="0">
                <a:solidFill>
                  <a:srgbClr val="FF0000"/>
                </a:solidFill>
              </a:rPr>
              <a:t>Pagamento contestuale al rilascio della concessione o dell’autorizzazione</a:t>
            </a:r>
          </a:p>
          <a:p>
            <a:pPr algn="just"/>
            <a:r>
              <a:rPr lang="it-IT" sz="1600" dirty="0">
                <a:solidFill>
                  <a:srgbClr val="FF0000"/>
                </a:solidFill>
              </a:rPr>
              <a:t>Scadenze di pagamento «ordinarie» per le fattispecie permanenti</a:t>
            </a:r>
          </a:p>
          <a:p>
            <a:pPr algn="just"/>
            <a:r>
              <a:rPr lang="it-IT" sz="1600" dirty="0">
                <a:solidFill>
                  <a:srgbClr val="FF0000"/>
                </a:solidFill>
              </a:rPr>
              <a:t>Scadenze di pagamento per le fattispecie temporanee</a:t>
            </a:r>
          </a:p>
          <a:p>
            <a:pPr marL="0" indent="0" algn="just">
              <a:buNone/>
            </a:pPr>
            <a:endParaRPr lang="it-IT" sz="1600" dirty="0"/>
          </a:p>
        </p:txBody>
      </p:sp>
      <p:sp>
        <p:nvSpPr>
          <p:cNvPr id="1444869" name="Segnaposto data 6">
            <a:extLst>
              <a:ext uri="{FF2B5EF4-FFF2-40B4-BE49-F238E27FC236}">
                <a16:creationId xmlns:a16="http://schemas.microsoft.com/office/drawing/2014/main" id="{5CFA3962-66C0-2F63-9430-33AA4A37EFF4}"/>
              </a:ext>
            </a:extLst>
          </p:cNvPr>
          <p:cNvSpPr txBox="1">
            <a:spLocks noGrp="1"/>
          </p:cNvSpPr>
          <p:nvPr/>
        </p:nvSpPr>
        <p:spPr bwMode="auto">
          <a:xfrm>
            <a:off x="4343400" y="61626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
        <p:nvSpPr>
          <p:cNvPr id="1444870" name="Segnaposto piè di pagina 8">
            <a:extLst>
              <a:ext uri="{FF2B5EF4-FFF2-40B4-BE49-F238E27FC236}">
                <a16:creationId xmlns:a16="http://schemas.microsoft.com/office/drawing/2014/main" id="{18819888-31A7-BC18-316E-3CEE63BDEA94}"/>
              </a:ext>
            </a:extLst>
          </p:cNvPr>
          <p:cNvSpPr txBox="1">
            <a:spLocks noGrp="1"/>
          </p:cNvSpPr>
          <p:nvPr/>
        </p:nvSpPr>
        <p:spPr bwMode="auto">
          <a:xfrm>
            <a:off x="1219200" y="61626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55499"/>
              </a:buClr>
              <a:buSzPct val="150000"/>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endParaRPr lang="it-IT" altLang="it-IT" sz="1100">
              <a:solidFill>
                <a:schemeClr val="bg1"/>
              </a:solidFill>
            </a:endParaRPr>
          </a:p>
        </p:txBody>
      </p:sp>
    </p:spTree>
    <p:extLst>
      <p:ext uri="{BB962C8B-B14F-4D97-AF65-F5344CB8AC3E}">
        <p14:creationId xmlns:p14="http://schemas.microsoft.com/office/powerpoint/2010/main" val="237129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CFF6-90C1-A9A7-8523-63721DE8A7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EEF6D39-B6D4-4473-A8F0-43CA8C1E7569}"/>
              </a:ext>
            </a:extLst>
          </p:cNvPr>
          <p:cNvSpPr>
            <a:spLocks noGrp="1"/>
          </p:cNvSpPr>
          <p:nvPr>
            <p:ph type="title"/>
          </p:nvPr>
        </p:nvSpPr>
        <p:spPr>
          <a:xfrm>
            <a:off x="669960" y="1556792"/>
            <a:ext cx="7772400" cy="1362456"/>
          </a:xfrm>
        </p:spPr>
        <p:txBody>
          <a:bodyPr>
            <a:normAutofit/>
          </a:bodyPr>
          <a:lstStyle/>
          <a:p>
            <a:pPr algn="ctr" eaLnBrk="0" hangingPunct="0">
              <a:defRPr/>
            </a:pPr>
            <a:r>
              <a:rPr lang="it-IT" sz="4000" dirty="0">
                <a:solidFill>
                  <a:srgbClr val="FFFF00"/>
                </a:solidFill>
                <a:latin typeface="Arial" pitchFamily="34" charset="0"/>
              </a:rPr>
              <a:t>La natura di </a:t>
            </a:r>
            <a:r>
              <a:rPr lang="it-IT" sz="4000" dirty="0" err="1">
                <a:solidFill>
                  <a:srgbClr val="FFFF00"/>
                </a:solidFill>
                <a:latin typeface="Arial" pitchFamily="34" charset="0"/>
              </a:rPr>
              <a:t>Cosap</a:t>
            </a:r>
            <a:r>
              <a:rPr lang="it-IT" sz="4000" dirty="0">
                <a:solidFill>
                  <a:srgbClr val="FFFF00"/>
                </a:solidFill>
                <a:latin typeface="Arial" pitchFamily="34" charset="0"/>
              </a:rPr>
              <a:t> e </a:t>
            </a:r>
            <a:r>
              <a:rPr lang="it-IT" sz="4000" dirty="0" err="1">
                <a:solidFill>
                  <a:srgbClr val="FFFF00"/>
                </a:solidFill>
                <a:latin typeface="Arial" pitchFamily="34" charset="0"/>
              </a:rPr>
              <a:t>Cimp</a:t>
            </a:r>
            <a:endParaRPr lang="it-IT" sz="4000" dirty="0">
              <a:solidFill>
                <a:srgbClr val="FFFF00"/>
              </a:solidFill>
              <a:latin typeface="Arial" pitchFamily="34" charset="0"/>
            </a:endParaRPr>
          </a:p>
        </p:txBody>
      </p:sp>
      <p:sp>
        <p:nvSpPr>
          <p:cNvPr id="3" name="Segnaposto testo 2">
            <a:extLst>
              <a:ext uri="{FF2B5EF4-FFF2-40B4-BE49-F238E27FC236}">
                <a16:creationId xmlns:a16="http://schemas.microsoft.com/office/drawing/2014/main" id="{3555663D-1934-4E08-FB96-5504E6D405A3}"/>
              </a:ext>
            </a:extLst>
          </p:cNvPr>
          <p:cNvSpPr>
            <a:spLocks noGrp="1"/>
          </p:cNvSpPr>
          <p:nvPr>
            <p:ph type="body" idx="1"/>
          </p:nvPr>
        </p:nvSpPr>
        <p:spPr>
          <a:xfrm>
            <a:off x="650421" y="3362688"/>
            <a:ext cx="7772400" cy="1800200"/>
          </a:xfrm>
        </p:spPr>
        <p:txBody>
          <a:bodyPr>
            <a:normAutofit/>
          </a:bodyPr>
          <a:lstStyle/>
          <a:p>
            <a:pPr algn="ctr"/>
            <a:endParaRPr lang="it-IT" sz="3600" dirty="0">
              <a:solidFill>
                <a:srgbClr val="FFFF00"/>
              </a:solidFill>
              <a:latin typeface="Avenir Next LT Pro" panose="020B0504020202020204" pitchFamily="34" charset="0"/>
            </a:endParaRPr>
          </a:p>
        </p:txBody>
      </p:sp>
    </p:spTree>
    <p:extLst>
      <p:ext uri="{BB962C8B-B14F-4D97-AF65-F5344CB8AC3E}">
        <p14:creationId xmlns:p14="http://schemas.microsoft.com/office/powerpoint/2010/main" val="1879319180"/>
      </p:ext>
    </p:extLst>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1D9EE-B047-C804-52A6-969EEA577CD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A77E522-2287-8099-F202-CAC3E7A80431}"/>
              </a:ext>
            </a:extLst>
          </p:cNvPr>
          <p:cNvSpPr>
            <a:spLocks noGrp="1"/>
          </p:cNvSpPr>
          <p:nvPr>
            <p:ph type="title"/>
          </p:nvPr>
        </p:nvSpPr>
        <p:spPr/>
        <p:txBody>
          <a:bodyPr>
            <a:normAutofit/>
          </a:bodyPr>
          <a:lstStyle/>
          <a:p>
            <a:pPr algn="ctr"/>
            <a:r>
              <a:rPr lang="it-IT" altLang="it-IT" sz="3600" b="1" dirty="0">
                <a:solidFill>
                  <a:schemeClr val="accent1"/>
                </a:solidFill>
                <a:ea typeface="MS PGothic" panose="020B0600070205080204" pitchFamily="34" charset="-128"/>
              </a:rPr>
              <a:t>Gli interventi della Corte Costituzionale</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EFE5190B-31A9-AE2B-8388-AA7FD60BCF70}"/>
              </a:ext>
            </a:extLst>
          </p:cNvPr>
          <p:cNvSpPr>
            <a:spLocks noGrp="1"/>
          </p:cNvSpPr>
          <p:nvPr>
            <p:ph idx="1"/>
          </p:nvPr>
        </p:nvSpPr>
        <p:spPr/>
        <p:txBody>
          <a:bodyPr>
            <a:normAutofit/>
          </a:bodyPr>
          <a:lstStyle/>
          <a:p>
            <a:pPr algn="ctr">
              <a:buNone/>
            </a:pPr>
            <a:r>
              <a:rPr lang="it-IT" altLang="it-IT" sz="2300" b="1" dirty="0">
                <a:solidFill>
                  <a:srgbClr val="747400"/>
                </a:solidFill>
              </a:rPr>
              <a:t>La Corte Costituzionale, sentenza 10-14 marzo 2008, n. 64</a:t>
            </a:r>
          </a:p>
          <a:p>
            <a:pPr algn="just">
              <a:buNone/>
            </a:pPr>
            <a:r>
              <a:rPr lang="it-IT" altLang="it-IT" sz="2300" dirty="0">
                <a:solidFill>
                  <a:srgbClr val="747400"/>
                </a:solidFill>
              </a:rPr>
              <a:t>Il </a:t>
            </a:r>
            <a:r>
              <a:rPr lang="it-IT" altLang="ja-JP" sz="2300" dirty="0">
                <a:solidFill>
                  <a:srgbClr val="747400"/>
                </a:solidFill>
              </a:rPr>
              <a:t>canone per l</a:t>
            </a:r>
            <a:r>
              <a:rPr lang="ja-JP" altLang="it-IT" sz="2300" dirty="0">
                <a:solidFill>
                  <a:srgbClr val="747400"/>
                </a:solidFill>
              </a:rPr>
              <a:t>’</a:t>
            </a:r>
            <a:r>
              <a:rPr lang="it-IT" altLang="ja-JP" sz="2300" dirty="0">
                <a:solidFill>
                  <a:srgbClr val="747400"/>
                </a:solidFill>
              </a:rPr>
              <a:t>occupazione di spazi ed aree pubbliche (</a:t>
            </a:r>
            <a:r>
              <a:rPr lang="it-IT" altLang="ja-JP" sz="2300" dirty="0" err="1">
                <a:solidFill>
                  <a:srgbClr val="747400"/>
                </a:solidFill>
              </a:rPr>
              <a:t>Cosap</a:t>
            </a:r>
            <a:r>
              <a:rPr lang="it-IT" altLang="ja-JP" sz="2300" dirty="0">
                <a:solidFill>
                  <a:srgbClr val="747400"/>
                </a:solidFill>
              </a:rPr>
              <a:t>), previsto </a:t>
            </a:r>
            <a:r>
              <a:rPr lang="it-IT" altLang="ja-JP" sz="2300" dirty="0" err="1">
                <a:solidFill>
                  <a:srgbClr val="747400"/>
                </a:solidFill>
              </a:rPr>
              <a:t>dall</a:t>
            </a:r>
            <a:r>
              <a:rPr lang="ja-JP" altLang="it-IT" sz="2300" dirty="0">
                <a:solidFill>
                  <a:srgbClr val="747400"/>
                </a:solidFill>
              </a:rPr>
              <a:t>’</a:t>
            </a:r>
            <a:r>
              <a:rPr lang="it-IT" altLang="ja-JP" sz="2300" dirty="0">
                <a:solidFill>
                  <a:srgbClr val="747400"/>
                </a:solidFill>
              </a:rPr>
              <a:t>articolo 63 del decreto legislativo n. 446/1997, non ha natura tributaria</a:t>
            </a:r>
          </a:p>
          <a:p>
            <a:pPr algn="just">
              <a:buNone/>
            </a:pPr>
            <a:endParaRPr lang="it-IT" altLang="it-IT" sz="2300" dirty="0">
              <a:solidFill>
                <a:srgbClr val="0000FF"/>
              </a:solidFill>
            </a:endParaRPr>
          </a:p>
          <a:p>
            <a:pPr algn="ctr">
              <a:buNone/>
            </a:pPr>
            <a:r>
              <a:rPr lang="it-IT" altLang="it-IT" sz="2300" b="1" dirty="0">
                <a:solidFill>
                  <a:srgbClr val="747400"/>
                </a:solidFill>
              </a:rPr>
              <a:t>La Corte Costituzionale, sentenza 8 maggio 2009, n. 141</a:t>
            </a:r>
          </a:p>
          <a:p>
            <a:pPr algn="just">
              <a:buNone/>
            </a:pPr>
            <a:r>
              <a:rPr lang="it-IT" altLang="it-IT" sz="2300" dirty="0">
                <a:solidFill>
                  <a:srgbClr val="747400"/>
                </a:solidFill>
              </a:rPr>
              <a:t>Il canone per l</a:t>
            </a:r>
            <a:r>
              <a:rPr lang="ja-JP" altLang="it-IT" sz="2300" dirty="0">
                <a:solidFill>
                  <a:srgbClr val="747400"/>
                </a:solidFill>
              </a:rPr>
              <a:t>’</a:t>
            </a:r>
            <a:r>
              <a:rPr lang="it-IT" altLang="ja-JP" sz="2300" dirty="0">
                <a:solidFill>
                  <a:srgbClr val="747400"/>
                </a:solidFill>
              </a:rPr>
              <a:t>installazione di mezzi pubblicitari (</a:t>
            </a:r>
            <a:r>
              <a:rPr lang="it-IT" altLang="ja-JP" sz="2300" dirty="0" err="1">
                <a:solidFill>
                  <a:srgbClr val="747400"/>
                </a:solidFill>
              </a:rPr>
              <a:t>Cimp</a:t>
            </a:r>
            <a:r>
              <a:rPr lang="it-IT" altLang="ja-JP" sz="2300" dirty="0">
                <a:solidFill>
                  <a:srgbClr val="747400"/>
                </a:solidFill>
              </a:rPr>
              <a:t>), istituito con il decreto legislativo n. 446/1997, ha natura tributaria</a:t>
            </a:r>
          </a:p>
          <a:p>
            <a:pPr>
              <a:buFont typeface="Wingdings" panose="05000000000000000000" pitchFamily="2" charset="2"/>
              <a:buChar char="Ø"/>
            </a:pPr>
            <a:endParaRPr lang="it-IT" sz="900" dirty="0">
              <a:solidFill>
                <a:srgbClr val="00B0F0"/>
              </a:solidFill>
              <a:latin typeface="Avenir Next LT Pro" panose="020B0504020202020204" pitchFamily="34" charset="0"/>
            </a:endParaRPr>
          </a:p>
          <a:p>
            <a:pPr>
              <a:buFont typeface="Wingdings" panose="05000000000000000000" pitchFamily="2" charset="2"/>
              <a:buChar char="Ø"/>
            </a:pPr>
            <a:endParaRPr lang="it-IT" sz="800" dirty="0">
              <a:solidFill>
                <a:srgbClr val="00B0F0"/>
              </a:solidFill>
              <a:latin typeface="Avenir Next LT Pro" panose="020B0504020202020204" pitchFamily="34" charset="0"/>
            </a:endParaRPr>
          </a:p>
          <a:p>
            <a:pPr>
              <a:buFont typeface="Wingdings" panose="05000000000000000000" pitchFamily="2" charset="2"/>
              <a:buChar char="Ø"/>
            </a:pPr>
            <a:endParaRPr lang="it-IT" sz="700" dirty="0">
              <a:solidFill>
                <a:srgbClr val="00B0F0"/>
              </a:solidFill>
              <a:latin typeface="Avenir Next LT Pro" panose="020B0504020202020204" pitchFamily="34" charset="0"/>
            </a:endParaRPr>
          </a:p>
          <a:p>
            <a:endParaRPr lang="it-IT" dirty="0"/>
          </a:p>
        </p:txBody>
      </p:sp>
    </p:spTree>
    <p:extLst>
      <p:ext uri="{BB962C8B-B14F-4D97-AF65-F5344CB8AC3E}">
        <p14:creationId xmlns:p14="http://schemas.microsoft.com/office/powerpoint/2010/main" val="3406525162"/>
      </p:ext>
    </p:extLst>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463D-F8F2-A295-F921-E1608242010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5A20AF1-2A44-1C21-A7C5-59BD5E0F8485}"/>
              </a:ext>
            </a:extLst>
          </p:cNvPr>
          <p:cNvSpPr>
            <a:spLocks noGrp="1"/>
          </p:cNvSpPr>
          <p:nvPr>
            <p:ph type="title"/>
          </p:nvPr>
        </p:nvSpPr>
        <p:spPr>
          <a:xfrm>
            <a:off x="669960" y="1556792"/>
            <a:ext cx="7772400" cy="1362456"/>
          </a:xfrm>
        </p:spPr>
        <p:txBody>
          <a:bodyPr>
            <a:normAutofit/>
          </a:bodyPr>
          <a:lstStyle/>
          <a:p>
            <a:pPr algn="ctr" eaLnBrk="0" hangingPunct="0">
              <a:defRPr/>
            </a:pPr>
            <a:r>
              <a:rPr lang="it-IT" sz="4000" dirty="0">
                <a:solidFill>
                  <a:srgbClr val="FFFF00"/>
                </a:solidFill>
                <a:latin typeface="Arial" pitchFamily="34" charset="0"/>
              </a:rPr>
              <a:t>La natura del Cup</a:t>
            </a:r>
          </a:p>
        </p:txBody>
      </p:sp>
      <p:sp>
        <p:nvSpPr>
          <p:cNvPr id="3" name="Segnaposto testo 2">
            <a:extLst>
              <a:ext uri="{FF2B5EF4-FFF2-40B4-BE49-F238E27FC236}">
                <a16:creationId xmlns:a16="http://schemas.microsoft.com/office/drawing/2014/main" id="{EF294715-5149-7B8B-4E42-46F846873163}"/>
              </a:ext>
            </a:extLst>
          </p:cNvPr>
          <p:cNvSpPr>
            <a:spLocks noGrp="1"/>
          </p:cNvSpPr>
          <p:nvPr>
            <p:ph type="body" idx="1"/>
          </p:nvPr>
        </p:nvSpPr>
        <p:spPr>
          <a:xfrm>
            <a:off x="650421" y="3362688"/>
            <a:ext cx="7772400" cy="1800200"/>
          </a:xfrm>
        </p:spPr>
        <p:txBody>
          <a:bodyPr>
            <a:normAutofit/>
          </a:bodyPr>
          <a:lstStyle/>
          <a:p>
            <a:pPr algn="ctr"/>
            <a:endParaRPr lang="it-IT" sz="3600" dirty="0">
              <a:solidFill>
                <a:srgbClr val="FFFF00"/>
              </a:solidFill>
              <a:latin typeface="Avenir Next LT Pro" panose="020B0504020202020204" pitchFamily="34" charset="0"/>
            </a:endParaRPr>
          </a:p>
        </p:txBody>
      </p:sp>
    </p:spTree>
    <p:extLst>
      <p:ext uri="{BB962C8B-B14F-4D97-AF65-F5344CB8AC3E}">
        <p14:creationId xmlns:p14="http://schemas.microsoft.com/office/powerpoint/2010/main" val="3221137856"/>
      </p:ext>
    </p:extLst>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F5C36-6BE3-E66D-6161-FDD66F077A5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E258442-853D-2AF2-AB9F-1234D8880DA5}"/>
              </a:ext>
            </a:extLst>
          </p:cNvPr>
          <p:cNvSpPr>
            <a:spLocks noGrp="1"/>
          </p:cNvSpPr>
          <p:nvPr>
            <p:ph type="title"/>
          </p:nvPr>
        </p:nvSpPr>
        <p:spPr/>
        <p:txBody>
          <a:bodyPr>
            <a:normAutofit/>
          </a:bodyPr>
          <a:lstStyle/>
          <a:p>
            <a:pPr algn="ctr"/>
            <a:r>
              <a:rPr lang="it-IT" sz="3600" b="1" dirty="0">
                <a:solidFill>
                  <a:schemeClr val="accent1"/>
                </a:solidFill>
                <a:ea typeface="MS PGothic" panose="020B0600070205080204" pitchFamily="34" charset="-128"/>
              </a:rPr>
              <a:t>L’interpretazione ministeriale</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CB50DA29-3106-C36C-9904-36484F659FDC}"/>
              </a:ext>
            </a:extLst>
          </p:cNvPr>
          <p:cNvSpPr>
            <a:spLocks noGrp="1"/>
          </p:cNvSpPr>
          <p:nvPr>
            <p:ph idx="1"/>
          </p:nvPr>
        </p:nvSpPr>
        <p:spPr/>
        <p:txBody>
          <a:bodyPr>
            <a:normAutofit lnSpcReduction="10000"/>
          </a:bodyPr>
          <a:lstStyle/>
          <a:p>
            <a:pPr marL="0" indent="0" algn="just">
              <a:buNone/>
            </a:pPr>
            <a:endParaRPr lang="it-IT" sz="1800" b="1" dirty="0">
              <a:solidFill>
                <a:srgbClr val="FF0000"/>
              </a:solidFill>
            </a:endParaRPr>
          </a:p>
          <a:p>
            <a:pPr marL="0" indent="0" algn="ctr">
              <a:buNone/>
              <a:defRPr/>
            </a:pPr>
            <a:r>
              <a:rPr lang="it-IT" sz="2400" b="1" dirty="0">
                <a:solidFill>
                  <a:srgbClr val="336600"/>
                </a:solidFill>
              </a:rPr>
              <a:t>Comunicato Mef 23 marzo 2021</a:t>
            </a:r>
          </a:p>
          <a:p>
            <a:pPr marL="0" indent="0" algn="just">
              <a:defRPr/>
            </a:pPr>
            <a:r>
              <a:rPr lang="it-IT" sz="2400" b="1" dirty="0">
                <a:solidFill>
                  <a:srgbClr val="336600"/>
                </a:solidFill>
              </a:rPr>
              <a:t>I regolamenti e le delibere tariffarie concernenti il canone di concessione, autorizzazione o esposizione pubblicitaria </a:t>
            </a:r>
            <a:r>
              <a:rPr lang="it-IT" sz="2400" dirty="0">
                <a:solidFill>
                  <a:srgbClr val="336600"/>
                </a:solidFill>
              </a:rPr>
              <a:t>– istituito dal comma 816 dell’art. 1 della legge n. 160 del 2019 - </a:t>
            </a:r>
            <a:r>
              <a:rPr lang="it-IT" sz="2400" b="1" dirty="0">
                <a:solidFill>
                  <a:srgbClr val="336600"/>
                </a:solidFill>
              </a:rPr>
              <a:t>non devono essere trasmessi al MEF </a:t>
            </a:r>
            <a:r>
              <a:rPr lang="it-IT" sz="2400" dirty="0">
                <a:solidFill>
                  <a:srgbClr val="336600"/>
                </a:solidFill>
              </a:rPr>
              <a:t>in quanto </a:t>
            </a:r>
            <a:r>
              <a:rPr lang="it-IT" sz="2400" b="1" dirty="0">
                <a:solidFill>
                  <a:srgbClr val="336600"/>
                </a:solidFill>
              </a:rPr>
              <a:t>entrate di natura non tributaria</a:t>
            </a:r>
          </a:p>
          <a:p>
            <a:pPr algn="ctr">
              <a:buNone/>
              <a:defRPr/>
            </a:pPr>
            <a:endParaRPr lang="it-IT" sz="2400" b="1" dirty="0">
              <a:solidFill>
                <a:srgbClr val="336600"/>
              </a:solidFill>
            </a:endParaRPr>
          </a:p>
          <a:p>
            <a:pPr algn="ctr">
              <a:buNone/>
              <a:defRPr/>
            </a:pPr>
            <a:r>
              <a:rPr lang="it-IT" sz="2400" b="1" dirty="0">
                <a:solidFill>
                  <a:srgbClr val="336600"/>
                </a:solidFill>
              </a:rPr>
              <a:t>Telefisco 2022</a:t>
            </a:r>
          </a:p>
          <a:p>
            <a:pPr algn="just">
              <a:defRPr/>
            </a:pPr>
            <a:r>
              <a:rPr lang="it-IT" sz="2400" b="1" dirty="0">
                <a:solidFill>
                  <a:srgbClr val="336600"/>
                </a:solidFill>
              </a:rPr>
              <a:t>Entrambe le componenti del canone hanno natura patrimoniale</a:t>
            </a:r>
          </a:p>
        </p:txBody>
      </p:sp>
    </p:spTree>
    <p:extLst>
      <p:ext uri="{BB962C8B-B14F-4D97-AF65-F5344CB8AC3E}">
        <p14:creationId xmlns:p14="http://schemas.microsoft.com/office/powerpoint/2010/main" val="2901916045"/>
      </p:ext>
    </p:extLst>
  </p:cSld>
  <p:clrMapOvr>
    <a:masterClrMapping/>
  </p:clrMapOvr>
  <p:transition>
    <p:zoom dir="in"/>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13BE3-EA26-8A20-832E-8325E3DBB52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EC429C4-B6DB-F42D-AF86-CE4B10B601C7}"/>
              </a:ext>
            </a:extLst>
          </p:cNvPr>
          <p:cNvSpPr>
            <a:spLocks noGrp="1"/>
          </p:cNvSpPr>
          <p:nvPr>
            <p:ph type="title"/>
          </p:nvPr>
        </p:nvSpPr>
        <p:spPr/>
        <p:txBody>
          <a:bodyPr>
            <a:normAutofit/>
          </a:bodyPr>
          <a:lstStyle/>
          <a:p>
            <a:pPr algn="ctr"/>
            <a:r>
              <a:rPr lang="it-IT" sz="3600" b="1" dirty="0">
                <a:solidFill>
                  <a:schemeClr val="accent1"/>
                </a:solidFill>
                <a:ea typeface="MS PGothic" panose="020B0600070205080204" pitchFamily="34" charset="-128"/>
              </a:rPr>
              <a:t>Gli orientamenti della giurisprudenza di merito</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9F29F750-649B-B9E1-9DEC-A5573A19AB32}"/>
              </a:ext>
            </a:extLst>
          </p:cNvPr>
          <p:cNvSpPr>
            <a:spLocks noGrp="1"/>
          </p:cNvSpPr>
          <p:nvPr>
            <p:ph idx="1"/>
          </p:nvPr>
        </p:nvSpPr>
        <p:spPr/>
        <p:txBody>
          <a:bodyPr>
            <a:normAutofit/>
          </a:bodyPr>
          <a:lstStyle/>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a:p>
            <a:pPr marL="386334" lvl="1" indent="0" algn="r">
              <a:buNone/>
              <a:defRPr/>
            </a:pPr>
            <a:endParaRPr lang="it-IT" sz="1600" dirty="0">
              <a:solidFill>
                <a:schemeClr val="tx1"/>
              </a:solidFill>
            </a:endParaRPr>
          </a:p>
        </p:txBody>
      </p:sp>
      <p:graphicFrame>
        <p:nvGraphicFramePr>
          <p:cNvPr id="4" name="Tabella 3">
            <a:extLst>
              <a:ext uri="{FF2B5EF4-FFF2-40B4-BE49-F238E27FC236}">
                <a16:creationId xmlns:a16="http://schemas.microsoft.com/office/drawing/2014/main" id="{88706277-97AE-A0AE-0AE9-AA8979F2A6C6}"/>
              </a:ext>
            </a:extLst>
          </p:cNvPr>
          <p:cNvGraphicFramePr>
            <a:graphicFrameLocks noGrp="1"/>
          </p:cNvGraphicFramePr>
          <p:nvPr>
            <p:extLst>
              <p:ext uri="{D42A27DB-BD31-4B8C-83A1-F6EECF244321}">
                <p14:modId xmlns:p14="http://schemas.microsoft.com/office/powerpoint/2010/main" val="116699943"/>
              </p:ext>
            </p:extLst>
          </p:nvPr>
        </p:nvGraphicFramePr>
        <p:xfrm>
          <a:off x="1034472" y="2255981"/>
          <a:ext cx="7204364" cy="3664528"/>
        </p:xfrm>
        <a:graphic>
          <a:graphicData uri="http://schemas.openxmlformats.org/drawingml/2006/table">
            <a:tbl>
              <a:tblPr firstRow="1" bandRow="1">
                <a:tableStyleId>{5940675A-B579-460E-94D1-54222C63F5DA}</a:tableStyleId>
              </a:tblPr>
              <a:tblGrid>
                <a:gridCol w="3602182">
                  <a:extLst>
                    <a:ext uri="{9D8B030D-6E8A-4147-A177-3AD203B41FA5}">
                      <a16:colId xmlns:a16="http://schemas.microsoft.com/office/drawing/2014/main" val="3136766362"/>
                    </a:ext>
                  </a:extLst>
                </a:gridCol>
                <a:gridCol w="3602182">
                  <a:extLst>
                    <a:ext uri="{9D8B030D-6E8A-4147-A177-3AD203B41FA5}">
                      <a16:colId xmlns:a16="http://schemas.microsoft.com/office/drawing/2014/main" val="2179854508"/>
                    </a:ext>
                  </a:extLst>
                </a:gridCol>
              </a:tblGrid>
              <a:tr h="13899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600" b="1" dirty="0">
                        <a:solidFill>
                          <a:srgbClr val="3366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600" b="1" dirty="0">
                        <a:solidFill>
                          <a:srgbClr val="3366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b="1" dirty="0">
                          <a:solidFill>
                            <a:srgbClr val="336600"/>
                          </a:solidFill>
                        </a:rPr>
                        <a:t>Natura tributaria</a:t>
                      </a:r>
                    </a:p>
                    <a:p>
                      <a:pPr algn="ctr"/>
                      <a:endParaRPr lang="it-IT"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dirty="0"/>
                        <a:t>CTP Pordenone n. 65/2022; CGT1 Reggio Emilia n. 178/2022; CGT2 Friuli Venezia-Giulia n. 38/2024 e CGT2 Lombardia n. 2654/2024</a:t>
                      </a:r>
                      <a:endParaRPr lang="it-IT" sz="1600" b="1" dirty="0">
                        <a:solidFill>
                          <a:srgbClr val="336600"/>
                        </a:solidFill>
                      </a:endParaRPr>
                    </a:p>
                  </a:txBody>
                  <a:tcPr/>
                </a:tc>
                <a:extLst>
                  <a:ext uri="{0D108BD9-81ED-4DB2-BD59-A6C34878D82A}">
                    <a16:rowId xmlns:a16="http://schemas.microsoft.com/office/drawing/2014/main" val="1546853521"/>
                  </a:ext>
                </a:extLst>
              </a:tr>
              <a:tr h="16427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600" b="1"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600" b="1"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b="1" dirty="0">
                          <a:solidFill>
                            <a:srgbClr val="FF0000"/>
                          </a:solidFill>
                        </a:rPr>
                        <a:t>Natura patrimoniale</a:t>
                      </a:r>
                    </a:p>
                    <a:p>
                      <a:pPr algn="ctr"/>
                      <a:endParaRPr lang="it-IT"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dirty="0"/>
                        <a:t>CTP Udine n. 198/2022; TAR Lazio, n. 3248/2022; TAR Lombardia, Brescia, n. 576/2023; Tribunale di Macerata, n. 902/2023; Tribunale di Padova, sentenza n. 1381/2024 e TAR Calabria n. 647/2025</a:t>
                      </a:r>
                    </a:p>
                  </a:txBody>
                  <a:tcPr/>
                </a:tc>
                <a:extLst>
                  <a:ext uri="{0D108BD9-81ED-4DB2-BD59-A6C34878D82A}">
                    <a16:rowId xmlns:a16="http://schemas.microsoft.com/office/drawing/2014/main" val="2729400178"/>
                  </a:ext>
                </a:extLst>
              </a:tr>
              <a:tr h="6318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b="1" dirty="0">
                          <a:solidFill>
                            <a:srgbClr val="00B0F0"/>
                          </a:solidFill>
                        </a:rPr>
                        <a:t>Valutazione caso per caso</a:t>
                      </a:r>
                    </a:p>
                    <a:p>
                      <a:pPr algn="ctr"/>
                      <a:endParaRPr lang="it-IT"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600" dirty="0"/>
                        <a:t>CGT2 Liguria, n. 799/2024</a:t>
                      </a:r>
                    </a:p>
                  </a:txBody>
                  <a:tcPr/>
                </a:tc>
                <a:extLst>
                  <a:ext uri="{0D108BD9-81ED-4DB2-BD59-A6C34878D82A}">
                    <a16:rowId xmlns:a16="http://schemas.microsoft.com/office/drawing/2014/main" val="3372538767"/>
                  </a:ext>
                </a:extLst>
              </a:tr>
            </a:tbl>
          </a:graphicData>
        </a:graphic>
      </p:graphicFrame>
    </p:spTree>
    <p:extLst>
      <p:ext uri="{BB962C8B-B14F-4D97-AF65-F5344CB8AC3E}">
        <p14:creationId xmlns:p14="http://schemas.microsoft.com/office/powerpoint/2010/main" val="31903506"/>
      </p:ext>
    </p:extLst>
  </p:cSld>
  <p:clrMapOvr>
    <a:masterClrMapping/>
  </p:clrMapOvr>
  <p:transition>
    <p:zoom dir="in"/>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C14EB-0905-531B-7AB1-3449F50865B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2277CE2-6935-8365-4C7B-CFB5FE5EA935}"/>
              </a:ext>
            </a:extLst>
          </p:cNvPr>
          <p:cNvSpPr>
            <a:spLocks noGrp="1"/>
          </p:cNvSpPr>
          <p:nvPr>
            <p:ph type="title"/>
          </p:nvPr>
        </p:nvSpPr>
        <p:spPr/>
        <p:txBody>
          <a:bodyPr>
            <a:normAutofit/>
          </a:bodyPr>
          <a:lstStyle/>
          <a:p>
            <a:pPr algn="ctr"/>
            <a:r>
              <a:rPr lang="it-IT" altLang="it-IT" sz="3600" b="1" dirty="0">
                <a:solidFill>
                  <a:schemeClr val="accent1"/>
                </a:solidFill>
                <a:ea typeface="MS PGothic" panose="020B0600070205080204" pitchFamily="34" charset="-128"/>
              </a:rPr>
              <a:t>L’intervento della Suprema Corte</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CA6EBFB8-55D3-E0A6-3659-F9B425437890}"/>
              </a:ext>
            </a:extLst>
          </p:cNvPr>
          <p:cNvSpPr>
            <a:spLocks noGrp="1"/>
          </p:cNvSpPr>
          <p:nvPr>
            <p:ph idx="1"/>
          </p:nvPr>
        </p:nvSpPr>
        <p:spPr/>
        <p:txBody>
          <a:bodyPr>
            <a:normAutofit fontScale="77500" lnSpcReduction="20000"/>
          </a:bodyPr>
          <a:lstStyle/>
          <a:p>
            <a:pPr marL="0" indent="0" algn="ctr">
              <a:buNone/>
            </a:pPr>
            <a:r>
              <a:rPr lang="it-IT" sz="2400" b="1" dirty="0">
                <a:solidFill>
                  <a:schemeClr val="accent6">
                    <a:lumMod val="50000"/>
                  </a:schemeClr>
                </a:solidFill>
              </a:rPr>
              <a:t>Corte di Cassazione, sez. unite, udienza 16/12/2025, pubblicazione 01/05/2026, n. 12225</a:t>
            </a:r>
          </a:p>
          <a:p>
            <a:pPr marL="0" indent="0" algn="just">
              <a:buNone/>
            </a:pPr>
            <a:endParaRPr lang="it-IT" sz="1900" dirty="0">
              <a:solidFill>
                <a:schemeClr val="accent6">
                  <a:lumMod val="50000"/>
                </a:schemeClr>
              </a:solidFill>
            </a:endParaRPr>
          </a:p>
          <a:p>
            <a:pPr algn="just"/>
            <a:r>
              <a:rPr lang="it-IT" sz="2200" b="1" i="1" dirty="0">
                <a:solidFill>
                  <a:schemeClr val="accent6">
                    <a:lumMod val="50000"/>
                  </a:schemeClr>
                </a:solidFill>
              </a:rPr>
              <a:t>Il canone</a:t>
            </a:r>
            <a:r>
              <a:rPr lang="it-IT" sz="2200" i="1" dirty="0">
                <a:solidFill>
                  <a:schemeClr val="accent6">
                    <a:lumMod val="50000"/>
                  </a:schemeClr>
                </a:solidFill>
              </a:rPr>
              <a:t> disciplinato dall’art. 1, commi 816-847, della legge n. 160/2019 </a:t>
            </a:r>
            <a:r>
              <a:rPr lang="it-IT" sz="2200" b="1" i="1" dirty="0">
                <a:solidFill>
                  <a:schemeClr val="accent6">
                    <a:lumMod val="50000"/>
                  </a:schemeClr>
                </a:solidFill>
              </a:rPr>
              <a:t>sostituisce sia entrate di natura tributaria </a:t>
            </a:r>
            <a:r>
              <a:rPr lang="it-IT" sz="2200" i="1" dirty="0">
                <a:solidFill>
                  <a:schemeClr val="accent6">
                    <a:lumMod val="50000"/>
                  </a:schemeClr>
                </a:solidFill>
              </a:rPr>
              <a:t>(Tosap, </a:t>
            </a:r>
            <a:r>
              <a:rPr lang="it-IT" sz="2200" i="1" dirty="0" err="1">
                <a:solidFill>
                  <a:schemeClr val="accent6">
                    <a:lumMod val="50000"/>
                  </a:schemeClr>
                </a:solidFill>
              </a:rPr>
              <a:t>Icp</a:t>
            </a:r>
            <a:r>
              <a:rPr lang="it-IT" sz="2200" i="1" dirty="0">
                <a:solidFill>
                  <a:schemeClr val="accent6">
                    <a:lumMod val="50000"/>
                  </a:schemeClr>
                </a:solidFill>
              </a:rPr>
              <a:t>, </a:t>
            </a:r>
            <a:r>
              <a:rPr lang="it-IT" sz="2200" i="1" dirty="0" err="1">
                <a:solidFill>
                  <a:schemeClr val="accent6">
                    <a:lumMod val="50000"/>
                  </a:schemeClr>
                </a:solidFill>
              </a:rPr>
              <a:t>Dpa</a:t>
            </a:r>
            <a:r>
              <a:rPr lang="it-IT" sz="2200" i="1" dirty="0">
                <a:solidFill>
                  <a:schemeClr val="accent6">
                    <a:lumMod val="50000"/>
                  </a:schemeClr>
                </a:solidFill>
              </a:rPr>
              <a:t>, </a:t>
            </a:r>
            <a:r>
              <a:rPr lang="it-IT" sz="2200" i="1" dirty="0" err="1">
                <a:solidFill>
                  <a:schemeClr val="accent6">
                    <a:lumMod val="50000"/>
                  </a:schemeClr>
                </a:solidFill>
              </a:rPr>
              <a:t>Cimp</a:t>
            </a:r>
            <a:r>
              <a:rPr lang="it-IT" sz="2200" i="1" dirty="0">
                <a:solidFill>
                  <a:schemeClr val="accent6">
                    <a:lumMod val="50000"/>
                  </a:schemeClr>
                </a:solidFill>
              </a:rPr>
              <a:t>) </a:t>
            </a:r>
            <a:r>
              <a:rPr lang="it-IT" sz="2200" b="1" i="1" dirty="0">
                <a:solidFill>
                  <a:schemeClr val="accent6">
                    <a:lumMod val="50000"/>
                  </a:schemeClr>
                </a:solidFill>
              </a:rPr>
              <a:t>sia entrate di natura patrimoniale </a:t>
            </a:r>
            <a:r>
              <a:rPr lang="it-IT" sz="2200" i="1" dirty="0">
                <a:solidFill>
                  <a:schemeClr val="accent6">
                    <a:lumMod val="50000"/>
                  </a:schemeClr>
                </a:solidFill>
              </a:rPr>
              <a:t>(</a:t>
            </a:r>
            <a:r>
              <a:rPr lang="it-IT" sz="2200" i="1" dirty="0" err="1">
                <a:solidFill>
                  <a:schemeClr val="accent6">
                    <a:lumMod val="50000"/>
                  </a:schemeClr>
                </a:solidFill>
              </a:rPr>
              <a:t>Cosap</a:t>
            </a:r>
            <a:r>
              <a:rPr lang="it-IT" sz="2200" i="1" dirty="0">
                <a:solidFill>
                  <a:schemeClr val="accent6">
                    <a:lumMod val="50000"/>
                  </a:schemeClr>
                </a:solidFill>
              </a:rPr>
              <a:t>) nonché il canone di cui all’art. 27, commi 7 e 8, del d.lgs. n. 285/1992 (Codice della strada), limitatamente alle strade di pertinenza dei Comuni e delle Province e per le occupazioni temporanee nei mercati anche la Tari giornaliera</a:t>
            </a:r>
          </a:p>
          <a:p>
            <a:pPr algn="just"/>
            <a:endParaRPr lang="it-IT" sz="1800" i="1" dirty="0">
              <a:solidFill>
                <a:schemeClr val="accent6">
                  <a:lumMod val="50000"/>
                </a:schemeClr>
              </a:solidFill>
            </a:endParaRPr>
          </a:p>
          <a:p>
            <a:pPr algn="just"/>
            <a:r>
              <a:rPr lang="it-IT" sz="2200" i="1" dirty="0">
                <a:solidFill>
                  <a:schemeClr val="accent6">
                    <a:lumMod val="50000"/>
                  </a:schemeClr>
                </a:solidFill>
              </a:rPr>
              <a:t>Il </a:t>
            </a:r>
            <a:r>
              <a:rPr lang="it-IT" sz="2200" b="1" i="1" dirty="0" err="1">
                <a:solidFill>
                  <a:schemeClr val="accent6">
                    <a:lumMod val="50000"/>
                  </a:schemeClr>
                </a:solidFill>
              </a:rPr>
              <a:t>nomen</a:t>
            </a:r>
            <a:r>
              <a:rPr lang="it-IT" sz="2200" b="1" i="1" dirty="0">
                <a:solidFill>
                  <a:schemeClr val="accent6">
                    <a:lumMod val="50000"/>
                  </a:schemeClr>
                </a:solidFill>
              </a:rPr>
              <a:t> iuris</a:t>
            </a:r>
            <a:r>
              <a:rPr lang="it-IT" sz="2200" i="1" dirty="0">
                <a:solidFill>
                  <a:schemeClr val="accent6">
                    <a:lumMod val="50000"/>
                  </a:schemeClr>
                </a:solidFill>
              </a:rPr>
              <a:t>, come più volte affermato dalla Corte costituzionale (v., da ultimo, sentenza n. 124 del 2025), </a:t>
            </a:r>
            <a:r>
              <a:rPr lang="it-IT" sz="2200" b="1" i="1" dirty="0">
                <a:solidFill>
                  <a:schemeClr val="accent6">
                    <a:lumMod val="50000"/>
                  </a:schemeClr>
                </a:solidFill>
              </a:rPr>
              <a:t>non costituisce un elemento decisivo </a:t>
            </a:r>
            <a:r>
              <a:rPr lang="it-IT" sz="2200" i="1" dirty="0">
                <a:solidFill>
                  <a:schemeClr val="accent6">
                    <a:lumMod val="50000"/>
                  </a:schemeClr>
                </a:solidFill>
              </a:rPr>
              <a:t>ai fini della sua qualificazione come entrata patrimoniale, né della sua conseguente attribuzione alla giurisdizione del giudice ordinario </a:t>
            </a:r>
          </a:p>
          <a:p>
            <a:pPr algn="just"/>
            <a:endParaRPr lang="it-IT" sz="1800" i="1" dirty="0">
              <a:solidFill>
                <a:schemeClr val="accent6">
                  <a:lumMod val="50000"/>
                </a:schemeClr>
              </a:solidFill>
            </a:endParaRPr>
          </a:p>
          <a:p>
            <a:pPr algn="just"/>
            <a:r>
              <a:rPr lang="it-IT" sz="2200" b="1" i="1" dirty="0">
                <a:solidFill>
                  <a:schemeClr val="accent6">
                    <a:lumMod val="50000"/>
                  </a:schemeClr>
                </a:solidFill>
              </a:rPr>
              <a:t>Gli istituti del nuovo canone appaiono riproporre, in via del tutto preponderante, quelli che caratterizzavano, da un lato, l’imposta comunale sulla pubblicità e, dall’altro, la TOSAP</a:t>
            </a:r>
          </a:p>
          <a:p>
            <a:pPr marL="0" indent="0" algn="r">
              <a:buNone/>
            </a:pPr>
            <a:r>
              <a:rPr lang="it-IT" sz="1800" dirty="0">
                <a:solidFill>
                  <a:srgbClr val="0000FF"/>
                </a:solidFill>
              </a:rPr>
              <a:t> </a:t>
            </a:r>
            <a:r>
              <a:rPr lang="it-IT" sz="1800" dirty="0">
                <a:solidFill>
                  <a:schemeClr val="tx1"/>
                </a:solidFill>
              </a:rPr>
              <a:t>… segue</a:t>
            </a:r>
            <a:endParaRPr lang="it-IT" sz="1800" b="1" dirty="0">
              <a:solidFill>
                <a:srgbClr val="336600"/>
              </a:solidFill>
            </a:endParaRPr>
          </a:p>
        </p:txBody>
      </p:sp>
    </p:spTree>
    <p:extLst>
      <p:ext uri="{BB962C8B-B14F-4D97-AF65-F5344CB8AC3E}">
        <p14:creationId xmlns:p14="http://schemas.microsoft.com/office/powerpoint/2010/main" val="643144358"/>
      </p:ext>
    </p:extLst>
  </p:cSld>
  <p:clrMapOvr>
    <a:masterClrMapping/>
  </p:clrMapOvr>
  <p:transition>
    <p:zoom dir="in"/>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31A05-BEC6-21E4-2F16-198DD2F45FF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2CBD9E6-7478-896F-B2DA-00F3242278F6}"/>
              </a:ext>
            </a:extLst>
          </p:cNvPr>
          <p:cNvSpPr>
            <a:spLocks noGrp="1"/>
          </p:cNvSpPr>
          <p:nvPr>
            <p:ph type="title"/>
          </p:nvPr>
        </p:nvSpPr>
        <p:spPr/>
        <p:txBody>
          <a:bodyPr>
            <a:normAutofit/>
          </a:bodyPr>
          <a:lstStyle/>
          <a:p>
            <a:pPr algn="ctr"/>
            <a:r>
              <a:rPr lang="it-IT" altLang="it-IT" sz="3600" b="1" dirty="0">
                <a:solidFill>
                  <a:schemeClr val="accent1"/>
                </a:solidFill>
                <a:ea typeface="MS PGothic" panose="020B0600070205080204" pitchFamily="34" charset="-128"/>
              </a:rPr>
              <a:t>L’intervento della Suprema Corte</a:t>
            </a:r>
            <a:endParaRPr lang="it-IT" sz="3600" dirty="0">
              <a:solidFill>
                <a:schemeClr val="accent1"/>
              </a:solidFill>
            </a:endParaRPr>
          </a:p>
        </p:txBody>
      </p:sp>
      <p:sp>
        <p:nvSpPr>
          <p:cNvPr id="3" name="Segnaposto contenuto 2">
            <a:extLst>
              <a:ext uri="{FF2B5EF4-FFF2-40B4-BE49-F238E27FC236}">
                <a16:creationId xmlns:a16="http://schemas.microsoft.com/office/drawing/2014/main" id="{CA3ECD21-2D48-66CF-8321-FC27EC7EAAA2}"/>
              </a:ext>
            </a:extLst>
          </p:cNvPr>
          <p:cNvSpPr>
            <a:spLocks noGrp="1"/>
          </p:cNvSpPr>
          <p:nvPr>
            <p:ph idx="1"/>
          </p:nvPr>
        </p:nvSpPr>
        <p:spPr/>
        <p:txBody>
          <a:bodyPr>
            <a:normAutofit/>
          </a:bodyPr>
          <a:lstStyle/>
          <a:p>
            <a:pPr marL="393193" lvl="1" indent="0" algn="ctr">
              <a:buNone/>
            </a:pPr>
            <a:endParaRPr lang="it-IT" sz="3000" b="1" dirty="0">
              <a:solidFill>
                <a:schemeClr val="accent6">
                  <a:lumMod val="50000"/>
                </a:schemeClr>
              </a:solidFill>
            </a:endParaRPr>
          </a:p>
          <a:p>
            <a:pPr marL="393193" lvl="1" indent="0" algn="ctr">
              <a:buNone/>
            </a:pPr>
            <a:r>
              <a:rPr lang="it-IT" sz="3000" b="1" dirty="0">
                <a:solidFill>
                  <a:schemeClr val="accent6">
                    <a:lumMod val="50000"/>
                  </a:schemeClr>
                </a:solidFill>
              </a:rPr>
              <a:t>Principio di diritto enunciato</a:t>
            </a:r>
          </a:p>
          <a:p>
            <a:pPr marL="393193" lvl="1" indent="0" algn="ctr">
              <a:buNone/>
            </a:pPr>
            <a:endParaRPr lang="it-IT" sz="3000" b="1" dirty="0">
              <a:solidFill>
                <a:schemeClr val="accent6">
                  <a:lumMod val="50000"/>
                </a:schemeClr>
              </a:solidFill>
            </a:endParaRPr>
          </a:p>
          <a:p>
            <a:pPr marL="393193" lvl="1" indent="0" algn="ctr">
              <a:buNone/>
            </a:pPr>
            <a:r>
              <a:rPr lang="it-IT" sz="3000" b="1" dirty="0">
                <a:solidFill>
                  <a:schemeClr val="accent6">
                    <a:lumMod val="50000"/>
                  </a:schemeClr>
                </a:solidFill>
              </a:rPr>
              <a:t>«</a:t>
            </a:r>
            <a:r>
              <a:rPr lang="it-IT" sz="3000" b="1" i="1" dirty="0">
                <a:solidFill>
                  <a:schemeClr val="accent6">
                    <a:lumMod val="50000"/>
                  </a:schemeClr>
                </a:solidFill>
              </a:rPr>
              <a:t>Il canone unico patrimoniale di cui all’art. 1, commi 816-847, della legge n. 160 del 2019, ha, in ogni caso, natura tributaria</a:t>
            </a:r>
            <a:r>
              <a:rPr lang="it-IT" sz="3000" b="1" dirty="0">
                <a:solidFill>
                  <a:schemeClr val="accent6">
                    <a:lumMod val="50000"/>
                  </a:schemeClr>
                </a:solidFill>
              </a:rPr>
              <a:t>»</a:t>
            </a:r>
          </a:p>
        </p:txBody>
      </p:sp>
    </p:spTree>
    <p:extLst>
      <p:ext uri="{BB962C8B-B14F-4D97-AF65-F5344CB8AC3E}">
        <p14:creationId xmlns:p14="http://schemas.microsoft.com/office/powerpoint/2010/main" val="1057246035"/>
      </p:ext>
    </p:extLst>
  </p:cSld>
  <p:clrMapOvr>
    <a:masterClrMapping/>
  </p:clrMapOvr>
  <p:transition>
    <p:zoom dir="in"/>
  </p:transition>
</p:sld>
</file>

<file path=ppt/theme/theme1.xml><?xml version="1.0" encoding="utf-8"?>
<a:theme xmlns:a="http://schemas.openxmlformats.org/drawingml/2006/main" name="Equinozio">
  <a:themeElements>
    <a:clrScheme name="Equinozio">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Equinozio">
      <a:majorFont>
        <a:latin typeface="Helvetica"/>
        <a:ea typeface="Helvetica"/>
        <a:cs typeface="Helvetica"/>
      </a:majorFont>
      <a:minorFont>
        <a:latin typeface="Arial"/>
        <a:ea typeface="Arial"/>
        <a:cs typeface="Arial"/>
      </a:minorFont>
    </a:fontScheme>
    <a:fmtScheme name="Equinoz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32544">
                <a:alpha val="48000"/>
              </a:srgbClr>
            </a:outerShdw>
          </a:effectLst>
        </a:effectStyle>
        <a:effectStyle>
          <a:effectLst>
            <a:outerShdw blurRad="63500" dist="38100" dir="5400000" rotWithShape="0">
              <a:srgbClr val="032544">
                <a:alpha val="48000"/>
              </a:srgbClr>
            </a:outerShdw>
          </a:effectLst>
        </a:effectStyle>
        <a:effectStyle>
          <a:effectLst>
            <a:outerShdw blurRad="63500" dist="38100" dir="5400000" rotWithShape="0">
              <a:srgbClr val="02474A">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32544">
              <a:alpha val="4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32544">
              <a:alpha val="4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quinozio">
  <a:themeElements>
    <a:clrScheme name="Equinozio">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Equinozio">
      <a:majorFont>
        <a:latin typeface="Helvetica"/>
        <a:ea typeface="Helvetica"/>
        <a:cs typeface="Helvetica"/>
      </a:majorFont>
      <a:minorFont>
        <a:latin typeface="Arial"/>
        <a:ea typeface="Arial"/>
        <a:cs typeface="Arial"/>
      </a:minorFont>
    </a:fontScheme>
    <a:fmtScheme name="Equinoz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32544">
                <a:alpha val="48000"/>
              </a:srgbClr>
            </a:outerShdw>
          </a:effectLst>
        </a:effectStyle>
        <a:effectStyle>
          <a:effectLst>
            <a:outerShdw blurRad="63500" dist="38100" dir="5400000" rotWithShape="0">
              <a:srgbClr val="032544">
                <a:alpha val="48000"/>
              </a:srgbClr>
            </a:outerShdw>
          </a:effectLst>
        </a:effectStyle>
        <a:effectStyle>
          <a:effectLst>
            <a:outerShdw blurRad="63500" dist="38100" dir="5400000" rotWithShape="0">
              <a:srgbClr val="02474A">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32544">
              <a:alpha val="48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32544">
              <a:alpha val="4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2909</TotalTime>
  <Words>1995</Words>
  <Application>Microsoft Office PowerPoint</Application>
  <PresentationFormat>Presentazione su schermo (4:3)</PresentationFormat>
  <Paragraphs>230</Paragraphs>
  <Slides>21</Slides>
  <Notes>11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21</vt:i4>
      </vt:variant>
    </vt:vector>
  </HeadingPairs>
  <TitlesOfParts>
    <vt:vector size="30" baseType="lpstr">
      <vt:lpstr>MS PGothic</vt:lpstr>
      <vt:lpstr>Aharoni</vt:lpstr>
      <vt:lpstr>Arial</vt:lpstr>
      <vt:lpstr>Avenir Next LT Pro</vt:lpstr>
      <vt:lpstr>Calibri</vt:lpstr>
      <vt:lpstr>Constantia</vt:lpstr>
      <vt:lpstr>Gill Sans MT Condensed</vt:lpstr>
      <vt:lpstr>Wingdings</vt:lpstr>
      <vt:lpstr>Equinozio</vt:lpstr>
      <vt:lpstr>La natura del Canone patrimoniale di concessione, autorizzazione o esposizione pubblicitaria</vt:lpstr>
      <vt:lpstr>Entrate «diverse»</vt:lpstr>
      <vt:lpstr>La natura di Cosap e Cimp</vt:lpstr>
      <vt:lpstr>Gli interventi della Corte Costituzionale</vt:lpstr>
      <vt:lpstr>La natura del Cup</vt:lpstr>
      <vt:lpstr>L’interpretazione ministeriale</vt:lpstr>
      <vt:lpstr>Gli orientamenti della giurisprudenza di merito</vt:lpstr>
      <vt:lpstr>L’intervento della Suprema Corte</vt:lpstr>
      <vt:lpstr>L’intervento della Suprema Corte</vt:lpstr>
      <vt:lpstr>Le 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lpstr>Conseguenze della natura tributaria del Cup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ARERA – Testo unico per la regolazione della qualità del servizio di gestione dei rifiuti urbani (TQRIF)  NOVITA’, OBBLIGHI, CRITICITA’ E SOLUZIONI</dc:title>
  <dc:creator>Luigi Giordano</dc:creator>
  <cp:lastModifiedBy>Webmaster Webmaster</cp:lastModifiedBy>
  <cp:revision>286</cp:revision>
  <dcterms:modified xsi:type="dcterms:W3CDTF">2026-06-01T16:35:13Z</dcterms:modified>
</cp:coreProperties>
</file>