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184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689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CODICE DELLA STRADA</a:t>
            </a:r>
            <a:endParaRPr lang="en-US" sz="4400" dirty="0"/>
          </a:p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CANONE UNICO PATRIMONIALE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punti di contatto di due discipline mai alternative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 CARRABILI E CUP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188720" y="15544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 di paradigma con il CUP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188720" y="2194560"/>
            <a:ext cx="67665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Centrale è il rilascio dell'autorizzazione, non l'occupazione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Priorità: gestione e sicurezza stradale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L. 160/2019 comma 824:</a:t>
            </a: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Superficie = larghezza × 1 metro lineare convenzionale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Riscatto: pagamento 20 annualità in unica soluzione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CENSIMENTO E REGOLARIZZAZIONE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Strumenti di accertamento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Attività on field: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Pubblici Ufficiali sul territorio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Accertatori Entrate e Agenti PM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Attività on desk: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Google Street View e altri servizi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Cass. n. 308/2020: foto da Google valide come prova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Cronologia immagini per conferme probatorie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ARTICOLO 23 CdS - MEZZI PUBBLICITARI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Disciplina generale - Art. 23 comma 4 CdS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Collocazione lungo strade o in vista di esse: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soggetta ad autorizzazione ente proprietario strada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 centri abitati: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Competenza dei Comuni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Salvo nulla osta tecnico se strada statale/regionale/provinciale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Vietati: messaggi sessisti, violenti, discriminatori (comma 4-bis)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SANZIONI IMPIANTI PUBBLICITARI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229600" cy="100584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23 comma 11 CdS – Violazione disposizioni: € 430-1.731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77440"/>
            <a:ext cx="8229600" cy="10058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23 comma 12 CdS – Inosservanza prescrizioni: € 1.417-14.168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566160"/>
            <a:ext cx="8229600" cy="91440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640080" y="37490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L. 160/2019 comma 821 – CUP: indennità + sanzione amministrativa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D.L. 19/2026 ART. 5 - LA SCIA PER I MEZZI PUBBLICITARI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Novità normativa 2026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collocazione dei mezzi pubblicitari art. 23 CdS: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Subordinata alla presentazione di SCIA</a:t>
            </a:r>
            <a:endParaRPr lang="en-US" sz="16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 Sportello Unico Attività Produttive (SUAP) del Comune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SCIA corredata da asseverazione tecnico abilitato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Rispetto requisiti art. 23 CdS e DPR 495/1992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Rispetto regolamenti comunali/ente proprietario strada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SCIA: IMPLICAZIONI OPERATIVE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L'introduzione della SCIA riporta d'attualità due temi: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Piano Generale degli Impianti Pubblicitari</a:t>
            </a:r>
            <a:endParaRPr lang="en-US" sz="16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Necessità per i Comuni di dotarsi di un piano generale</a:t>
            </a: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Tecnici abilitati dovranno fare riferimento in fase di asseverazione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Modalità di pagamento del Canone</a:t>
            </a:r>
            <a:endParaRPr lang="en-US" sz="16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L. 160/2019 comma 835: pagamento contestuale al rilascio</a:t>
            </a: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del provvedimento amministrativo (autorizzazione installazione)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IMPIANTI ABUSIVI - PROCEDURA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di rimozione - L. 160/2019 comma 822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 enti procedono alla rimozione di: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Mezzi pubblicitari privi di concessione/autorizzazione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Mezzi in difformità dalle prescrizioni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Mezzi per cui non sia stato pagato il canone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Previa redazione processo verbale da pubblico ufficiale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Oneri a carico del trasgressore o del soggetto pubblicizzato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RIMOZIONE - ART. 23 CdS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23 comma 13-bis CdS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Diffida a rimuovere entro 10 giorni</a:t>
            </a:r>
            <a:endParaRPr lang="en-US" sz="1500" dirty="0"/>
          </a:p>
          <a:p>
            <a:pPr marL="0" indent="0">
              <a:buNone/>
            </a:pPr>
            <a:r>
              <a:rPr lang="en-US" sz="13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(5 giorni per violazioni comma 4-bis)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Decorso il termine → ente procede a rimozione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Custodia con oneri a carico del trasgressore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Sanzione € 4.833-19.332 per chi viola le prescrizioni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Accesso al fondo privato autorizzato per tutti gli organi PM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ARTICOLI 47-59 REGOLAMENTO CdS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Definizioni e caratteristiche tecniche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47 - Definizione mezzi pubblicitari</a:t>
            </a:r>
            <a:endParaRPr lang="en-US" sz="1400" dirty="0"/>
          </a:p>
          <a:p>
            <a:pPr marL="0" indent="0">
              <a:buNone/>
            </a:pPr>
            <a:r>
              <a:rPr lang="en-US" sz="13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Insegne d'esercizio, preinsegne, cartelli, mezzi di propaganda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48 - Dimensioni di riferimento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49 - Caratteristiche cartelli e insegne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50 - Caratteristiche impianti luminosi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51 - Ubicazione e fasce di pertinenza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56 - Vigilanza sulla corretta realizzazione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57 - Pubblicità sui veicoli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INSEGNE D'ESERCIZIO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914400" y="1280160"/>
            <a:ext cx="7315200" cy="31089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188720" y="15544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 uniforme CdS e CUP - Art. 47 Reg. CdS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2194560"/>
            <a:ext cx="6766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Scritta in caratteri alfanumerici, completata da simboli e marchi,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realizzata con materiali di qualsiasi natura, installata nella sede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dell'attività o nelle pertinenze accessorie.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Può essere luminosa per luce propria o indiretta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L. 160/2019 comma 833 lett. L:</a:t>
            </a:r>
            <a:endParaRPr lang="en-US" sz="15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Esenzione fino a 5 mq complessivi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INTRODUZIONE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76809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CUP (L. 160/2019, comma 816) ha rafforzato il legame tra: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Occupazioni di suolo pubblico e impianti pubblicitari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Codice della Strada (D.Lgs. 285/1992)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Regolamento CdS (DPR 495/1992)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due discipline non viaggiano più come rette parallele: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 armonizzazione tra uffici finanziari e Polizia Locale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VIGILANZA - ART. 56 REG. CdS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914400" y="1280160"/>
            <a:ext cx="7315200" cy="31089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188720" y="15544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Obblighi degli enti proprietari delle strade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2194560"/>
            <a:ext cx="6766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Vigilanza su: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Corretta realizzazione impianti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Esatto posizionamento rispetto a quanto autorizzato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Stato di conservazione e manutenzione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Termini di scadenza autorizzazioni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500" b="1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Sinergia fondamentale tra PM e Ufficio Entrate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ARTICOLI 26-27 CdS - COMPETENZE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26 - Competenza per autorizzazioni e concessioni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 generale: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 proprietario della strada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26 comma 3 - Centri abitati &lt; 10.000 abitanti:</a:t>
            </a:r>
            <a:endParaRPr lang="en-US" sz="1500" dirty="0"/>
          </a:p>
          <a:p>
            <a:pPr marL="0" indent="0">
              <a:buNone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Competenza del Comune per strade statali/regionali/provinciali</a:t>
            </a:r>
            <a:endParaRPr lang="en-US" sz="15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Previo nulla osta ente proprietario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Centri abitati &gt; 10.000 abitanti:</a:t>
            </a:r>
            <a:endParaRPr lang="en-US" sz="1500" dirty="0"/>
          </a:p>
          <a:p>
            <a:pPr marL="0" indent="0">
              <a:buNone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Competenza comunale (strade tipo D, E, F ex art. 2 co.7 CdS)</a:t>
            </a:r>
            <a:endParaRPr lang="en-US" sz="15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CANONE EX ART. 27 CdS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27 comma 7-8 CdS - Canone non ricognitorio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Somma per uso/occupazione strade: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Annualità o unica soluzione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Determinata dall'ente proprietario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abrogato dal CUP (comma 847 L. 160/2019)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Applicabile quando:</a:t>
            </a:r>
            <a:endParaRPr lang="en-US" sz="15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 proprietario strada ≠ soggetto attivo CUP</a:t>
            </a:r>
            <a:endParaRPr lang="en-US" sz="1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SOGGETTIVITÀ ATTIVA CUP vs CANONE ART. 27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5486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APPLICA CUP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1920240"/>
            <a:ext cx="356616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 rilascia autorizzazione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è soggetto attivo CUP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3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Esempio: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Comune rilascia autorizzazione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pubblicità su strada comunale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5486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4754880" y="11887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APPLICA CANONE ART. 27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937760" y="1920240"/>
            <a:ext cx="356616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 rilascia autorizzazione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è soggetto attivo CUP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3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Esempio: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Provincia rilascia autorizzazione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strada provinciale in centro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abitato &lt; 10.000 abitanti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SINERGIE TRA UFFICI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Necessità di collaborazione e conoscenza reciproca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specializzate con competenze trasversali: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Sezioni di Polizia Tributaria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Nuclei Operativi Antievasione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Squadre PM dedicate a CdS e entrate locali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Ambiti di sinergia:</a:t>
            </a:r>
            <a:endParaRPr lang="en-US" sz="1600" dirty="0"/>
          </a:p>
          <a:p>
            <a:pPr marL="0" indent="0">
              <a:buNone/>
            </a:pPr>
            <a:r>
              <a:rPr lang="en-US" sz="1400" i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CUP, TARI, Imposta di Soggiorno, controllo attività produttive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CONCLUSIONI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CUP rafforza l'intreccio con il Codice della Strada</a:t>
            </a: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due discipline devono dialogare costantemente</a:t>
            </a: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Sinergie tra uffici finanziari e Polizia Locale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efficienza, controllo e gestione del territorio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1188720"/>
            <a:ext cx="73152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Figure di Pubblico Ufficiale e poteri di contestazione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Articolo 20 CdS – occupazioni di suolo pubblico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Occupazioni abusive – verbali e sanzioni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Articolo 22 CdS – passi carrabili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Censimento accessi e regolarizzazione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1188720"/>
            <a:ext cx="73152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Articolo 23 CdS – mezzi pubblicitari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DL 19/2026 art. 5 – SCIA per mezzi pubblicitari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Impianti abusivi – contestazione e rimozione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Artt. 26-27 CdS – autorizzazioni e competenze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Canone non ricognitorio ex art. 27 CdS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LE FIGURE DI PUBBLICO UFFICIALE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AGENTE POLIZIA LOCALE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Contestazione immediata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Verbale di contestazione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Sanzione art. 20 o 23 CdS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Sanzione accessoria rimozione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937760" y="12801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ACCERTATORE ENTRATE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937760" y="192024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Art. 1 c.179 L. 296/2006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Verbale di accertamento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Trasmissione a ufficio competente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Avviso di accertamento CUP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RILEVANZA DEL VERBALE DI ACCERTAMENTO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14400" y="1371600"/>
            <a:ext cx="7315200" cy="29260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1188720" y="164592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2700 Codice Civile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188720" y="2194560"/>
            <a:ext cx="6766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verbale redatto da pubblico ufficiale costituisce </a:t>
            </a: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atto pubblico facente fede fino a querela di falso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Efficacia probatoria: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Accertamento violazioni amministrative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Violazioni tributarie e patrimoniali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Elemento di certezza nel contenzioso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2-3. ARTICOLO 20 CdS - OCCUPAZIONI DI SUOLO PUBBLICO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20 comma 4 CdS – Sanzione € 173-694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77440"/>
            <a:ext cx="8229600" cy="10972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20 comma 5 CdS – Sanzione accessoria rimozione opere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657600"/>
            <a:ext cx="8229600" cy="914400"/>
          </a:xfrm>
          <a:prstGeom prst="rect">
            <a:avLst/>
          </a:prstGeom>
          <a:solidFill>
            <a:srgbClr val="CADC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640080" y="384048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L. 160/2019 comma 821 lett. g) – Indennità CUP + maggiorazione 50%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SANZIONATORIO: DOPPIO BINARIO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931920" cy="320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4754880" y="1371600"/>
            <a:ext cx="3931920" cy="3200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931920" cy="5486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CODICE DELLA STRADA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35661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Verbale di contestazione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Sanzione pecuniaria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(€ 173-694)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Sanzione accessoria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(rimozione opere)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371600"/>
            <a:ext cx="3931920" cy="54864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4754880" y="146304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CANONE UNICO PATRIMONIALE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937760" y="2194560"/>
            <a:ext cx="35661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Verbale di accertamento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Indennità maggiorata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(canone + 50%)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Sanzione amministrativa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(min=canone, max=doppio)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ARTICOLO 22 CdS - PASSI CARRABILI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 e diramazioni - Art. 22 CdS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 1: </a:t>
            </a: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Nuovi accessi richiedono preventiva autorizzazione ente proprietario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 2: </a:t>
            </a: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 esistenti devono essere regolarizzati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 3: </a:t>
            </a: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 carrabili devono essere individuati con apposito segnale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 11: </a:t>
            </a:r>
            <a:r>
              <a:rPr lang="en-US" sz="160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Sanzione € 173-694 + obbligo ripristino luoghi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1372</Words>
  <Application>Microsoft Macintosh PowerPoint</Application>
  <PresentationFormat>Presentazione su schermo (16:9)</PresentationFormat>
  <Paragraphs>263</Paragraphs>
  <Slides>25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Codice della Strada e Canone Unico Patrimoniale</dc:title>
  <dc:subject>PptxGenJS Presentation</dc:subject>
  <dc:creator>Archivia Solution SpA - Sei Sindaci</dc:creator>
  <cp:lastModifiedBy>Aurelio Voccia</cp:lastModifiedBy>
  <cp:revision>1</cp:revision>
  <dcterms:created xsi:type="dcterms:W3CDTF">2026-04-01T15:16:50Z</dcterms:created>
  <dcterms:modified xsi:type="dcterms:W3CDTF">2026-04-02T07:21:44Z</dcterms:modified>
</cp:coreProperties>
</file>