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330" r:id="rId4"/>
    <p:sldId id="331" r:id="rId5"/>
    <p:sldId id="31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9" autoAdjust="0"/>
  </p:normalViewPr>
  <p:slideViewPr>
    <p:cSldViewPr snapToGrid="0">
      <p:cViewPr varScale="1">
        <p:scale>
          <a:sx n="118" d="100"/>
          <a:sy n="118" d="100"/>
        </p:scale>
        <p:origin x="946" y="2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e Ferrari" userId="2021db98e7ff9418" providerId="LiveId" clId="{D5AA48A8-B514-4EB4-9594-A0353B5BCF63}"/>
    <pc:docChg chg="modSld">
      <pc:chgData name="Davide Ferrari" userId="2021db98e7ff9418" providerId="LiveId" clId="{D5AA48A8-B514-4EB4-9594-A0353B5BCF63}" dt="2025-12-03T13:13:08.102" v="0" actId="20577"/>
      <pc:docMkLst>
        <pc:docMk/>
      </pc:docMkLst>
      <pc:sldChg chg="modSp mod">
        <pc:chgData name="Davide Ferrari" userId="2021db98e7ff9418" providerId="LiveId" clId="{D5AA48A8-B514-4EB4-9594-A0353B5BCF63}" dt="2025-12-03T13:13:08.102" v="0" actId="20577"/>
        <pc:sldMkLst>
          <pc:docMk/>
          <pc:sldMk cId="1932925121" sldId="330"/>
        </pc:sldMkLst>
        <pc:spChg chg="mod">
          <ac:chgData name="Davide Ferrari" userId="2021db98e7ff9418" providerId="LiveId" clId="{D5AA48A8-B514-4EB4-9594-A0353B5BCF63}" dt="2025-12-03T13:13:08.102" v="0" actId="20577"/>
          <ac:spMkLst>
            <pc:docMk/>
            <pc:sldMk cId="1932925121" sldId="330"/>
            <ac:spMk id="5" creationId="{2F540B29-A258-4D2F-FDF1-B1962613B6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8E993-891D-4268-A9BF-1CA6B17E28D4}" type="datetimeFigureOut">
              <a:rPr lang="it-IT" smtClean="0"/>
              <a:t>03/12/2025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AC73B-8C76-4DC8-A63F-4D5E7C6BF3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23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A3CF7-9102-7760-4C2B-E67668D0F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38ABB15-E834-41C1-A6AA-547EC5104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59B50-AA6A-5D13-8A94-17C3BC0C1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AD23-5906-4E3F-8376-F62FB151D96F}" type="datetimeFigureOut">
              <a:rPr lang="it-IT" smtClean="0"/>
              <a:t>03/12/2025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102782-6966-A567-4255-E9E614C9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D077DC-D3BB-F859-E8B7-1FF4735C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B10E-794B-4275-B16E-3EC7AAAB9008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47C092E-8C2E-606D-B7AE-29E4AB5065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29919"/>
            <a:ext cx="12192000" cy="242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9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5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C62526B-5A4E-B99C-9110-68EC486C8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BF35D1-6529-7334-3BAA-BFB19E294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A30D9F-097A-9B42-9DC6-9F528018CC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BFAD23-5906-4E3F-8376-F62FB151D96F}" type="datetimeFigureOut">
              <a:rPr lang="it-IT" smtClean="0"/>
              <a:t>03/12/2025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ED6B3C-7123-87DB-83BF-703155DA1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DE7192-EEA6-3FB8-9E29-EC3239BBA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CDB10E-794B-4275-B16E-3EC7AAAB9008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56A3925-C5CD-E850-3370-1A2B63B81B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433119"/>
            <a:ext cx="12192000" cy="242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9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seisindaco.it/cerca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a.me/39348736294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3D4B3308-9C87-F7B8-9568-F3F19B6FCAAC}"/>
              </a:ext>
            </a:extLst>
          </p:cNvPr>
          <p:cNvSpPr txBox="1"/>
          <p:nvPr/>
        </p:nvSpPr>
        <p:spPr>
          <a:xfrm>
            <a:off x="5262025" y="704834"/>
            <a:ext cx="57157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8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«</a:t>
            </a:r>
            <a:r>
              <a:rPr lang="it-IT" sz="4800" b="1" u="sng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TrovaSindaco</a:t>
            </a:r>
            <a:r>
              <a:rPr lang="it-IT" sz="48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»</a:t>
            </a:r>
            <a:endParaRPr lang="it-IT" sz="4800" b="1" u="sng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pPr algn="ctr"/>
            <a:endParaRPr lang="it-IT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Trova i Contatti di 6000  Sindaci Italiani </a:t>
            </a:r>
          </a:p>
          <a:p>
            <a:pPr algn="ctr"/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SERVIZIO DEDICATO ALLE ISTITUZIONI ITALIANE</a:t>
            </a:r>
            <a:endParaRPr lang="it-IT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endParaRPr lang="it-IT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By Se Sei Sindaco</a:t>
            </a:r>
            <a:b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</a:br>
            <a:b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</a:br>
            <a:r>
              <a:rPr lang="it-IT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La più grande comunità di Sindaci connessi</a:t>
            </a:r>
            <a:endParaRPr lang="it-IT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</p:txBody>
      </p:sp>
      <p:pic>
        <p:nvPicPr>
          <p:cNvPr id="4" name="Immagine 3" descr="Immagine che contiene cerchio, stoviglie&#10;&#10;Il contenuto generato dall'IA potrebbe non essere corretto.">
            <a:extLst>
              <a:ext uri="{FF2B5EF4-FFF2-40B4-BE49-F238E27FC236}">
                <a16:creationId xmlns:a16="http://schemas.microsoft.com/office/drawing/2014/main" id="{2B08A580-1A0D-2BE8-E9C9-522379A72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62" y="939110"/>
            <a:ext cx="4914900" cy="430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5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AAD85B-CF97-961E-070E-3ECF803690E6}"/>
              </a:ext>
            </a:extLst>
          </p:cNvPr>
          <p:cNvSpPr txBox="1"/>
          <p:nvPr/>
        </p:nvSpPr>
        <p:spPr>
          <a:xfrm>
            <a:off x="381858" y="1070283"/>
            <a:ext cx="110315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«Se Sei Sindaco»  è  oggi la più grande community  di sindaci che permette 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Condividere buone pratiche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Chiedere consigli, pareri soluzioni, risolvere problemi quotidiani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Connettersi con tantissimi amministratori in tempo zero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Rapportarsi alle Istituzioni in maniera veloce e dinamica</a:t>
            </a: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68AAFB73-12C8-51A4-F257-96F1B34045AA}"/>
              </a:ext>
            </a:extLst>
          </p:cNvPr>
          <p:cNvSpPr txBox="1">
            <a:spLocks/>
          </p:cNvSpPr>
          <p:nvPr/>
        </p:nvSpPr>
        <p:spPr>
          <a:xfrm>
            <a:off x="0" y="72992"/>
            <a:ext cx="9404723" cy="7701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Chi siamo</a:t>
            </a:r>
          </a:p>
        </p:txBody>
      </p:sp>
      <p:pic>
        <p:nvPicPr>
          <p:cNvPr id="2" name="Segnaposto contenuto 6" descr="Singolo ingranaggio contorno">
            <a:extLst>
              <a:ext uri="{FF2B5EF4-FFF2-40B4-BE49-F238E27FC236}">
                <a16:creationId xmlns:a16="http://schemas.microsoft.com/office/drawing/2014/main" id="{DA255E3C-AAFB-8634-E781-50B8D6F2D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976" y="3870518"/>
            <a:ext cx="2102815" cy="2102815"/>
          </a:xfrm>
          <a:prstGeom prst="rect">
            <a:avLst/>
          </a:prstGeom>
        </p:spPr>
      </p:pic>
      <p:pic>
        <p:nvPicPr>
          <p:cNvPr id="3" name="Segnaposto contenuto 6" descr="Singolo ingranaggio contorno">
            <a:extLst>
              <a:ext uri="{FF2B5EF4-FFF2-40B4-BE49-F238E27FC236}">
                <a16:creationId xmlns:a16="http://schemas.microsoft.com/office/drawing/2014/main" id="{2F1A27BE-680F-492F-09F1-7F9EF9726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4545" y="3605797"/>
            <a:ext cx="2313957" cy="231395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41973E-91A7-EA72-9ED0-E7CC5B90900D}"/>
              </a:ext>
            </a:extLst>
          </p:cNvPr>
          <p:cNvSpPr txBox="1"/>
          <p:nvPr/>
        </p:nvSpPr>
        <p:spPr>
          <a:xfrm>
            <a:off x="-91168" y="2879229"/>
            <a:ext cx="3815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INTERAZIONE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Confronto, 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Condivisione buone pratiche,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«Fare squadra»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C9729C1-D51E-1032-674B-7A9263A38E0A}"/>
              </a:ext>
            </a:extLst>
          </p:cNvPr>
          <p:cNvSpPr txBox="1"/>
          <p:nvPr/>
        </p:nvSpPr>
        <p:spPr>
          <a:xfrm>
            <a:off x="3817899" y="2916942"/>
            <a:ext cx="3837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ISTITUZIONE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Sviluppo relazioni istituzionali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a supporto dei Sindaci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AE4E3F6-3629-E44C-08B2-B5D532B3E630}"/>
              </a:ext>
            </a:extLst>
          </p:cNvPr>
          <p:cNvSpPr txBox="1"/>
          <p:nvPr/>
        </p:nvSpPr>
        <p:spPr>
          <a:xfrm>
            <a:off x="7749338" y="2861096"/>
            <a:ext cx="4060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INNOVAZIONE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Generare innovazione di processo:</a:t>
            </a:r>
          </a:p>
          <a:p>
            <a:pPr algn="ctr"/>
            <a:r>
              <a:rPr lang="it-IT" dirty="0">
                <a:latin typeface="Titillium" panose="00000500000000000000" pitchFamily="50" charset="0"/>
              </a:rPr>
              <a:t>relazioni con aziende private  innovative</a:t>
            </a:r>
          </a:p>
        </p:txBody>
      </p:sp>
      <p:pic>
        <p:nvPicPr>
          <p:cNvPr id="9" name="Segnaposto contenuto 6" descr="Singolo ingranaggio contorno">
            <a:extLst>
              <a:ext uri="{FF2B5EF4-FFF2-40B4-BE49-F238E27FC236}">
                <a16:creationId xmlns:a16="http://schemas.microsoft.com/office/drawing/2014/main" id="{574F4EEE-5CFC-0B6E-996F-7DD6001CD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075849">
            <a:off x="8958242" y="3578582"/>
            <a:ext cx="2132647" cy="21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2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8AFC0B7C-7D04-2DF2-D0DA-309B4B0B07D2}"/>
              </a:ext>
            </a:extLst>
          </p:cNvPr>
          <p:cNvSpPr txBox="1">
            <a:spLocks/>
          </p:cNvSpPr>
          <p:nvPr/>
        </p:nvSpPr>
        <p:spPr>
          <a:xfrm>
            <a:off x="0" y="72992"/>
            <a:ext cx="9404723" cy="7701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Il «Core Asset»: il database, oggi «open»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F540B29-A258-4D2F-FDF1-B1962613B60F}"/>
              </a:ext>
            </a:extLst>
          </p:cNvPr>
          <p:cNvSpPr txBox="1"/>
          <p:nvPr/>
        </p:nvSpPr>
        <p:spPr>
          <a:xfrm>
            <a:off x="381858" y="1070283"/>
            <a:ext cx="110315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«Se Sei Sindaco»  ha costruito, nel tempo, un database «big data» </a:t>
            </a:r>
          </a:p>
          <a:p>
            <a:pPr algn="ctr"/>
            <a:r>
              <a:rPr lang="it-IT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che raccoglie oltre </a:t>
            </a:r>
            <a:r>
              <a:rPr lang="it-IT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tillium" panose="00000500000000000000" pitchFamily="50" charset="0"/>
              </a:rPr>
              <a:t>6800  contatti personali di Sindaci </a:t>
            </a:r>
            <a:r>
              <a:rPr lang="it-IT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in carica</a:t>
            </a:r>
          </a:p>
          <a:p>
            <a:pPr algn="ctr"/>
            <a:endParaRPr lang="it-IT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endParaRPr lang="it-IT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" panose="00000500000000000000" pitchFamily="50" charset="0"/>
            </a:endParaRPr>
          </a:p>
          <a:p>
            <a:pPr algn="ctr"/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Oggi, nello spirito di collaborazione e sinergia,</a:t>
            </a:r>
          </a:p>
          <a:p>
            <a:pPr algn="ctr"/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questo database viene </a:t>
            </a: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tillium" panose="00000500000000000000" pitchFamily="50" charset="0"/>
              </a:rPr>
              <a:t>aperto alle Istituzioni</a:t>
            </a: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2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54368-9FE0-AABB-DEE4-A152C5994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67AC4FBB-8745-6723-89DD-FCD103B44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488" y="1240847"/>
            <a:ext cx="4219018" cy="385108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29C7E7ED-6B12-44A4-8EB4-247968EE17A7}"/>
              </a:ext>
            </a:extLst>
          </p:cNvPr>
          <p:cNvSpPr txBox="1">
            <a:spLocks/>
          </p:cNvSpPr>
          <p:nvPr/>
        </p:nvSpPr>
        <p:spPr>
          <a:xfrm>
            <a:off x="0" y="72992"/>
            <a:ext cx="9404723" cy="7701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Come funziona: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  <a:hlinkClick r:id="rId3"/>
              </a:rPr>
              <a:t>www.seseisindaco.it/cerca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51392F2-83FE-2B7A-888A-0546823B36F3}"/>
              </a:ext>
            </a:extLst>
          </p:cNvPr>
          <p:cNvSpPr txBox="1"/>
          <p:nvPr/>
        </p:nvSpPr>
        <p:spPr>
          <a:xfrm>
            <a:off x="113971" y="1123292"/>
            <a:ext cx="60807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Non richiede autenticazione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La piattaforma riconosce l’Istituzione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Una volta riconosciuta, viene inviato una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Nella mail vi è il link per accedere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Il link è valido per 15 minuti e contiene i dati </a:t>
            </a:r>
            <a:b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</a:br>
            <a:r>
              <a:rPr lang="it-IT" b="1" dirty="0">
                <a:solidFill>
                  <a:schemeClr val="tx2"/>
                </a:solidFill>
                <a:latin typeface="Titillium" panose="00000500000000000000" pitchFamily="50" charset="0"/>
              </a:rPr>
              <a:t>personali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  <a:latin typeface="Titillium" panose="00000500000000000000" pitchFamily="50" charset="0"/>
              </a:rPr>
              <a:t>Prossimamente il contatto arriverà via </a:t>
            </a:r>
            <a:br>
              <a:rPr lang="it-IT" b="1" dirty="0">
                <a:solidFill>
                  <a:srgbClr val="FF0000"/>
                </a:solidFill>
                <a:latin typeface="Titillium" panose="00000500000000000000" pitchFamily="50" charset="0"/>
              </a:rPr>
            </a:br>
            <a:r>
              <a:rPr lang="it-IT" b="1" dirty="0">
                <a:solidFill>
                  <a:srgbClr val="FF0000"/>
                </a:solidFill>
                <a:latin typeface="Titillium" panose="00000500000000000000" pitchFamily="50" charset="0"/>
              </a:rPr>
              <a:t>Whatsapp</a:t>
            </a: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r>
              <a:rPr lang="it-IT" b="1" dirty="0">
                <a:solidFill>
                  <a:schemeClr val="tx2"/>
                </a:solidFill>
                <a:highlight>
                  <a:srgbClr val="FFFF00"/>
                </a:highlight>
                <a:latin typeface="Titillium" panose="00000500000000000000" pitchFamily="50" charset="0"/>
              </a:rPr>
              <a:t>Disponibile qui: www.seseisindaco.it/cerca</a:t>
            </a: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  <a:p>
            <a:endParaRPr lang="it-IT" b="1" dirty="0">
              <a:solidFill>
                <a:schemeClr val="tx2"/>
              </a:solidFill>
              <a:latin typeface="Titillium" panose="00000500000000000000" pitchFamily="50" charset="0"/>
            </a:endParaRPr>
          </a:p>
        </p:txBody>
      </p:sp>
      <p:sp>
        <p:nvSpPr>
          <p:cNvPr id="6" name="Callout: linea 5">
            <a:extLst>
              <a:ext uri="{FF2B5EF4-FFF2-40B4-BE49-F238E27FC236}">
                <a16:creationId xmlns:a16="http://schemas.microsoft.com/office/drawing/2014/main" id="{ED7A59E2-5118-903A-26F6-572612D9BC66}"/>
              </a:ext>
            </a:extLst>
          </p:cNvPr>
          <p:cNvSpPr/>
          <p:nvPr/>
        </p:nvSpPr>
        <p:spPr>
          <a:xfrm>
            <a:off x="9492973" y="1161774"/>
            <a:ext cx="1978992" cy="1099931"/>
          </a:xfrm>
          <a:prstGeom prst="borderCallout1">
            <a:avLst>
              <a:gd name="adj1" fmla="val 18750"/>
              <a:gd name="adj2" fmla="val -8333"/>
              <a:gd name="adj3" fmla="val 149990"/>
              <a:gd name="adj4" fmla="val -107960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1</a:t>
            </a:r>
            <a:r>
              <a:rPr lang="it-IT" dirty="0">
                <a:solidFill>
                  <a:schemeClr val="tx1"/>
                </a:solidFill>
              </a:rPr>
              <a:t>. Scelgo il comune di cui </a:t>
            </a:r>
            <a:r>
              <a:rPr lang="it-IT" dirty="0" err="1">
                <a:solidFill>
                  <a:schemeClr val="tx1"/>
                </a:solidFill>
              </a:rPr>
              <a:t>cerchI</a:t>
            </a:r>
            <a:r>
              <a:rPr lang="it-IT" dirty="0">
                <a:solidFill>
                  <a:schemeClr val="tx1"/>
                </a:solidFill>
              </a:rPr>
              <a:t> i contatti</a:t>
            </a:r>
          </a:p>
        </p:txBody>
      </p:sp>
      <p:sp>
        <p:nvSpPr>
          <p:cNvPr id="7" name="Callout: linea 6">
            <a:extLst>
              <a:ext uri="{FF2B5EF4-FFF2-40B4-BE49-F238E27FC236}">
                <a16:creationId xmlns:a16="http://schemas.microsoft.com/office/drawing/2014/main" id="{9C2C8FAA-CF85-76B2-E48D-F3EDACF53D3A}"/>
              </a:ext>
            </a:extLst>
          </p:cNvPr>
          <p:cNvSpPr/>
          <p:nvPr/>
        </p:nvSpPr>
        <p:spPr>
          <a:xfrm>
            <a:off x="9958573" y="2616422"/>
            <a:ext cx="1978992" cy="1099931"/>
          </a:xfrm>
          <a:prstGeom prst="borderCallout1">
            <a:avLst>
              <a:gd name="adj1" fmla="val 18750"/>
              <a:gd name="adj2" fmla="val -8333"/>
              <a:gd name="adj3" fmla="val 69070"/>
              <a:gd name="adj4" fmla="val -102994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2</a:t>
            </a:r>
            <a:r>
              <a:rPr lang="it-IT" dirty="0">
                <a:solidFill>
                  <a:schemeClr val="tx1"/>
                </a:solidFill>
              </a:rPr>
              <a:t>. Seleziono l’Ente a cui appartengo</a:t>
            </a:r>
          </a:p>
        </p:txBody>
      </p:sp>
      <p:sp>
        <p:nvSpPr>
          <p:cNvPr id="8" name="Callout: linea 7">
            <a:extLst>
              <a:ext uri="{FF2B5EF4-FFF2-40B4-BE49-F238E27FC236}">
                <a16:creationId xmlns:a16="http://schemas.microsoft.com/office/drawing/2014/main" id="{45C24271-6D7F-45E3-CE69-00E6862795A3}"/>
              </a:ext>
            </a:extLst>
          </p:cNvPr>
          <p:cNvSpPr/>
          <p:nvPr/>
        </p:nvSpPr>
        <p:spPr>
          <a:xfrm>
            <a:off x="9751390" y="4424018"/>
            <a:ext cx="1978992" cy="1099931"/>
          </a:xfrm>
          <a:prstGeom prst="borderCallout1">
            <a:avLst>
              <a:gd name="adj1" fmla="val 18750"/>
              <a:gd name="adj2" fmla="val -8333"/>
              <a:gd name="adj3" fmla="val 40633"/>
              <a:gd name="adj4" fmla="val -78198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3</a:t>
            </a:r>
            <a:r>
              <a:rPr lang="it-IT" dirty="0">
                <a:solidFill>
                  <a:schemeClr val="tx1"/>
                </a:solidFill>
              </a:rPr>
              <a:t>. Ricevo la mail con i contatti personali</a:t>
            </a:r>
          </a:p>
        </p:txBody>
      </p:sp>
    </p:spTree>
    <p:extLst>
      <p:ext uri="{BB962C8B-B14F-4D97-AF65-F5344CB8AC3E}">
        <p14:creationId xmlns:p14="http://schemas.microsoft.com/office/powerpoint/2010/main" val="375324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AD6669-0736-EA99-9F8E-20FEDBF2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84057"/>
          </a:xfrm>
        </p:spPr>
        <p:txBody>
          <a:bodyPr/>
          <a:lstStyle/>
          <a:p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" panose="00000500000000000000" pitchFamily="50" charset="0"/>
              </a:rPr>
              <a:t>Contatti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DFC567-0CA5-EDA3-D588-0302D7F57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053" y="1310070"/>
            <a:ext cx="6471422" cy="2819399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latin typeface="Titillium" panose="00000500000000000000" pitchFamily="50" charset="0"/>
              </a:rPr>
              <a:t>Davide Ferrari</a:t>
            </a:r>
          </a:p>
          <a:p>
            <a:pPr marL="457200" lvl="1" indent="0">
              <a:buNone/>
            </a:pPr>
            <a:r>
              <a:rPr lang="it-IT" dirty="0">
                <a:latin typeface="Titillium" panose="00000500000000000000" pitchFamily="50" charset="0"/>
              </a:rPr>
              <a:t>Email: davide@seseisindaco.it</a:t>
            </a:r>
          </a:p>
          <a:p>
            <a:pPr marL="457200" lvl="1" indent="0">
              <a:buNone/>
            </a:pPr>
            <a:r>
              <a:rPr lang="it-IT" dirty="0">
                <a:latin typeface="Titillium" panose="00000500000000000000" pitchFamily="50" charset="0"/>
              </a:rPr>
              <a:t>Cell: 3487362946</a:t>
            </a:r>
          </a:p>
          <a:p>
            <a:pPr marL="457200" lvl="1" indent="0">
              <a:buNone/>
            </a:pPr>
            <a:r>
              <a:rPr lang="it-IT" dirty="0">
                <a:latin typeface="Titillium" panose="00000500000000000000" pitchFamily="50" charset="0"/>
                <a:hlinkClick r:id="rId2"/>
              </a:rPr>
              <a:t>Clicca sull’icona per chattare ora con Whatsapp</a:t>
            </a:r>
            <a:endParaRPr lang="it-IT" dirty="0">
              <a:latin typeface="Titillium" panose="00000500000000000000" pitchFamily="50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6D195AD-EEFD-3210-A341-587FF0033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71689">
            <a:off x="99718" y="952178"/>
            <a:ext cx="3625386" cy="455022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BFCDC25-B806-172A-8D33-CB1526EB1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423" y="1310070"/>
            <a:ext cx="2072820" cy="2066723"/>
          </a:xfrm>
          <a:prstGeom prst="rect">
            <a:avLst/>
          </a:prstGeom>
        </p:spPr>
      </p:pic>
      <p:pic>
        <p:nvPicPr>
          <p:cNvPr id="5" name="Immagine 4">
            <a:hlinkClick r:id="rId2"/>
            <a:extLst>
              <a:ext uri="{FF2B5EF4-FFF2-40B4-BE49-F238E27FC236}">
                <a16:creationId xmlns:a16="http://schemas.microsoft.com/office/drawing/2014/main" id="{E29AFBEB-E28E-AEC7-6C21-1216EE620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3925" y="3312585"/>
            <a:ext cx="525354" cy="53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450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266</Words>
  <Application>Microsoft Office PowerPoint</Application>
  <PresentationFormat>Widescreen</PresentationFormat>
  <Paragraphs>50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Titillium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Contatti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Davide Ferrari</dc:creator>
  <cp:lastModifiedBy>Davide Ferrari</cp:lastModifiedBy>
  <cp:revision>3</cp:revision>
  <dcterms:created xsi:type="dcterms:W3CDTF">2024-11-28T15:20:49Z</dcterms:created>
  <dcterms:modified xsi:type="dcterms:W3CDTF">2025-12-03T13:13:18Z</dcterms:modified>
</cp:coreProperties>
</file>