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79" r:id="rId6"/>
    <p:sldId id="272" r:id="rId7"/>
    <p:sldId id="273" r:id="rId8"/>
    <p:sldId id="278" r:id="rId9"/>
    <p:sldId id="271" r:id="rId10"/>
    <p:sldId id="270" r:id="rId11"/>
    <p:sldId id="275" r:id="rId12"/>
    <p:sldId id="264" r:id="rId13"/>
    <p:sldId id="265" r:id="rId14"/>
    <p:sldId id="276" r:id="rId15"/>
    <p:sldId id="27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merciari" initials="am" lastIdx="1" clrIdx="0">
    <p:extLst>
      <p:ext uri="{19B8F6BF-5375-455C-9EA6-DF929625EA0E}">
        <p15:presenceInfo xmlns:p15="http://schemas.microsoft.com/office/powerpoint/2012/main" userId="9f5b3f75337796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0"/>
  </p:normalViewPr>
  <p:slideViewPr>
    <p:cSldViewPr snapToGrid="0">
      <p:cViewPr varScale="1">
        <p:scale>
          <a:sx n="117" d="100"/>
          <a:sy n="117"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21E82E-5CD0-18E9-F054-84CC9574758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3266CAD-E68F-E2D7-4C2A-98A8C86B8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9C116A9-C240-934A-CBBB-0D5671044D1A}"/>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5" name="Segnaposto piè di pagina 4">
            <a:extLst>
              <a:ext uri="{FF2B5EF4-FFF2-40B4-BE49-F238E27FC236}">
                <a16:creationId xmlns:a16="http://schemas.microsoft.com/office/drawing/2014/main" id="{99286F81-EF7F-CBC9-9A7A-437C58EAC8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125013-D876-F26F-0A53-3E5432D46C20}"/>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254473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52AAAA-F558-6359-314B-0567D3BDBAE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46AD11-A7D3-3D37-08BC-581211188FD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6C83B41-3832-A142-F599-4FAD1F1B4F24}"/>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5" name="Segnaposto piè di pagina 4">
            <a:extLst>
              <a:ext uri="{FF2B5EF4-FFF2-40B4-BE49-F238E27FC236}">
                <a16:creationId xmlns:a16="http://schemas.microsoft.com/office/drawing/2014/main" id="{707F58D7-8F23-AAF8-3F2C-FA7019864D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4914AB-84A9-0A39-D5DA-80354BC78F6F}"/>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311269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4DCC4AC-7670-634E-9B4E-CAD528B9C99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013E14-B80B-C91B-1598-DB08D023EE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2D91E1-57FC-F366-F298-E78B88A77295}"/>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5" name="Segnaposto piè di pagina 4">
            <a:extLst>
              <a:ext uri="{FF2B5EF4-FFF2-40B4-BE49-F238E27FC236}">
                <a16:creationId xmlns:a16="http://schemas.microsoft.com/office/drawing/2014/main" id="{97F12030-5D58-241D-8AF3-7431774050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96DC88-800A-E99C-3061-4A08F64AEA7D}"/>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27506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0897B-ACFA-9761-72D0-B51D6BBF83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2FCBDDA-4FA9-E1E6-E269-D84BEF8D251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2431E5-E361-6CA2-4914-C76E630F30F7}"/>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5" name="Segnaposto piè di pagina 4">
            <a:extLst>
              <a:ext uri="{FF2B5EF4-FFF2-40B4-BE49-F238E27FC236}">
                <a16:creationId xmlns:a16="http://schemas.microsoft.com/office/drawing/2014/main" id="{2A8E117C-DFF0-9DC0-8EA2-4512260782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AD2470-BE21-DD53-2A36-D1E02D15ACC2}"/>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87452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B4122E-BA80-70C9-C2A3-50190AB30ED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BB571D2-731D-02C7-87F2-2E6F686DB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8C9B6F8-ABA3-E1E9-BDD5-F54D408ABD07}"/>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5" name="Segnaposto piè di pagina 4">
            <a:extLst>
              <a:ext uri="{FF2B5EF4-FFF2-40B4-BE49-F238E27FC236}">
                <a16:creationId xmlns:a16="http://schemas.microsoft.com/office/drawing/2014/main" id="{0C35F9B7-961E-4AC7-9CCA-2985B2884D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2F11A0-CFC4-B81A-CB82-85845A0A1DD1}"/>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31156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69751-996E-AF70-3847-422A7D85C9E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FEF632-0915-4E02-7DDA-0467F9D7290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FFC88D3-2260-B607-0D45-BB0D85221D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2655D8E-C50C-D1FF-7A51-8F9A2329109E}"/>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6" name="Segnaposto piè di pagina 5">
            <a:extLst>
              <a:ext uri="{FF2B5EF4-FFF2-40B4-BE49-F238E27FC236}">
                <a16:creationId xmlns:a16="http://schemas.microsoft.com/office/drawing/2014/main" id="{7300CD58-B551-1C1F-8F87-9BF3F9B9DD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FC80CB4-79B7-BA14-C864-C98E2A8CEDDC}"/>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74978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CF0AD6-E3E5-50CC-F667-A3B0F78187F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6FC1833-D698-E31A-FDA2-4FDB051D2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CF7C875-46D5-1E3C-8F36-FD7F9ECDA82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873D0AF-E346-AF78-7539-D0F29E62B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1ED6A0A-7645-D36A-79D1-733C7D2C0EF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B2F856F-6BBF-0F6D-B095-3F58148AA96E}"/>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8" name="Segnaposto piè di pagina 7">
            <a:extLst>
              <a:ext uri="{FF2B5EF4-FFF2-40B4-BE49-F238E27FC236}">
                <a16:creationId xmlns:a16="http://schemas.microsoft.com/office/drawing/2014/main" id="{04408F99-A7C1-1AA2-58A7-AE210F532D3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9643CD9-6A32-57D8-26E8-CD10CBE82CC2}"/>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3350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68094D-A19D-FB81-23E2-E431C6D6BA5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3015039-4244-2B90-4881-78A524B4C170}"/>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4" name="Segnaposto piè di pagina 3">
            <a:extLst>
              <a:ext uri="{FF2B5EF4-FFF2-40B4-BE49-F238E27FC236}">
                <a16:creationId xmlns:a16="http://schemas.microsoft.com/office/drawing/2014/main" id="{D597BAB3-4AB2-B759-7D68-CD19C5A51BD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859CE9C-D177-3CA8-755F-1BDE59586245}"/>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10756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176C9E1-7C67-A74E-67B7-9E47420582AC}"/>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3" name="Segnaposto piè di pagina 2">
            <a:extLst>
              <a:ext uri="{FF2B5EF4-FFF2-40B4-BE49-F238E27FC236}">
                <a16:creationId xmlns:a16="http://schemas.microsoft.com/office/drawing/2014/main" id="{7196DB22-64EE-ED73-33EF-431C29F5F6E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C826E2C-8CA4-5F15-4CB8-70D9CF397BCD}"/>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41445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3C5E79-725B-9816-B6E3-9207612F921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F16A29-10A3-6ED6-4386-C925E2BB2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07F8CA3-D1D1-9C39-0D1D-3A66222A0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A6BA5BB-A588-484D-97FF-BC1BF5ECF073}"/>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6" name="Segnaposto piè di pagina 5">
            <a:extLst>
              <a:ext uri="{FF2B5EF4-FFF2-40B4-BE49-F238E27FC236}">
                <a16:creationId xmlns:a16="http://schemas.microsoft.com/office/drawing/2014/main" id="{9B1BDF3F-B7B5-EA22-5C2F-435F7719FD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2F5D66-2083-B684-4B77-37F2574B91D9}"/>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222302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24E41-89A4-8123-2FD9-F5A69878BC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593AEE2-04EF-32C0-6878-B74E4A66F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6026D89-0BF2-E651-1AB2-A869F01D9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7AD688E-0AC7-1A9F-C43A-40498ECD96EC}"/>
              </a:ext>
            </a:extLst>
          </p:cNvPr>
          <p:cNvSpPr>
            <a:spLocks noGrp="1"/>
          </p:cNvSpPr>
          <p:nvPr>
            <p:ph type="dt" sz="half" idx="10"/>
          </p:nvPr>
        </p:nvSpPr>
        <p:spPr/>
        <p:txBody>
          <a:bodyPr/>
          <a:lstStyle/>
          <a:p>
            <a:fld id="{D09CAA4E-9520-4944-B9F3-8C4AC1D3638B}" type="datetimeFigureOut">
              <a:rPr lang="it-IT" smtClean="0"/>
              <a:t>29/09/25</a:t>
            </a:fld>
            <a:endParaRPr lang="it-IT"/>
          </a:p>
        </p:txBody>
      </p:sp>
      <p:sp>
        <p:nvSpPr>
          <p:cNvPr id="6" name="Segnaposto piè di pagina 5">
            <a:extLst>
              <a:ext uri="{FF2B5EF4-FFF2-40B4-BE49-F238E27FC236}">
                <a16:creationId xmlns:a16="http://schemas.microsoft.com/office/drawing/2014/main" id="{27428D57-606A-39E7-B9A6-8D732D3772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EC84277-F3F6-6EE7-0860-7410C6F1EEF3}"/>
              </a:ext>
            </a:extLst>
          </p:cNvPr>
          <p:cNvSpPr>
            <a:spLocks noGrp="1"/>
          </p:cNvSpPr>
          <p:nvPr>
            <p:ph type="sldNum" sz="quarter" idx="12"/>
          </p:nvPr>
        </p:nvSpPr>
        <p:spPr/>
        <p:txBody>
          <a:bodyPr/>
          <a:lstStyle/>
          <a:p>
            <a:fld id="{F5FD9225-45C8-4BE8-9A93-ACD1B059034E}" type="slidenum">
              <a:rPr lang="it-IT" smtClean="0"/>
              <a:t>‹N›</a:t>
            </a:fld>
            <a:endParaRPr lang="it-IT"/>
          </a:p>
        </p:txBody>
      </p:sp>
    </p:spTree>
    <p:extLst>
      <p:ext uri="{BB962C8B-B14F-4D97-AF65-F5344CB8AC3E}">
        <p14:creationId xmlns:p14="http://schemas.microsoft.com/office/powerpoint/2010/main" val="17632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43F2328-E4B2-A2C9-BE92-241290B72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13ED50-588C-D1CA-4392-4D939EBC7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89EA2A-0B68-3395-75FD-77464C082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CAA4E-9520-4944-B9F3-8C4AC1D3638B}" type="datetimeFigureOut">
              <a:rPr lang="it-IT" smtClean="0"/>
              <a:t>29/09/25</a:t>
            </a:fld>
            <a:endParaRPr lang="it-IT"/>
          </a:p>
        </p:txBody>
      </p:sp>
      <p:sp>
        <p:nvSpPr>
          <p:cNvPr id="5" name="Segnaposto piè di pagina 4">
            <a:extLst>
              <a:ext uri="{FF2B5EF4-FFF2-40B4-BE49-F238E27FC236}">
                <a16:creationId xmlns:a16="http://schemas.microsoft.com/office/drawing/2014/main" id="{4E7C0E0E-FDF1-8854-C911-D5B13B47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3B20A3F-DA29-7B4B-9F5A-3C735486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D9225-45C8-4BE8-9A93-ACD1B059034E}" type="slidenum">
              <a:rPr lang="it-IT" smtClean="0"/>
              <a:t>‹N›</a:t>
            </a:fld>
            <a:endParaRPr lang="it-IT"/>
          </a:p>
        </p:txBody>
      </p:sp>
    </p:spTree>
    <p:extLst>
      <p:ext uri="{BB962C8B-B14F-4D97-AF65-F5344CB8AC3E}">
        <p14:creationId xmlns:p14="http://schemas.microsoft.com/office/powerpoint/2010/main" val="1131730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5F3B623-C621-0581-F5B1-F516931CB737}"/>
              </a:ext>
            </a:extLst>
          </p:cNvPr>
          <p:cNvPicPr>
            <a:picLocks noChangeAspect="1"/>
          </p:cNvPicPr>
          <p:nvPr/>
        </p:nvPicPr>
        <p:blipFill>
          <a:blip r:embed="rId2"/>
          <a:stretch>
            <a:fillRect/>
          </a:stretch>
        </p:blipFill>
        <p:spPr>
          <a:xfrm>
            <a:off x="790063" y="600783"/>
            <a:ext cx="2437231" cy="903775"/>
          </a:xfrm>
          <a:prstGeom prst="rect">
            <a:avLst/>
          </a:prstGeom>
        </p:spPr>
      </p:pic>
      <p:sp>
        <p:nvSpPr>
          <p:cNvPr id="6" name="CasellaDiTesto 5">
            <a:extLst>
              <a:ext uri="{FF2B5EF4-FFF2-40B4-BE49-F238E27FC236}">
                <a16:creationId xmlns:a16="http://schemas.microsoft.com/office/drawing/2014/main" id="{497322B6-2B87-DB42-3C82-579BD29C9CD0}"/>
              </a:ext>
            </a:extLst>
          </p:cNvPr>
          <p:cNvSpPr txBox="1"/>
          <p:nvPr/>
        </p:nvSpPr>
        <p:spPr>
          <a:xfrm>
            <a:off x="790063" y="2074858"/>
            <a:ext cx="10236526" cy="1200329"/>
          </a:xfrm>
          <a:prstGeom prst="rect">
            <a:avLst/>
          </a:prstGeom>
          <a:noFill/>
        </p:spPr>
        <p:txBody>
          <a:bodyPr wrap="square">
            <a:spAutoFit/>
          </a:bodyPr>
          <a:lstStyle/>
          <a:p>
            <a:pPr algn="ctr"/>
            <a:r>
              <a:rPr lang="it-IT" sz="2400" b="1" dirty="0"/>
              <a:t>WEBINAR LA CITTA' PERFETTA 14: </a:t>
            </a:r>
          </a:p>
          <a:p>
            <a:pPr algn="ctr"/>
            <a:endParaRPr lang="it-IT" sz="2400" b="1" dirty="0"/>
          </a:p>
          <a:p>
            <a:pPr algn="ctr"/>
            <a:r>
              <a:rPr lang="it-IT" sz="2400" b="1" dirty="0"/>
              <a:t>Iniziative per una corretta gestione del CUP</a:t>
            </a:r>
          </a:p>
        </p:txBody>
      </p:sp>
      <p:sp>
        <p:nvSpPr>
          <p:cNvPr id="8" name="CasellaDiTesto 7">
            <a:extLst>
              <a:ext uri="{FF2B5EF4-FFF2-40B4-BE49-F238E27FC236}">
                <a16:creationId xmlns:a16="http://schemas.microsoft.com/office/drawing/2014/main" id="{7767A249-9435-15D0-7B16-1B72159DFFE8}"/>
              </a:ext>
            </a:extLst>
          </p:cNvPr>
          <p:cNvSpPr txBox="1"/>
          <p:nvPr/>
        </p:nvSpPr>
        <p:spPr>
          <a:xfrm>
            <a:off x="6705251" y="4136810"/>
            <a:ext cx="4500283" cy="1292662"/>
          </a:xfrm>
          <a:prstGeom prst="rect">
            <a:avLst/>
          </a:prstGeom>
          <a:noFill/>
        </p:spPr>
        <p:txBody>
          <a:bodyPr wrap="square">
            <a:spAutoFit/>
          </a:bodyPr>
          <a:lstStyle/>
          <a:p>
            <a:r>
              <a:rPr lang="it-IT" dirty="0"/>
              <a:t>Intervento di Alessandro Merciari</a:t>
            </a:r>
          </a:p>
          <a:p>
            <a:endParaRPr lang="it-IT" dirty="0"/>
          </a:p>
          <a:p>
            <a:r>
              <a:rPr lang="it-IT" sz="1400" dirty="0"/>
              <a:t>Responsabile Area Legale Spezia Risorse SpA</a:t>
            </a:r>
          </a:p>
          <a:p>
            <a:r>
              <a:rPr lang="it-IT" sz="1400" dirty="0"/>
              <a:t>Docente ANUTEL e CONFENTRATE</a:t>
            </a:r>
          </a:p>
          <a:p>
            <a:r>
              <a:rPr lang="it-IT" sz="1400" dirty="0"/>
              <a:t>Autore per il Sole 24 Ore</a:t>
            </a:r>
          </a:p>
        </p:txBody>
      </p:sp>
      <p:pic>
        <p:nvPicPr>
          <p:cNvPr id="3" name="Immagine 2">
            <a:extLst>
              <a:ext uri="{FF2B5EF4-FFF2-40B4-BE49-F238E27FC236}">
                <a16:creationId xmlns:a16="http://schemas.microsoft.com/office/drawing/2014/main" id="{4D85F56F-4C16-ACDA-6811-C6D0BF2CB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63" y="3432648"/>
            <a:ext cx="5001827" cy="2700987"/>
          </a:xfrm>
          <a:prstGeom prst="rect">
            <a:avLst/>
          </a:prstGeom>
        </p:spPr>
      </p:pic>
    </p:spTree>
    <p:extLst>
      <p:ext uri="{BB962C8B-B14F-4D97-AF65-F5344CB8AC3E}">
        <p14:creationId xmlns:p14="http://schemas.microsoft.com/office/powerpoint/2010/main" val="327294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57C6-3CB3-0E69-2BFA-6A570CBB8AB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3676267D-9952-F646-B45E-09A2831E9612}"/>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7067B27C-E05D-FFB7-0079-E31AA895FBBE}"/>
              </a:ext>
            </a:extLst>
          </p:cNvPr>
          <p:cNvPicPr>
            <a:picLocks noChangeAspect="1"/>
          </p:cNvPicPr>
          <p:nvPr/>
        </p:nvPicPr>
        <p:blipFill>
          <a:blip r:embed="rId3"/>
          <a:stretch>
            <a:fillRect/>
          </a:stretch>
        </p:blipFill>
        <p:spPr>
          <a:xfrm>
            <a:off x="8487054" y="180361"/>
            <a:ext cx="2565645" cy="1386074"/>
          </a:xfrm>
          <a:prstGeom prst="rect">
            <a:avLst/>
          </a:prstGeom>
        </p:spPr>
      </p:pic>
      <p:sp>
        <p:nvSpPr>
          <p:cNvPr id="3" name="CasellaDiTesto 2">
            <a:extLst>
              <a:ext uri="{FF2B5EF4-FFF2-40B4-BE49-F238E27FC236}">
                <a16:creationId xmlns:a16="http://schemas.microsoft.com/office/drawing/2014/main" id="{EE6461F5-F7DA-AFD4-0D74-76CD2F4F57AA}"/>
              </a:ext>
            </a:extLst>
          </p:cNvPr>
          <p:cNvSpPr txBox="1"/>
          <p:nvPr/>
        </p:nvSpPr>
        <p:spPr>
          <a:xfrm>
            <a:off x="539052" y="1433270"/>
            <a:ext cx="6971457" cy="5262979"/>
          </a:xfrm>
          <a:prstGeom prst="rect">
            <a:avLst/>
          </a:prstGeom>
          <a:noFill/>
        </p:spPr>
        <p:txBody>
          <a:bodyPr wrap="square">
            <a:spAutoFit/>
          </a:bodyPr>
          <a:lstStyle/>
          <a:p>
            <a:pPr algn="just"/>
            <a:r>
              <a:rPr lang="it-IT" sz="2400" dirty="0"/>
              <a:t>occorre considerare che oggi abbiamo a disposizione degli uffici tributi degli strumenti informatici potentissimi, quali immagini georeferenziate e fissate nell’asse temporale, che mettono a disposizione del fruitore del servizio una cronologia di scatti, consentendo conferme probatorie sulla presenza dei manufatti oggetto di accertamento. </a:t>
            </a:r>
          </a:p>
          <a:p>
            <a:pPr algn="just"/>
            <a:r>
              <a:rPr lang="it-IT" sz="2400" dirty="0"/>
              <a:t>In questo senso, potrà essere sviluppato un progetto di attività on desk di accertamento basato sulle risultanze dei servizi di censimento, da affiancare alla preziosa, ma sempre molto dispendiosa, attività on field da parte dei Pubblici Ufficiali, ovvero delle figure di Accertatori delle Entrate ex comma 179 L. 296/2006 e degli Agenti della Polizia Locale.</a:t>
            </a:r>
          </a:p>
        </p:txBody>
      </p:sp>
      <p:pic>
        <p:nvPicPr>
          <p:cNvPr id="1026" name="Picture 2" descr="Google ti fotografa senza vestiti? Puoi farti rimborsare 12.500 dollari -  macitynet.it">
            <a:extLst>
              <a:ext uri="{FF2B5EF4-FFF2-40B4-BE49-F238E27FC236}">
                <a16:creationId xmlns:a16="http://schemas.microsoft.com/office/drawing/2014/main" id="{F73B4F08-CBB4-E4E1-41FC-93ED83B2E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896" y="1566435"/>
            <a:ext cx="3841444" cy="260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7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4CB4-B309-AA2E-F07E-7A86B67F575B}"/>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90DD4B9-F09D-64C2-0FB2-0E04A9D95265}"/>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BD6665F3-3CD9-12A7-2652-E5667B4089FC}"/>
              </a:ext>
            </a:extLst>
          </p:cNvPr>
          <p:cNvPicPr>
            <a:picLocks noChangeAspect="1"/>
          </p:cNvPicPr>
          <p:nvPr/>
        </p:nvPicPr>
        <p:blipFill>
          <a:blip r:embed="rId3"/>
          <a:stretch>
            <a:fillRect/>
          </a:stretch>
        </p:blipFill>
        <p:spPr>
          <a:xfrm>
            <a:off x="8487054" y="180361"/>
            <a:ext cx="2565645" cy="1386074"/>
          </a:xfrm>
          <a:prstGeom prst="rect">
            <a:avLst/>
          </a:prstGeom>
        </p:spPr>
      </p:pic>
      <p:sp>
        <p:nvSpPr>
          <p:cNvPr id="3" name="CasellaDiTesto 2">
            <a:extLst>
              <a:ext uri="{FF2B5EF4-FFF2-40B4-BE49-F238E27FC236}">
                <a16:creationId xmlns:a16="http://schemas.microsoft.com/office/drawing/2014/main" id="{CF946A6D-85B5-E9E3-8F19-395F41A0CAD4}"/>
              </a:ext>
            </a:extLst>
          </p:cNvPr>
          <p:cNvSpPr txBox="1"/>
          <p:nvPr/>
        </p:nvSpPr>
        <p:spPr>
          <a:xfrm>
            <a:off x="539052" y="1566435"/>
            <a:ext cx="10744466" cy="3477875"/>
          </a:xfrm>
          <a:prstGeom prst="rect">
            <a:avLst/>
          </a:prstGeom>
          <a:noFill/>
        </p:spPr>
        <p:txBody>
          <a:bodyPr wrap="square">
            <a:spAutoFit/>
          </a:bodyPr>
          <a:lstStyle/>
          <a:p>
            <a:pPr algn="just"/>
            <a:r>
              <a:rPr lang="it-IT" sz="2000" dirty="0">
                <a:highlight>
                  <a:srgbClr val="FFFF00"/>
                </a:highlight>
              </a:rPr>
              <a:t>Per queste specifiche figure (Agente di PM e Accertatore delle Entrate) è ipotizzabile un utilizzo puntuale per situazioni dove è necessario un intervento di un pubblico ufficiale per contestare un abuso.</a:t>
            </a:r>
          </a:p>
          <a:p>
            <a:pPr algn="just"/>
            <a:endParaRPr lang="it-IT" sz="2000" dirty="0">
              <a:highlight>
                <a:srgbClr val="FFFF00"/>
              </a:highlight>
            </a:endParaRPr>
          </a:p>
          <a:p>
            <a:pPr algn="just"/>
            <a:r>
              <a:rPr lang="it-IT" sz="2000" dirty="0">
                <a:highlight>
                  <a:srgbClr val="00FF00"/>
                </a:highlight>
              </a:rPr>
              <a:t>Viceversa, per una corretta gestione dell’entrata e per una forma di presidio dell’intero territorio di competenza, meglio affidarsi ad attività a tappeto, come la realizzazione di un censimento da eseguire strada per strada, che in tempi rapidi grazie alle moderne tecnologie, possa garantire risultati sia in termini fiscali di recupero del canone (a mezzo di avvisi di accertamento ex comma 792v L. 160/2019) sia di governo del territorio prevedendo la possibilità di stabilire la rimozione delle opere abusive e il conseguente ripristino dello stato dei luoghi o in alternativa, ove possibile, la loro regolarizzazione (pro futuro) con la presentazione di un’ipotesi istanza di concessione o autorizzazione</a:t>
            </a:r>
          </a:p>
        </p:txBody>
      </p:sp>
    </p:spTree>
    <p:extLst>
      <p:ext uri="{BB962C8B-B14F-4D97-AF65-F5344CB8AC3E}">
        <p14:creationId xmlns:p14="http://schemas.microsoft.com/office/powerpoint/2010/main" val="423098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4A39-728B-2E74-212F-0AF8D262A7CD}"/>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8268EB4-8945-FDDA-5FAE-3F3D46C3697B}"/>
              </a:ext>
            </a:extLst>
          </p:cNvPr>
          <p:cNvPicPr>
            <a:picLocks noChangeAspect="1"/>
          </p:cNvPicPr>
          <p:nvPr/>
        </p:nvPicPr>
        <p:blipFill>
          <a:blip r:embed="rId2"/>
          <a:stretch>
            <a:fillRect/>
          </a:stretch>
        </p:blipFill>
        <p:spPr>
          <a:xfrm>
            <a:off x="539052" y="269089"/>
            <a:ext cx="2087608" cy="774128"/>
          </a:xfrm>
          <a:prstGeom prst="rect">
            <a:avLst/>
          </a:prstGeom>
        </p:spPr>
      </p:pic>
      <p:sp>
        <p:nvSpPr>
          <p:cNvPr id="6" name="CasellaDiTesto 5">
            <a:extLst>
              <a:ext uri="{FF2B5EF4-FFF2-40B4-BE49-F238E27FC236}">
                <a16:creationId xmlns:a16="http://schemas.microsoft.com/office/drawing/2014/main" id="{88B345C9-A641-97DC-E508-FECD35889C44}"/>
              </a:ext>
            </a:extLst>
          </p:cNvPr>
          <p:cNvSpPr txBox="1"/>
          <p:nvPr/>
        </p:nvSpPr>
        <p:spPr>
          <a:xfrm>
            <a:off x="170329" y="1120588"/>
            <a:ext cx="6893859" cy="5401479"/>
          </a:xfrm>
          <a:prstGeom prst="rect">
            <a:avLst/>
          </a:prstGeom>
          <a:noFill/>
        </p:spPr>
        <p:txBody>
          <a:bodyPr wrap="square">
            <a:spAutoFit/>
          </a:bodyPr>
          <a:lstStyle/>
          <a:p>
            <a:pPr algn="just"/>
            <a:r>
              <a:rPr lang="it-IT" sz="1500" dirty="0"/>
              <a:t>1.  Per le occupazioni permanenti del  territorio  comunale,  con cavi e condutture, da chiunque effettuata per la fornitura di servizi di pubblica utilità, quali la distribuzione ed erogazione di energia elettrica, gas, acqua, calore,  di  servizi  di  telecomunicazione  e radiotelevisivi e di altri servizi a rete, il canone è dovuto  dal soggetto titolare dell'atto di concessione dell'occupazione del suolo pubblico e dai soggetti che occupano il suolo pubblico, anche in invia mediata, attraverso l'utilizzo  materiale  delle  infrastrutture  del soggetto titolare della  concessione  sulla  base  del  numero  delle rispettive utenze moltiplicate per la seguente tariffa forfetaria</a:t>
            </a:r>
          </a:p>
          <a:p>
            <a:r>
              <a:rPr lang="it-IT" sz="1500" dirty="0"/>
              <a:t>Comuni fino a 20.000 abitanti 	                 euro  1,50</a:t>
            </a:r>
          </a:p>
          <a:p>
            <a:r>
              <a:rPr lang="it-IT" sz="1500" dirty="0"/>
              <a:t>Comuni oltre 20.000 abitanti 	                 euro 1,00</a:t>
            </a:r>
          </a:p>
          <a:p>
            <a:pPr algn="just"/>
            <a:r>
              <a:rPr lang="it-IT" sz="1500" dirty="0"/>
              <a:t>In ogni caso l'ammontare del canone dovuto a ciascun ente non può essere inferiore a euro 800. Il canone è comprensivo degli allacciamenti alle reti effettuati  dagli  utenti  e  di  tutte  le occupazioni di suolo pubblico con  impianti  direttamente  funzionali all'erogazione del servizio  a  rete. Il  numero  complessivo  delle utenze è quello risultante al 31 dicembre dell'anno precedente ed </a:t>
            </a:r>
            <a:r>
              <a:rPr lang="it-IT" sz="1500" dirty="0" err="1"/>
              <a:t>e'</a:t>
            </a:r>
            <a:r>
              <a:rPr lang="it-IT" sz="1500" dirty="0"/>
              <a:t> comunicato al comune competente per territorio con  autodichiarazione da inviare, mediante  posta  elettronica  certificata,  entro  il  30 aprile di ciascun anno. Gli importi sono rivalutati  annualmente  in base all'indice ISTAT dei prezzi al consumo rilevati al  31  dicembre dell'anno precedente. </a:t>
            </a:r>
          </a:p>
          <a:p>
            <a:pPr algn="just"/>
            <a:r>
              <a:rPr lang="it-IT" sz="1500" dirty="0"/>
              <a:t>3, Il versamento del canone è effettuato entro il 30  aprile  di  ciascun  anno  in  unica  soluzione   attraverso   la piattaforma PAGO PA di cui all'articolo  5  del  codice  di  cui  al  decreto legislativo 7 marzo 2005, n. 82.</a:t>
            </a:r>
          </a:p>
        </p:txBody>
      </p:sp>
      <p:sp>
        <p:nvSpPr>
          <p:cNvPr id="8" name="CasellaDiTesto 7">
            <a:extLst>
              <a:ext uri="{FF2B5EF4-FFF2-40B4-BE49-F238E27FC236}">
                <a16:creationId xmlns:a16="http://schemas.microsoft.com/office/drawing/2014/main" id="{A75BAEB0-A524-392F-66E6-4E8A5A347ED0}"/>
              </a:ext>
            </a:extLst>
          </p:cNvPr>
          <p:cNvSpPr txBox="1"/>
          <p:nvPr/>
        </p:nvSpPr>
        <p:spPr>
          <a:xfrm>
            <a:off x="2904565" y="572852"/>
            <a:ext cx="6714564" cy="369332"/>
          </a:xfrm>
          <a:prstGeom prst="rect">
            <a:avLst/>
          </a:prstGeom>
          <a:noFill/>
        </p:spPr>
        <p:txBody>
          <a:bodyPr wrap="square">
            <a:spAutoFit/>
          </a:bodyPr>
          <a:lstStyle/>
          <a:p>
            <a:pPr algn="ctr"/>
            <a:r>
              <a:rPr lang="it-IT" b="1" dirty="0"/>
              <a:t>LEGGE 27 dicembre 2019, n. 160 comma 831</a:t>
            </a:r>
          </a:p>
        </p:txBody>
      </p:sp>
      <p:pic>
        <p:nvPicPr>
          <p:cNvPr id="10" name="Immagine 9">
            <a:extLst>
              <a:ext uri="{FF2B5EF4-FFF2-40B4-BE49-F238E27FC236}">
                <a16:creationId xmlns:a16="http://schemas.microsoft.com/office/drawing/2014/main" id="{F394905E-5064-55D0-C58C-E0DB5F89EB2F}"/>
              </a:ext>
            </a:extLst>
          </p:cNvPr>
          <p:cNvPicPr>
            <a:picLocks noChangeAspect="1"/>
          </p:cNvPicPr>
          <p:nvPr/>
        </p:nvPicPr>
        <p:blipFill>
          <a:blip r:embed="rId3"/>
          <a:stretch>
            <a:fillRect/>
          </a:stretch>
        </p:blipFill>
        <p:spPr>
          <a:xfrm>
            <a:off x="7189579" y="1120588"/>
            <a:ext cx="4832092" cy="4832092"/>
          </a:xfrm>
          <a:prstGeom prst="rect">
            <a:avLst/>
          </a:prstGeom>
        </p:spPr>
      </p:pic>
    </p:spTree>
    <p:extLst>
      <p:ext uri="{BB962C8B-B14F-4D97-AF65-F5344CB8AC3E}">
        <p14:creationId xmlns:p14="http://schemas.microsoft.com/office/powerpoint/2010/main" val="127128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64C58-6937-64AE-C614-D5B6339D04B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32F9F934-16C6-F810-C07B-B7C1AD9C4917}"/>
              </a:ext>
            </a:extLst>
          </p:cNvPr>
          <p:cNvPicPr>
            <a:picLocks noChangeAspect="1"/>
          </p:cNvPicPr>
          <p:nvPr/>
        </p:nvPicPr>
        <p:blipFill>
          <a:blip r:embed="rId2"/>
          <a:stretch>
            <a:fillRect/>
          </a:stretch>
        </p:blipFill>
        <p:spPr>
          <a:xfrm>
            <a:off x="539052" y="269089"/>
            <a:ext cx="2087608" cy="774128"/>
          </a:xfrm>
          <a:prstGeom prst="rect">
            <a:avLst/>
          </a:prstGeom>
        </p:spPr>
      </p:pic>
      <p:sp>
        <p:nvSpPr>
          <p:cNvPr id="6" name="CasellaDiTesto 5">
            <a:extLst>
              <a:ext uri="{FF2B5EF4-FFF2-40B4-BE49-F238E27FC236}">
                <a16:creationId xmlns:a16="http://schemas.microsoft.com/office/drawing/2014/main" id="{873A45AD-B4C0-5AAD-FFBF-71523F9FCE26}"/>
              </a:ext>
            </a:extLst>
          </p:cNvPr>
          <p:cNvSpPr txBox="1"/>
          <p:nvPr/>
        </p:nvSpPr>
        <p:spPr>
          <a:xfrm>
            <a:off x="349624" y="1362635"/>
            <a:ext cx="11492752" cy="461665"/>
          </a:xfrm>
          <a:prstGeom prst="rect">
            <a:avLst/>
          </a:prstGeom>
          <a:noFill/>
        </p:spPr>
        <p:txBody>
          <a:bodyPr wrap="square">
            <a:spAutoFit/>
          </a:bodyPr>
          <a:lstStyle/>
          <a:p>
            <a:pPr algn="ctr"/>
            <a:r>
              <a:rPr lang="it-IT" sz="2400" b="1" dirty="0"/>
              <a:t>PRINCIPALI PUBBLICI SERVIZI COINVOLTI</a:t>
            </a:r>
          </a:p>
        </p:txBody>
      </p:sp>
      <p:sp>
        <p:nvSpPr>
          <p:cNvPr id="8" name="CasellaDiTesto 7">
            <a:extLst>
              <a:ext uri="{FF2B5EF4-FFF2-40B4-BE49-F238E27FC236}">
                <a16:creationId xmlns:a16="http://schemas.microsoft.com/office/drawing/2014/main" id="{703D8547-D437-ACC9-8665-56677E1F98CE}"/>
              </a:ext>
            </a:extLst>
          </p:cNvPr>
          <p:cNvSpPr txBox="1"/>
          <p:nvPr/>
        </p:nvSpPr>
        <p:spPr>
          <a:xfrm>
            <a:off x="2904565" y="572852"/>
            <a:ext cx="6714564" cy="369332"/>
          </a:xfrm>
          <a:prstGeom prst="rect">
            <a:avLst/>
          </a:prstGeom>
          <a:noFill/>
        </p:spPr>
        <p:txBody>
          <a:bodyPr wrap="square">
            <a:spAutoFit/>
          </a:bodyPr>
          <a:lstStyle/>
          <a:p>
            <a:pPr algn="ctr"/>
            <a:r>
              <a:rPr lang="it-IT" b="1" dirty="0"/>
              <a:t>LEGGE 27 dicembre 2019, n. 160 comma 831</a:t>
            </a:r>
          </a:p>
        </p:txBody>
      </p:sp>
      <p:pic>
        <p:nvPicPr>
          <p:cNvPr id="5" name="Immagine 4">
            <a:extLst>
              <a:ext uri="{FF2B5EF4-FFF2-40B4-BE49-F238E27FC236}">
                <a16:creationId xmlns:a16="http://schemas.microsoft.com/office/drawing/2014/main" id="{053E9049-880A-2100-F8BB-D6D7FFE554D5}"/>
              </a:ext>
            </a:extLst>
          </p:cNvPr>
          <p:cNvPicPr>
            <a:picLocks noChangeAspect="1"/>
          </p:cNvPicPr>
          <p:nvPr/>
        </p:nvPicPr>
        <p:blipFill>
          <a:blip r:embed="rId3"/>
          <a:srcRect l="39399" t="5254" r="889" b="4496"/>
          <a:stretch/>
        </p:blipFill>
        <p:spPr>
          <a:xfrm>
            <a:off x="291936" y="2492206"/>
            <a:ext cx="1945237" cy="1960002"/>
          </a:xfrm>
          <a:prstGeom prst="rect">
            <a:avLst/>
          </a:prstGeom>
        </p:spPr>
      </p:pic>
      <p:pic>
        <p:nvPicPr>
          <p:cNvPr id="7" name="Immagine 6">
            <a:extLst>
              <a:ext uri="{FF2B5EF4-FFF2-40B4-BE49-F238E27FC236}">
                <a16:creationId xmlns:a16="http://schemas.microsoft.com/office/drawing/2014/main" id="{883FC617-8257-FA40-6EFE-AB5C1F19A70F}"/>
              </a:ext>
            </a:extLst>
          </p:cNvPr>
          <p:cNvPicPr>
            <a:picLocks noChangeAspect="1"/>
          </p:cNvPicPr>
          <p:nvPr/>
        </p:nvPicPr>
        <p:blipFill>
          <a:blip r:embed="rId4"/>
          <a:stretch>
            <a:fillRect/>
          </a:stretch>
        </p:blipFill>
        <p:spPr>
          <a:xfrm>
            <a:off x="2237173" y="2219374"/>
            <a:ext cx="2419252" cy="2419252"/>
          </a:xfrm>
          <a:prstGeom prst="rect">
            <a:avLst/>
          </a:prstGeom>
        </p:spPr>
      </p:pic>
      <p:pic>
        <p:nvPicPr>
          <p:cNvPr id="10" name="Immagine 9">
            <a:extLst>
              <a:ext uri="{FF2B5EF4-FFF2-40B4-BE49-F238E27FC236}">
                <a16:creationId xmlns:a16="http://schemas.microsoft.com/office/drawing/2014/main" id="{66B079A5-FBAF-113A-E625-42239D616C2B}"/>
              </a:ext>
            </a:extLst>
          </p:cNvPr>
          <p:cNvPicPr>
            <a:picLocks noChangeAspect="1"/>
          </p:cNvPicPr>
          <p:nvPr/>
        </p:nvPicPr>
        <p:blipFill>
          <a:blip r:embed="rId5"/>
          <a:srcRect r="14000"/>
          <a:stretch/>
        </p:blipFill>
        <p:spPr>
          <a:xfrm>
            <a:off x="4369380" y="2492206"/>
            <a:ext cx="2346752" cy="1500830"/>
          </a:xfrm>
          <a:prstGeom prst="rect">
            <a:avLst/>
          </a:prstGeom>
        </p:spPr>
      </p:pic>
      <p:pic>
        <p:nvPicPr>
          <p:cNvPr id="2" name="Immagine 1">
            <a:extLst>
              <a:ext uri="{FF2B5EF4-FFF2-40B4-BE49-F238E27FC236}">
                <a16:creationId xmlns:a16="http://schemas.microsoft.com/office/drawing/2014/main" id="{01DC089A-8388-7049-1AB1-FFC3ED79E481}"/>
              </a:ext>
            </a:extLst>
          </p:cNvPr>
          <p:cNvPicPr>
            <a:picLocks noChangeAspect="1"/>
          </p:cNvPicPr>
          <p:nvPr/>
        </p:nvPicPr>
        <p:blipFill>
          <a:blip r:embed="rId6"/>
          <a:stretch>
            <a:fillRect/>
          </a:stretch>
        </p:blipFill>
        <p:spPr>
          <a:xfrm>
            <a:off x="6788632" y="2360538"/>
            <a:ext cx="2256139" cy="1500831"/>
          </a:xfrm>
          <a:prstGeom prst="rect">
            <a:avLst/>
          </a:prstGeom>
        </p:spPr>
      </p:pic>
      <p:pic>
        <p:nvPicPr>
          <p:cNvPr id="3" name="Immagine 2">
            <a:extLst>
              <a:ext uri="{FF2B5EF4-FFF2-40B4-BE49-F238E27FC236}">
                <a16:creationId xmlns:a16="http://schemas.microsoft.com/office/drawing/2014/main" id="{0DE511AE-F245-2ED1-8BBE-F1465785DC84}"/>
              </a:ext>
            </a:extLst>
          </p:cNvPr>
          <p:cNvPicPr>
            <a:picLocks noChangeAspect="1"/>
          </p:cNvPicPr>
          <p:nvPr/>
        </p:nvPicPr>
        <p:blipFill>
          <a:blip r:embed="rId7"/>
          <a:stretch>
            <a:fillRect/>
          </a:stretch>
        </p:blipFill>
        <p:spPr>
          <a:xfrm>
            <a:off x="9044771" y="2360538"/>
            <a:ext cx="2855293" cy="1427647"/>
          </a:xfrm>
          <a:prstGeom prst="rect">
            <a:avLst/>
          </a:prstGeom>
        </p:spPr>
      </p:pic>
      <p:sp>
        <p:nvSpPr>
          <p:cNvPr id="9" name="CasellaDiTesto 8">
            <a:extLst>
              <a:ext uri="{FF2B5EF4-FFF2-40B4-BE49-F238E27FC236}">
                <a16:creationId xmlns:a16="http://schemas.microsoft.com/office/drawing/2014/main" id="{81454FBE-EFC1-92D0-C39B-9F4145E4D978}"/>
              </a:ext>
            </a:extLst>
          </p:cNvPr>
          <p:cNvSpPr txBox="1"/>
          <p:nvPr/>
        </p:nvSpPr>
        <p:spPr>
          <a:xfrm>
            <a:off x="7640026" y="4324423"/>
            <a:ext cx="3107186" cy="646331"/>
          </a:xfrm>
          <a:prstGeom prst="rect">
            <a:avLst/>
          </a:prstGeom>
          <a:solidFill>
            <a:schemeClr val="accent4">
              <a:lumMod val="40000"/>
              <a:lumOff val="60000"/>
            </a:schemeClr>
          </a:solidFill>
        </p:spPr>
        <p:txBody>
          <a:bodyPr wrap="square" rtlCol="0">
            <a:spAutoFit/>
          </a:bodyPr>
          <a:lstStyle/>
          <a:p>
            <a:r>
              <a:rPr lang="it-IT" dirty="0"/>
              <a:t>Soggettività passiva in via mediata</a:t>
            </a:r>
          </a:p>
        </p:txBody>
      </p:sp>
      <p:sp>
        <p:nvSpPr>
          <p:cNvPr id="11" name="CasellaDiTesto 10">
            <a:extLst>
              <a:ext uri="{FF2B5EF4-FFF2-40B4-BE49-F238E27FC236}">
                <a16:creationId xmlns:a16="http://schemas.microsoft.com/office/drawing/2014/main" id="{8FBA446F-F100-5CC6-EA4B-504471508CB3}"/>
              </a:ext>
            </a:extLst>
          </p:cNvPr>
          <p:cNvSpPr txBox="1"/>
          <p:nvPr/>
        </p:nvSpPr>
        <p:spPr>
          <a:xfrm>
            <a:off x="3989163" y="4660201"/>
            <a:ext cx="3107185" cy="646331"/>
          </a:xfrm>
          <a:prstGeom prst="rect">
            <a:avLst/>
          </a:prstGeom>
          <a:solidFill>
            <a:schemeClr val="accent2">
              <a:lumMod val="20000"/>
              <a:lumOff val="80000"/>
            </a:schemeClr>
          </a:solidFill>
        </p:spPr>
        <p:txBody>
          <a:bodyPr wrap="square" rtlCol="0">
            <a:spAutoFit/>
          </a:bodyPr>
          <a:lstStyle/>
          <a:p>
            <a:r>
              <a:rPr lang="it-IT" dirty="0"/>
              <a:t>Devoluzione gratuita al Comune della rete</a:t>
            </a:r>
          </a:p>
        </p:txBody>
      </p:sp>
      <p:sp>
        <p:nvSpPr>
          <p:cNvPr id="12" name="CasellaDiTesto 11">
            <a:extLst>
              <a:ext uri="{FF2B5EF4-FFF2-40B4-BE49-F238E27FC236}">
                <a16:creationId xmlns:a16="http://schemas.microsoft.com/office/drawing/2014/main" id="{446A92CF-8838-652D-EED3-24800FC60472}"/>
              </a:ext>
            </a:extLst>
          </p:cNvPr>
          <p:cNvSpPr txBox="1"/>
          <p:nvPr/>
        </p:nvSpPr>
        <p:spPr>
          <a:xfrm>
            <a:off x="4010007" y="5473048"/>
            <a:ext cx="3107185" cy="369332"/>
          </a:xfrm>
          <a:prstGeom prst="rect">
            <a:avLst/>
          </a:prstGeom>
          <a:solidFill>
            <a:schemeClr val="accent6"/>
          </a:solidFill>
        </p:spPr>
        <p:txBody>
          <a:bodyPr wrap="square" rtlCol="0">
            <a:spAutoFit/>
          </a:bodyPr>
          <a:lstStyle/>
          <a:p>
            <a:r>
              <a:rPr lang="it-IT" dirty="0"/>
              <a:t>Carenza di requisiti soggettivi</a:t>
            </a:r>
          </a:p>
        </p:txBody>
      </p:sp>
      <p:sp>
        <p:nvSpPr>
          <p:cNvPr id="13" name="CasellaDiTesto 12">
            <a:extLst>
              <a:ext uri="{FF2B5EF4-FFF2-40B4-BE49-F238E27FC236}">
                <a16:creationId xmlns:a16="http://schemas.microsoft.com/office/drawing/2014/main" id="{99D2BEFC-FB12-D3D0-94CE-79890D6B6A0E}"/>
              </a:ext>
            </a:extLst>
          </p:cNvPr>
          <p:cNvSpPr txBox="1"/>
          <p:nvPr/>
        </p:nvSpPr>
        <p:spPr>
          <a:xfrm>
            <a:off x="7640025" y="5117944"/>
            <a:ext cx="3107185" cy="646331"/>
          </a:xfrm>
          <a:prstGeom prst="rect">
            <a:avLst/>
          </a:prstGeom>
          <a:solidFill>
            <a:schemeClr val="accent4"/>
          </a:solidFill>
        </p:spPr>
        <p:txBody>
          <a:bodyPr wrap="square" rtlCol="0">
            <a:spAutoFit/>
          </a:bodyPr>
          <a:lstStyle/>
          <a:p>
            <a:r>
              <a:rPr lang="it-IT" dirty="0"/>
              <a:t>Attività strumentali all’erogazione</a:t>
            </a:r>
          </a:p>
        </p:txBody>
      </p:sp>
      <p:sp>
        <p:nvSpPr>
          <p:cNvPr id="14" name="CasellaDiTesto 13">
            <a:extLst>
              <a:ext uri="{FF2B5EF4-FFF2-40B4-BE49-F238E27FC236}">
                <a16:creationId xmlns:a16="http://schemas.microsoft.com/office/drawing/2014/main" id="{5F59EBBC-D4D4-8669-8A25-4A9FAFA57F2A}"/>
              </a:ext>
            </a:extLst>
          </p:cNvPr>
          <p:cNvSpPr txBox="1"/>
          <p:nvPr/>
        </p:nvSpPr>
        <p:spPr>
          <a:xfrm>
            <a:off x="400050" y="6288693"/>
            <a:ext cx="3107185" cy="369332"/>
          </a:xfrm>
          <a:prstGeom prst="rect">
            <a:avLst/>
          </a:prstGeom>
          <a:solidFill>
            <a:schemeClr val="accent1"/>
          </a:solidFill>
        </p:spPr>
        <p:txBody>
          <a:bodyPr wrap="square" rtlCol="0">
            <a:spAutoFit/>
          </a:bodyPr>
          <a:lstStyle/>
          <a:p>
            <a:r>
              <a:rPr lang="it-IT" dirty="0"/>
              <a:t>Estraneità al presupposto</a:t>
            </a:r>
          </a:p>
        </p:txBody>
      </p:sp>
      <p:sp>
        <p:nvSpPr>
          <p:cNvPr id="15" name="CasellaDiTesto 14">
            <a:extLst>
              <a:ext uri="{FF2B5EF4-FFF2-40B4-BE49-F238E27FC236}">
                <a16:creationId xmlns:a16="http://schemas.microsoft.com/office/drawing/2014/main" id="{D1A1C4E9-6825-52AC-59F3-EFF0592B9D1D}"/>
              </a:ext>
            </a:extLst>
          </p:cNvPr>
          <p:cNvSpPr txBox="1"/>
          <p:nvPr/>
        </p:nvSpPr>
        <p:spPr>
          <a:xfrm>
            <a:off x="400051" y="5496238"/>
            <a:ext cx="3107185" cy="646331"/>
          </a:xfrm>
          <a:prstGeom prst="rect">
            <a:avLst/>
          </a:prstGeom>
          <a:solidFill>
            <a:schemeClr val="accent6">
              <a:lumMod val="20000"/>
              <a:lumOff val="80000"/>
            </a:schemeClr>
          </a:solidFill>
        </p:spPr>
        <p:txBody>
          <a:bodyPr wrap="square" rtlCol="0">
            <a:spAutoFit/>
          </a:bodyPr>
          <a:lstStyle/>
          <a:p>
            <a:r>
              <a:rPr lang="it-IT" dirty="0"/>
              <a:t>Autoliquidazione e versamenti nulli o parziali</a:t>
            </a:r>
          </a:p>
        </p:txBody>
      </p:sp>
      <p:sp>
        <p:nvSpPr>
          <p:cNvPr id="16" name="CasellaDiTesto 15">
            <a:extLst>
              <a:ext uri="{FF2B5EF4-FFF2-40B4-BE49-F238E27FC236}">
                <a16:creationId xmlns:a16="http://schemas.microsoft.com/office/drawing/2014/main" id="{5E895B16-BCA7-0928-5798-BF08BAB0E511}"/>
              </a:ext>
            </a:extLst>
          </p:cNvPr>
          <p:cNvSpPr txBox="1"/>
          <p:nvPr/>
        </p:nvSpPr>
        <p:spPr>
          <a:xfrm>
            <a:off x="400051" y="4710534"/>
            <a:ext cx="3107185" cy="646331"/>
          </a:xfrm>
          <a:prstGeom prst="rect">
            <a:avLst/>
          </a:prstGeom>
          <a:solidFill>
            <a:schemeClr val="accent1">
              <a:lumMod val="20000"/>
              <a:lumOff val="80000"/>
            </a:schemeClr>
          </a:solidFill>
        </p:spPr>
        <p:txBody>
          <a:bodyPr wrap="square" rtlCol="0">
            <a:spAutoFit/>
          </a:bodyPr>
          <a:lstStyle/>
          <a:p>
            <a:r>
              <a:rPr lang="it-IT" dirty="0"/>
              <a:t>Convenzioni e clausole contrattuali non applicabili</a:t>
            </a:r>
          </a:p>
        </p:txBody>
      </p:sp>
      <p:sp>
        <p:nvSpPr>
          <p:cNvPr id="17" name="CasellaDiTesto 16">
            <a:extLst>
              <a:ext uri="{FF2B5EF4-FFF2-40B4-BE49-F238E27FC236}">
                <a16:creationId xmlns:a16="http://schemas.microsoft.com/office/drawing/2014/main" id="{8415D87C-7F16-26D8-412C-0DEC560A612F}"/>
              </a:ext>
            </a:extLst>
          </p:cNvPr>
          <p:cNvSpPr txBox="1"/>
          <p:nvPr/>
        </p:nvSpPr>
        <p:spPr>
          <a:xfrm>
            <a:off x="7640025" y="5904163"/>
            <a:ext cx="3107185" cy="646331"/>
          </a:xfrm>
          <a:prstGeom prst="rect">
            <a:avLst/>
          </a:prstGeom>
          <a:solidFill>
            <a:schemeClr val="accent2">
              <a:lumMod val="75000"/>
            </a:schemeClr>
          </a:solidFill>
        </p:spPr>
        <p:txBody>
          <a:bodyPr wrap="square" rtlCol="0">
            <a:spAutoFit/>
          </a:bodyPr>
          <a:lstStyle/>
          <a:p>
            <a:r>
              <a:rPr lang="it-IT" dirty="0"/>
              <a:t>Interpretazione estensiva delle norme di agevolazione</a:t>
            </a:r>
          </a:p>
        </p:txBody>
      </p:sp>
      <p:sp>
        <p:nvSpPr>
          <p:cNvPr id="18" name="CasellaDiTesto 17">
            <a:extLst>
              <a:ext uri="{FF2B5EF4-FFF2-40B4-BE49-F238E27FC236}">
                <a16:creationId xmlns:a16="http://schemas.microsoft.com/office/drawing/2014/main" id="{E96B8E98-CA76-936A-3F2C-F96B0D34CF6B}"/>
              </a:ext>
            </a:extLst>
          </p:cNvPr>
          <p:cNvSpPr txBox="1"/>
          <p:nvPr/>
        </p:nvSpPr>
        <p:spPr>
          <a:xfrm>
            <a:off x="4020037" y="6011694"/>
            <a:ext cx="3107185" cy="646331"/>
          </a:xfrm>
          <a:prstGeom prst="rect">
            <a:avLst/>
          </a:prstGeom>
          <a:solidFill>
            <a:schemeClr val="accent4">
              <a:lumMod val="20000"/>
              <a:lumOff val="80000"/>
            </a:schemeClr>
          </a:solidFill>
        </p:spPr>
        <p:txBody>
          <a:bodyPr wrap="square" rtlCol="0">
            <a:spAutoFit/>
          </a:bodyPr>
          <a:lstStyle/>
          <a:p>
            <a:r>
              <a:rPr lang="it-IT" dirty="0"/>
              <a:t>Mancate dichiarazioni numero utenze attive</a:t>
            </a:r>
          </a:p>
        </p:txBody>
      </p:sp>
    </p:spTree>
    <p:extLst>
      <p:ext uri="{BB962C8B-B14F-4D97-AF65-F5344CB8AC3E}">
        <p14:creationId xmlns:p14="http://schemas.microsoft.com/office/powerpoint/2010/main" val="101707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19528-A4DC-42E0-82B7-AF93014C2373}"/>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C2BAF955-389B-280B-E975-8AF63731ACB4}"/>
              </a:ext>
            </a:extLst>
          </p:cNvPr>
          <p:cNvPicPr>
            <a:picLocks noChangeAspect="1"/>
          </p:cNvPicPr>
          <p:nvPr/>
        </p:nvPicPr>
        <p:blipFill>
          <a:blip r:embed="rId2"/>
          <a:stretch>
            <a:fillRect/>
          </a:stretch>
        </p:blipFill>
        <p:spPr>
          <a:xfrm>
            <a:off x="539052" y="269089"/>
            <a:ext cx="2087608" cy="774128"/>
          </a:xfrm>
          <a:prstGeom prst="rect">
            <a:avLst/>
          </a:prstGeom>
        </p:spPr>
      </p:pic>
      <p:sp>
        <p:nvSpPr>
          <p:cNvPr id="5" name="CasellaDiTesto 4">
            <a:extLst>
              <a:ext uri="{FF2B5EF4-FFF2-40B4-BE49-F238E27FC236}">
                <a16:creationId xmlns:a16="http://schemas.microsoft.com/office/drawing/2014/main" id="{282959C3-06B3-38C5-8AAA-DF30299B225D}"/>
              </a:ext>
            </a:extLst>
          </p:cNvPr>
          <p:cNvSpPr txBox="1"/>
          <p:nvPr/>
        </p:nvSpPr>
        <p:spPr>
          <a:xfrm>
            <a:off x="572077" y="1266364"/>
            <a:ext cx="6083690" cy="5322547"/>
          </a:xfrm>
          <a:prstGeom prst="rect">
            <a:avLst/>
          </a:prstGeom>
          <a:solidFill>
            <a:schemeClr val="accent5">
              <a:lumMod val="20000"/>
              <a:lumOff val="80000"/>
            </a:schemeClr>
          </a:solidFill>
        </p:spPr>
        <p:txBody>
          <a:bodyPr wrap="square">
            <a:spAutoFit/>
          </a:bodyPr>
          <a:lstStyle/>
          <a:p>
            <a:pPr algn="just">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Calibri" panose="020F0502020204030204" pitchFamily="34" charset="0"/>
              </a:rPr>
              <a:t>L’attività di controllo e accertamento CUP non può prescindere dalle occupazioni realizzate sul </a:t>
            </a:r>
            <a:r>
              <a:rPr lang="it-IT" sz="1800" b="1" kern="100" dirty="0">
                <a:effectLst/>
                <a:latin typeface="Calibri" panose="020F0502020204030204" pitchFamily="34" charset="0"/>
                <a:ea typeface="Calibri" panose="020F0502020204030204" pitchFamily="34" charset="0"/>
                <a:cs typeface="Calibri" panose="020F0502020204030204" pitchFamily="34" charset="0"/>
              </a:rPr>
              <a:t>patrimonio indisponibile </a:t>
            </a:r>
            <a:r>
              <a:rPr lang="it-IT" sz="1800" kern="100" dirty="0">
                <a:effectLst/>
                <a:latin typeface="Calibri" panose="020F0502020204030204" pitchFamily="34" charset="0"/>
                <a:ea typeface="Calibri" panose="020F0502020204030204" pitchFamily="34" charset="0"/>
                <a:cs typeface="Calibri" panose="020F0502020204030204" pitchFamily="34" charset="0"/>
              </a:rPr>
              <a:t>degli enti effettuate con Antenne e ripetitori.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Calibri" panose="020F0502020204030204" pitchFamily="34" charset="0"/>
              </a:rPr>
              <a:t>Nell’ambito della disciplina del Canone Unico, il Legislatore nel luglio 2021 ha introdotto, con la conversione in legge del D.L. n. 77 una importante novità nella disciplina delle occupazioni realizzate dagli operatori che forniscono servizi di reti e infrastrutture di comunicazione elettroniche. Si tratta del comma 831-bis articolo 1 Legge 160/2019, con il quale si è chiuso il cerchio sulla disciplina delle occupazioni realizzate per i servizi di pubblica utilità.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Calibri" panose="020F0502020204030204" pitchFamily="34" charset="0"/>
              </a:rPr>
              <a:t>Come noto, la nuova norma ha imposto l’applicazione della tariffa forfettaria per tutte le occupazioni realizzate da infrastrutture di comunicazione elettronica che non sono già attratte dalla previsione contenuta nel precedente comma 831, ossia quelle occupazioni di sottosuolo realizzate con cavi e conduttore.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C6B1B45E-1484-8A32-D81B-5859586B6164}"/>
              </a:ext>
            </a:extLst>
          </p:cNvPr>
          <p:cNvSpPr txBox="1"/>
          <p:nvPr/>
        </p:nvSpPr>
        <p:spPr>
          <a:xfrm>
            <a:off x="4934505" y="673885"/>
            <a:ext cx="2322990" cy="369332"/>
          </a:xfrm>
          <a:prstGeom prst="rect">
            <a:avLst/>
          </a:prstGeom>
          <a:noFill/>
        </p:spPr>
        <p:txBody>
          <a:bodyPr wrap="square">
            <a:spAutoFit/>
          </a:bodyPr>
          <a:lstStyle/>
          <a:p>
            <a:r>
              <a:rPr lang="it-IT" b="1" dirty="0"/>
              <a:t>Antenne e ripetitori</a:t>
            </a:r>
          </a:p>
        </p:txBody>
      </p:sp>
      <p:pic>
        <p:nvPicPr>
          <p:cNvPr id="12" name="Immagine 11">
            <a:extLst>
              <a:ext uri="{FF2B5EF4-FFF2-40B4-BE49-F238E27FC236}">
                <a16:creationId xmlns:a16="http://schemas.microsoft.com/office/drawing/2014/main" id="{21821FC2-D73F-807D-F310-6399671B7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754" y="702409"/>
            <a:ext cx="4196650" cy="5886502"/>
          </a:xfrm>
          <a:prstGeom prst="rect">
            <a:avLst/>
          </a:prstGeom>
        </p:spPr>
      </p:pic>
    </p:spTree>
    <p:extLst>
      <p:ext uri="{BB962C8B-B14F-4D97-AF65-F5344CB8AC3E}">
        <p14:creationId xmlns:p14="http://schemas.microsoft.com/office/powerpoint/2010/main" val="158743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3602-8D7C-D770-18F1-52FE54E207FD}"/>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08F23D14-698F-EC90-EE7E-8523B5A2452F}"/>
              </a:ext>
            </a:extLst>
          </p:cNvPr>
          <p:cNvPicPr>
            <a:picLocks noChangeAspect="1"/>
          </p:cNvPicPr>
          <p:nvPr/>
        </p:nvPicPr>
        <p:blipFill>
          <a:blip r:embed="rId2"/>
          <a:stretch>
            <a:fillRect/>
          </a:stretch>
        </p:blipFill>
        <p:spPr>
          <a:xfrm>
            <a:off x="539052" y="269089"/>
            <a:ext cx="2087608" cy="774128"/>
          </a:xfrm>
          <a:prstGeom prst="rect">
            <a:avLst/>
          </a:prstGeom>
        </p:spPr>
      </p:pic>
      <p:sp>
        <p:nvSpPr>
          <p:cNvPr id="5" name="CasellaDiTesto 4">
            <a:extLst>
              <a:ext uri="{FF2B5EF4-FFF2-40B4-BE49-F238E27FC236}">
                <a16:creationId xmlns:a16="http://schemas.microsoft.com/office/drawing/2014/main" id="{49F21653-B52B-90B2-C5E3-76A3C48524A4}"/>
              </a:ext>
            </a:extLst>
          </p:cNvPr>
          <p:cNvSpPr txBox="1"/>
          <p:nvPr/>
        </p:nvSpPr>
        <p:spPr>
          <a:xfrm>
            <a:off x="539052" y="1285117"/>
            <a:ext cx="5755216" cy="5117363"/>
          </a:xfrm>
          <a:prstGeom prst="rect">
            <a:avLst/>
          </a:prstGeom>
          <a:noFill/>
        </p:spPr>
        <p:txBody>
          <a:bodyPr wrap="square">
            <a:spAutoFit/>
          </a:bodyPr>
          <a:lstStyle/>
          <a:p>
            <a:pPr algn="just">
              <a:lnSpc>
                <a:spcPct val="107000"/>
              </a:lnSpc>
              <a:spcAft>
                <a:spcPts val="800"/>
              </a:spcAft>
              <a:buNone/>
            </a:pPr>
            <a:r>
              <a:rPr lang="it-IT" sz="1800" i="1" kern="100" dirty="0">
                <a:effectLst/>
                <a:latin typeface="Calibri" panose="020F0502020204030204" pitchFamily="34" charset="0"/>
                <a:ea typeface="Calibri" panose="020F0502020204030204" pitchFamily="34" charset="0"/>
                <a:cs typeface="Calibri" panose="020F0502020204030204" pitchFamily="34" charset="0"/>
              </a:rPr>
              <a:t>“831-bis. Gli operatori che forniscono i servizi di pubblica utilità di reti e infrastrutture di comunicazione elettronica di cui al codice delle comunicazioni elettroniche, di cui al decreto legislativo 1° agosto 2003, n. 259, e che non rientrano nella previsione di cui al comma 831 sono soggetti a un canone pari a 800 euro per ogni impianto insistente sul territorio di ciascun ente. Il canone non è modificabile ai sensi del comma 817 e ad esso non è applicabile alcun altro tipo di onere finanziario, reale o contributo, comunque denominato, di qualsiasi natura e per qualsiasi ragione o a qualsiasi titolo richiesto, ai sensi dell’articolo 93 del decreto legislativo n. 259 del 2003. I relativi importi sono rivalutati annualmente in base all’indice ISTAT dei prezzi al consumo rilevati al 31 dicembre dell’anno precedente. Il versamento del canone è effettuato entro il 30 aprile di ciascun anno in unica soluzione attraverso la piattaforma di cui all’articolo 5 del codice di cui al decreto legislativo 7 marzo 2005, n. 82”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FA432684-1046-BB1A-1B8D-D471EB3FC37F}"/>
              </a:ext>
            </a:extLst>
          </p:cNvPr>
          <p:cNvSpPr txBox="1"/>
          <p:nvPr/>
        </p:nvSpPr>
        <p:spPr>
          <a:xfrm>
            <a:off x="4934505" y="673885"/>
            <a:ext cx="2322990" cy="369332"/>
          </a:xfrm>
          <a:prstGeom prst="rect">
            <a:avLst/>
          </a:prstGeom>
          <a:noFill/>
        </p:spPr>
        <p:txBody>
          <a:bodyPr wrap="square">
            <a:spAutoFit/>
          </a:bodyPr>
          <a:lstStyle/>
          <a:p>
            <a:r>
              <a:rPr lang="it-IT" b="1" dirty="0"/>
              <a:t>Antenne e ripetitori</a:t>
            </a:r>
          </a:p>
        </p:txBody>
      </p:sp>
      <p:pic>
        <p:nvPicPr>
          <p:cNvPr id="3" name="Immagine 2">
            <a:extLst>
              <a:ext uri="{FF2B5EF4-FFF2-40B4-BE49-F238E27FC236}">
                <a16:creationId xmlns:a16="http://schemas.microsoft.com/office/drawing/2014/main" id="{D6C6E840-AF6B-B00B-A6A3-05661EDAF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698" y="1193769"/>
            <a:ext cx="5048250" cy="3600450"/>
          </a:xfrm>
          <a:prstGeom prst="rect">
            <a:avLst/>
          </a:prstGeom>
        </p:spPr>
      </p:pic>
      <p:sp>
        <p:nvSpPr>
          <p:cNvPr id="6" name="CasellaDiTesto 5">
            <a:extLst>
              <a:ext uri="{FF2B5EF4-FFF2-40B4-BE49-F238E27FC236}">
                <a16:creationId xmlns:a16="http://schemas.microsoft.com/office/drawing/2014/main" id="{8C2FEC00-EFA1-2A3D-3F36-A4D9ED0F701D}"/>
              </a:ext>
            </a:extLst>
          </p:cNvPr>
          <p:cNvSpPr txBox="1"/>
          <p:nvPr/>
        </p:nvSpPr>
        <p:spPr>
          <a:xfrm>
            <a:off x="6681237" y="5096781"/>
            <a:ext cx="3107186" cy="646331"/>
          </a:xfrm>
          <a:prstGeom prst="rect">
            <a:avLst/>
          </a:prstGeom>
          <a:solidFill>
            <a:schemeClr val="accent4">
              <a:lumMod val="40000"/>
              <a:lumOff val="60000"/>
            </a:schemeClr>
          </a:solidFill>
        </p:spPr>
        <p:txBody>
          <a:bodyPr wrap="square" rtlCol="0">
            <a:spAutoFit/>
          </a:bodyPr>
          <a:lstStyle/>
          <a:p>
            <a:r>
              <a:rPr lang="it-IT" dirty="0"/>
              <a:t>Patrimonio disponibile o indisponibile</a:t>
            </a:r>
          </a:p>
        </p:txBody>
      </p:sp>
      <p:sp>
        <p:nvSpPr>
          <p:cNvPr id="7" name="CasellaDiTesto 6">
            <a:extLst>
              <a:ext uri="{FF2B5EF4-FFF2-40B4-BE49-F238E27FC236}">
                <a16:creationId xmlns:a16="http://schemas.microsoft.com/office/drawing/2014/main" id="{230A90BD-6940-C40F-D961-3478EE3A8A89}"/>
              </a:ext>
            </a:extLst>
          </p:cNvPr>
          <p:cNvSpPr txBox="1"/>
          <p:nvPr/>
        </p:nvSpPr>
        <p:spPr>
          <a:xfrm>
            <a:off x="6681237" y="5942580"/>
            <a:ext cx="3107186" cy="369332"/>
          </a:xfrm>
          <a:prstGeom prst="rect">
            <a:avLst/>
          </a:prstGeom>
          <a:solidFill>
            <a:schemeClr val="accent2"/>
          </a:solidFill>
        </p:spPr>
        <p:txBody>
          <a:bodyPr wrap="square" rtlCol="0">
            <a:spAutoFit/>
          </a:bodyPr>
          <a:lstStyle/>
          <a:p>
            <a:r>
              <a:rPr lang="it-IT" dirty="0"/>
              <a:t>Strutture o numero ripetitori</a:t>
            </a:r>
          </a:p>
        </p:txBody>
      </p:sp>
    </p:spTree>
    <p:extLst>
      <p:ext uri="{BB962C8B-B14F-4D97-AF65-F5344CB8AC3E}">
        <p14:creationId xmlns:p14="http://schemas.microsoft.com/office/powerpoint/2010/main" val="415809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5F181-442B-248A-5922-3DA495C954E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A699F0E5-A745-5D62-CD6A-64CF308E3F5E}"/>
              </a:ext>
            </a:extLst>
          </p:cNvPr>
          <p:cNvPicPr>
            <a:picLocks noChangeAspect="1"/>
          </p:cNvPicPr>
          <p:nvPr/>
        </p:nvPicPr>
        <p:blipFill>
          <a:blip r:embed="rId2"/>
          <a:stretch>
            <a:fillRect/>
          </a:stretch>
        </p:blipFill>
        <p:spPr>
          <a:xfrm>
            <a:off x="539052" y="269089"/>
            <a:ext cx="2087608" cy="774128"/>
          </a:xfrm>
          <a:prstGeom prst="rect">
            <a:avLst/>
          </a:prstGeom>
        </p:spPr>
      </p:pic>
      <p:sp>
        <p:nvSpPr>
          <p:cNvPr id="6" name="CasellaDiTesto 5">
            <a:extLst>
              <a:ext uri="{FF2B5EF4-FFF2-40B4-BE49-F238E27FC236}">
                <a16:creationId xmlns:a16="http://schemas.microsoft.com/office/drawing/2014/main" id="{D888B426-122F-E4C9-246F-8AF7E6028F56}"/>
              </a:ext>
            </a:extLst>
          </p:cNvPr>
          <p:cNvSpPr txBox="1"/>
          <p:nvPr/>
        </p:nvSpPr>
        <p:spPr>
          <a:xfrm>
            <a:off x="539052" y="2351434"/>
            <a:ext cx="10842121" cy="2677656"/>
          </a:xfrm>
          <a:prstGeom prst="rect">
            <a:avLst/>
          </a:prstGeom>
          <a:noFill/>
        </p:spPr>
        <p:txBody>
          <a:bodyPr wrap="square">
            <a:spAutoFit/>
          </a:bodyPr>
          <a:lstStyle/>
          <a:p>
            <a:pPr algn="just"/>
            <a:r>
              <a:rPr lang="it-IT" sz="2400" b="1" dirty="0"/>
              <a:t>La rilevazione sul territorio: </a:t>
            </a:r>
            <a:r>
              <a:rPr lang="it-IT" sz="2400" dirty="0"/>
              <a:t>il censimento delle occupazioni e delle diffusioni pubblicitarie come </a:t>
            </a:r>
            <a:r>
              <a:rPr lang="it-IT" sz="2400" dirty="0">
                <a:highlight>
                  <a:srgbClr val="FFFF00"/>
                </a:highlight>
              </a:rPr>
              <a:t>strumento di gestione del territorio e di accertamento del corretto versamento CUP</a:t>
            </a:r>
          </a:p>
          <a:p>
            <a:endParaRPr lang="it-IT" sz="2400" dirty="0"/>
          </a:p>
          <a:p>
            <a:pPr algn="just"/>
            <a:r>
              <a:rPr lang="it-IT" sz="2400" b="1" dirty="0"/>
              <a:t>L' applicazione del CUP alle utenze di rete: </a:t>
            </a:r>
            <a:r>
              <a:rPr lang="it-IT" sz="2400" dirty="0">
                <a:highlight>
                  <a:srgbClr val="FFFF00"/>
                </a:highlight>
              </a:rPr>
              <a:t>l’attività di controllo e accertamento </a:t>
            </a:r>
            <a:r>
              <a:rPr lang="it-IT" sz="2400" dirty="0"/>
              <a:t>del canone legato all’erogazione dei pubblici servizi in vista del </a:t>
            </a:r>
            <a:r>
              <a:rPr lang="it-IT" sz="2400" dirty="0">
                <a:highlight>
                  <a:srgbClr val="FFFF00"/>
                </a:highlight>
              </a:rPr>
              <a:t>prossimo termine prescrizionale</a:t>
            </a:r>
          </a:p>
        </p:txBody>
      </p:sp>
      <p:pic>
        <p:nvPicPr>
          <p:cNvPr id="7" name="Immagine 6">
            <a:extLst>
              <a:ext uri="{FF2B5EF4-FFF2-40B4-BE49-F238E27FC236}">
                <a16:creationId xmlns:a16="http://schemas.microsoft.com/office/drawing/2014/main" id="{EEF79D98-A757-96EE-278F-53DD001BCB10}"/>
              </a:ext>
            </a:extLst>
          </p:cNvPr>
          <p:cNvPicPr>
            <a:picLocks noChangeAspect="1"/>
          </p:cNvPicPr>
          <p:nvPr/>
        </p:nvPicPr>
        <p:blipFill>
          <a:blip r:embed="rId3"/>
          <a:stretch>
            <a:fillRect/>
          </a:stretch>
        </p:blipFill>
        <p:spPr>
          <a:xfrm>
            <a:off x="8238479" y="261451"/>
            <a:ext cx="2894120" cy="1563531"/>
          </a:xfrm>
          <a:prstGeom prst="rect">
            <a:avLst/>
          </a:prstGeom>
        </p:spPr>
      </p:pic>
    </p:spTree>
    <p:extLst>
      <p:ext uri="{BB962C8B-B14F-4D97-AF65-F5344CB8AC3E}">
        <p14:creationId xmlns:p14="http://schemas.microsoft.com/office/powerpoint/2010/main" val="73377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634C-27FE-0765-3AF9-AC66373B8AE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462546D-CE18-B879-3C35-DF20631385F3}"/>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6B82F3AF-D99A-8E21-1B1A-1B9DD5D805A9}"/>
              </a:ext>
            </a:extLst>
          </p:cNvPr>
          <p:cNvPicPr>
            <a:picLocks noChangeAspect="1"/>
          </p:cNvPicPr>
          <p:nvPr/>
        </p:nvPicPr>
        <p:blipFill>
          <a:blip r:embed="rId3"/>
          <a:stretch>
            <a:fillRect/>
          </a:stretch>
        </p:blipFill>
        <p:spPr>
          <a:xfrm>
            <a:off x="8487054" y="180361"/>
            <a:ext cx="2565645" cy="1386074"/>
          </a:xfrm>
          <a:prstGeom prst="rect">
            <a:avLst/>
          </a:prstGeom>
        </p:spPr>
      </p:pic>
      <p:sp>
        <p:nvSpPr>
          <p:cNvPr id="3" name="CasellaDiTesto 2">
            <a:extLst>
              <a:ext uri="{FF2B5EF4-FFF2-40B4-BE49-F238E27FC236}">
                <a16:creationId xmlns:a16="http://schemas.microsoft.com/office/drawing/2014/main" id="{FF9C72ED-89B8-1379-2AA9-74A77BF753FB}"/>
              </a:ext>
            </a:extLst>
          </p:cNvPr>
          <p:cNvSpPr txBox="1"/>
          <p:nvPr/>
        </p:nvSpPr>
        <p:spPr>
          <a:xfrm>
            <a:off x="539052" y="1983685"/>
            <a:ext cx="10744466" cy="3785652"/>
          </a:xfrm>
          <a:prstGeom prst="rect">
            <a:avLst/>
          </a:prstGeom>
          <a:noFill/>
        </p:spPr>
        <p:txBody>
          <a:bodyPr wrap="square">
            <a:spAutoFit/>
          </a:bodyPr>
          <a:lstStyle/>
          <a:p>
            <a:pPr algn="just"/>
            <a:r>
              <a:rPr lang="it-IT" sz="2400" dirty="0"/>
              <a:t>La corretta gestione del CUP impone un modello organizzativo diverso rispetto ai precedenti prelievi.</a:t>
            </a:r>
          </a:p>
          <a:p>
            <a:pPr algn="just"/>
            <a:endParaRPr lang="it-IT" sz="2400" dirty="0"/>
          </a:p>
          <a:p>
            <a:pPr algn="just"/>
            <a:r>
              <a:rPr lang="it-IT" sz="2400" dirty="0"/>
              <a:t>Occorre attivare un'armonizzazione tra le fasi di rilascio degli atti amministrativi, autorizzazioni e concessioni, con la fase fiscale relativa il pagamento del canone definito secondo i criteri specificati nei commi 824 e 825 della l. 160/2019, rispettivamente per le occupazioni di suolo e per le iniziative pubblicitarie.</a:t>
            </a:r>
          </a:p>
          <a:p>
            <a:pPr algn="just"/>
            <a:endParaRPr lang="it-IT" sz="2400" dirty="0"/>
          </a:p>
          <a:p>
            <a:pPr algn="just"/>
            <a:r>
              <a:rPr lang="it-IT" sz="2400" dirty="0"/>
              <a:t>Conseguentemente anche l’attività di accertamento vedrà un aggiornamento rispetto al passato con una nuova formulazione.</a:t>
            </a:r>
          </a:p>
        </p:txBody>
      </p:sp>
    </p:spTree>
    <p:extLst>
      <p:ext uri="{BB962C8B-B14F-4D97-AF65-F5344CB8AC3E}">
        <p14:creationId xmlns:p14="http://schemas.microsoft.com/office/powerpoint/2010/main" val="41195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5EFC-DFA3-93BA-9D6D-E0AB2862066F}"/>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1F4EB751-6679-1C43-A7C0-79F77E84BD71}"/>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BE83EDAD-383D-AFFC-BBA9-82C6AB047C83}"/>
              </a:ext>
            </a:extLst>
          </p:cNvPr>
          <p:cNvPicPr>
            <a:picLocks noChangeAspect="1"/>
          </p:cNvPicPr>
          <p:nvPr/>
        </p:nvPicPr>
        <p:blipFill>
          <a:blip r:embed="rId3"/>
          <a:stretch>
            <a:fillRect/>
          </a:stretch>
        </p:blipFill>
        <p:spPr>
          <a:xfrm>
            <a:off x="8487054" y="180361"/>
            <a:ext cx="2565645" cy="1386074"/>
          </a:xfrm>
          <a:prstGeom prst="rect">
            <a:avLst/>
          </a:prstGeom>
        </p:spPr>
      </p:pic>
      <p:sp>
        <p:nvSpPr>
          <p:cNvPr id="5" name="CasellaDiTesto 4">
            <a:extLst>
              <a:ext uri="{FF2B5EF4-FFF2-40B4-BE49-F238E27FC236}">
                <a16:creationId xmlns:a16="http://schemas.microsoft.com/office/drawing/2014/main" id="{D3C74AAF-4BED-9CAA-BB01-7A957633344B}"/>
              </a:ext>
            </a:extLst>
          </p:cNvPr>
          <p:cNvSpPr txBox="1"/>
          <p:nvPr/>
        </p:nvSpPr>
        <p:spPr>
          <a:xfrm>
            <a:off x="3418734" y="1396798"/>
            <a:ext cx="3231471" cy="1323439"/>
          </a:xfrm>
          <a:prstGeom prst="rect">
            <a:avLst/>
          </a:prstGeom>
          <a:noFill/>
          <a:ln>
            <a:solidFill>
              <a:schemeClr val="accent1"/>
            </a:solidFill>
          </a:ln>
        </p:spPr>
        <p:txBody>
          <a:bodyPr wrap="square" rtlCol="0">
            <a:spAutoFit/>
          </a:bodyPr>
          <a:lstStyle/>
          <a:p>
            <a:r>
              <a:rPr lang="it-IT" sz="2000" dirty="0">
                <a:highlight>
                  <a:srgbClr val="FFFF00"/>
                </a:highlight>
              </a:rPr>
              <a:t>1) ISTANZA</a:t>
            </a:r>
          </a:p>
          <a:p>
            <a:r>
              <a:rPr lang="it-IT" sz="2000" dirty="0">
                <a:highlight>
                  <a:srgbClr val="00FFFF"/>
                </a:highlight>
              </a:rPr>
              <a:t>2) ISTRUTTORIA</a:t>
            </a:r>
          </a:p>
          <a:p>
            <a:r>
              <a:rPr lang="it-IT" sz="2000" dirty="0">
                <a:highlight>
                  <a:srgbClr val="00FF00"/>
                </a:highlight>
              </a:rPr>
              <a:t>3) PAGAMENTO CUP</a:t>
            </a:r>
          </a:p>
          <a:p>
            <a:r>
              <a:rPr lang="it-IT" sz="2000" dirty="0">
                <a:highlight>
                  <a:srgbClr val="F2DECC"/>
                </a:highlight>
              </a:rPr>
              <a:t>4) RILASCIO CONC/ AUT</a:t>
            </a:r>
            <a:endParaRPr lang="it-IT" sz="4400" dirty="0"/>
          </a:p>
        </p:txBody>
      </p:sp>
      <p:pic>
        <p:nvPicPr>
          <p:cNvPr id="8" name="Immagine 7">
            <a:extLst>
              <a:ext uri="{FF2B5EF4-FFF2-40B4-BE49-F238E27FC236}">
                <a16:creationId xmlns:a16="http://schemas.microsoft.com/office/drawing/2014/main" id="{7B2BA6E2-F19E-5C36-1E9B-2894DEFB8ADA}"/>
              </a:ext>
            </a:extLst>
          </p:cNvPr>
          <p:cNvPicPr>
            <a:picLocks noChangeAspect="1"/>
          </p:cNvPicPr>
          <p:nvPr/>
        </p:nvPicPr>
        <p:blipFill>
          <a:blip r:embed="rId4"/>
          <a:stretch>
            <a:fillRect/>
          </a:stretch>
        </p:blipFill>
        <p:spPr>
          <a:xfrm>
            <a:off x="441844" y="1396798"/>
            <a:ext cx="2800051" cy="1592918"/>
          </a:xfrm>
          <a:prstGeom prst="rect">
            <a:avLst/>
          </a:prstGeom>
        </p:spPr>
      </p:pic>
      <p:sp>
        <p:nvSpPr>
          <p:cNvPr id="10" name="CasellaDiTesto 9">
            <a:extLst>
              <a:ext uri="{FF2B5EF4-FFF2-40B4-BE49-F238E27FC236}">
                <a16:creationId xmlns:a16="http://schemas.microsoft.com/office/drawing/2014/main" id="{4F572908-01FF-C536-C18A-2526238AEAA8}"/>
              </a:ext>
            </a:extLst>
          </p:cNvPr>
          <p:cNvSpPr txBox="1"/>
          <p:nvPr/>
        </p:nvSpPr>
        <p:spPr>
          <a:xfrm>
            <a:off x="7441707" y="1510514"/>
            <a:ext cx="4214673" cy="369332"/>
          </a:xfrm>
          <a:prstGeom prst="rect">
            <a:avLst/>
          </a:prstGeom>
          <a:solidFill>
            <a:schemeClr val="accent4"/>
          </a:solidFill>
        </p:spPr>
        <p:txBody>
          <a:bodyPr wrap="square">
            <a:spAutoFit/>
          </a:bodyPr>
          <a:lstStyle/>
          <a:p>
            <a:r>
              <a:rPr lang="it-IT" sz="1800" b="1" kern="100" dirty="0">
                <a:effectLst/>
                <a:latin typeface="Calibri" panose="020F0502020204030204" pitchFamily="34" charset="0"/>
                <a:ea typeface="Calibri" panose="020F0502020204030204" pitchFamily="34" charset="0"/>
                <a:cs typeface="Calibri" panose="020F0502020204030204" pitchFamily="34" charset="0"/>
              </a:rPr>
              <a:t>Piano Generale degli Impianti Pubblicitari </a:t>
            </a:r>
            <a:endParaRPr lang="it-IT" dirty="0"/>
          </a:p>
        </p:txBody>
      </p:sp>
      <p:sp>
        <p:nvSpPr>
          <p:cNvPr id="12" name="CasellaDiTesto 11">
            <a:extLst>
              <a:ext uri="{FF2B5EF4-FFF2-40B4-BE49-F238E27FC236}">
                <a16:creationId xmlns:a16="http://schemas.microsoft.com/office/drawing/2014/main" id="{DA7F5032-5F9E-E861-75D0-1F9ABCEC74A0}"/>
              </a:ext>
            </a:extLst>
          </p:cNvPr>
          <p:cNvSpPr txBox="1"/>
          <p:nvPr/>
        </p:nvSpPr>
        <p:spPr>
          <a:xfrm>
            <a:off x="7679184" y="2005481"/>
            <a:ext cx="3977196" cy="375552"/>
          </a:xfrm>
          <a:prstGeom prst="rect">
            <a:avLst/>
          </a:prstGeom>
          <a:solidFill>
            <a:schemeClr val="accent4"/>
          </a:solidFill>
        </p:spPr>
        <p:txBody>
          <a:bodyPr wrap="square">
            <a:spAutoFit/>
          </a:bodyPr>
          <a:lstStyle/>
          <a:p>
            <a:pPr>
              <a:lnSpc>
                <a:spcPct val="107000"/>
              </a:lnSpc>
              <a:spcAft>
                <a:spcPts val="800"/>
              </a:spcAft>
              <a:buNone/>
            </a:pPr>
            <a:r>
              <a:rPr lang="it-IT" sz="1800" b="1" kern="100" dirty="0">
                <a:effectLst/>
                <a:latin typeface="Calibri" panose="020F0502020204030204" pitchFamily="34" charset="0"/>
                <a:ea typeface="Calibri" panose="020F0502020204030204" pitchFamily="34" charset="0"/>
                <a:cs typeface="Calibri" panose="020F0502020204030204" pitchFamily="34" charset="0"/>
              </a:rPr>
              <a:t>Il Piano di Massima Occupabilità (PMO)</a:t>
            </a:r>
          </a:p>
        </p:txBody>
      </p:sp>
      <p:sp>
        <p:nvSpPr>
          <p:cNvPr id="9" name="Freccia a destra 8">
            <a:extLst>
              <a:ext uri="{FF2B5EF4-FFF2-40B4-BE49-F238E27FC236}">
                <a16:creationId xmlns:a16="http://schemas.microsoft.com/office/drawing/2014/main" id="{C60DB36B-D19A-47B4-2FBC-85CF3D49D4F8}"/>
              </a:ext>
            </a:extLst>
          </p:cNvPr>
          <p:cNvSpPr/>
          <p:nvPr/>
        </p:nvSpPr>
        <p:spPr>
          <a:xfrm rot="10800000">
            <a:off x="6096000" y="1865902"/>
            <a:ext cx="1183688"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48F3C6C-0E19-ACDE-35E0-3ADA71CE5167}"/>
              </a:ext>
            </a:extLst>
          </p:cNvPr>
          <p:cNvSpPr txBox="1"/>
          <p:nvPr/>
        </p:nvSpPr>
        <p:spPr>
          <a:xfrm>
            <a:off x="441844" y="3332785"/>
            <a:ext cx="6094520" cy="375552"/>
          </a:xfrm>
          <a:prstGeom prst="rect">
            <a:avLst/>
          </a:prstGeom>
          <a:solidFill>
            <a:schemeClr val="accent4">
              <a:lumMod val="40000"/>
              <a:lumOff val="60000"/>
            </a:schemeClr>
          </a:solidFill>
        </p:spPr>
        <p:txBody>
          <a:bodyPr wrap="square">
            <a:spAutoFit/>
          </a:bodyPr>
          <a:lstStyle/>
          <a:p>
            <a:pPr algn="ctr">
              <a:lnSpc>
                <a:spcPct val="107000"/>
              </a:lnSpc>
              <a:spcAft>
                <a:spcPts val="800"/>
              </a:spcAft>
              <a:buNone/>
            </a:pPr>
            <a:r>
              <a:rPr lang="it-IT" sz="1800" b="1" kern="100" dirty="0">
                <a:effectLst/>
                <a:latin typeface="Calibri" panose="020F0502020204030204" pitchFamily="34" charset="0"/>
                <a:ea typeface="Calibri" panose="020F0502020204030204" pitchFamily="34" charset="0"/>
                <a:cs typeface="Calibri" panose="020F0502020204030204" pitchFamily="34" charset="0"/>
              </a:rPr>
              <a:t>La rilevazione sul territorio – attività puntuale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Freccia a destra 13">
            <a:extLst>
              <a:ext uri="{FF2B5EF4-FFF2-40B4-BE49-F238E27FC236}">
                <a16:creationId xmlns:a16="http://schemas.microsoft.com/office/drawing/2014/main" id="{B3315BC4-B75D-3019-06D1-268BAB9BF0A7}"/>
              </a:ext>
            </a:extLst>
          </p:cNvPr>
          <p:cNvSpPr/>
          <p:nvPr/>
        </p:nvSpPr>
        <p:spPr>
          <a:xfrm>
            <a:off x="6687844" y="3304965"/>
            <a:ext cx="784192"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879B1D70-8328-54EE-379D-5158924B5EFD}"/>
              </a:ext>
            </a:extLst>
          </p:cNvPr>
          <p:cNvSpPr txBox="1"/>
          <p:nvPr/>
        </p:nvSpPr>
        <p:spPr>
          <a:xfrm>
            <a:off x="7548240" y="2968330"/>
            <a:ext cx="3832934" cy="375552"/>
          </a:xfrm>
          <a:prstGeom prst="rect">
            <a:avLst/>
          </a:prstGeom>
          <a:solidFill>
            <a:schemeClr val="accent4">
              <a:lumMod val="40000"/>
              <a:lumOff val="60000"/>
            </a:schemeClr>
          </a:solidFill>
        </p:spPr>
        <p:txBody>
          <a:bodyPr wrap="square">
            <a:spAutoFit/>
          </a:bodyPr>
          <a:lstStyle/>
          <a:p>
            <a:pPr algn="just">
              <a:lnSpc>
                <a:spcPct val="107000"/>
              </a:lnSpc>
              <a:spcAft>
                <a:spcPts val="800"/>
              </a:spcAft>
              <a:buNone/>
            </a:pPr>
            <a:r>
              <a:rPr lang="it-IT" sz="1800" b="1" kern="100" dirty="0">
                <a:effectLst/>
                <a:latin typeface="Calibri" panose="020F0502020204030204" pitchFamily="34" charset="0"/>
                <a:ea typeface="Calibri" panose="020F0502020204030204" pitchFamily="34" charset="0"/>
                <a:cs typeface="Calibri" panose="020F0502020204030204" pitchFamily="34" charset="0"/>
              </a:rPr>
              <a:t>l’Agente di Polizia Locale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asellaDiTesto 17">
            <a:extLst>
              <a:ext uri="{FF2B5EF4-FFF2-40B4-BE49-F238E27FC236}">
                <a16:creationId xmlns:a16="http://schemas.microsoft.com/office/drawing/2014/main" id="{C9FB11A3-1865-E338-C16A-B52C71AEFB09}"/>
              </a:ext>
            </a:extLst>
          </p:cNvPr>
          <p:cNvSpPr txBox="1"/>
          <p:nvPr/>
        </p:nvSpPr>
        <p:spPr>
          <a:xfrm>
            <a:off x="7559336" y="3426988"/>
            <a:ext cx="3895078" cy="671915"/>
          </a:xfrm>
          <a:prstGeom prst="rect">
            <a:avLst/>
          </a:prstGeom>
          <a:solidFill>
            <a:schemeClr val="accent4">
              <a:lumMod val="40000"/>
              <a:lumOff val="60000"/>
            </a:schemeClr>
          </a:solidFill>
        </p:spPr>
        <p:txBody>
          <a:bodyPr wrap="square">
            <a:spAutoFit/>
          </a:bodyPr>
          <a:lstStyle/>
          <a:p>
            <a:pPr>
              <a:lnSpc>
                <a:spcPct val="107000"/>
              </a:lnSpc>
              <a:spcAft>
                <a:spcPts val="800"/>
              </a:spcAft>
              <a:buNone/>
            </a:pPr>
            <a:r>
              <a:rPr lang="it-IT" sz="1800" b="1" kern="100" dirty="0">
                <a:effectLst/>
                <a:latin typeface="Calibri" panose="020F0502020204030204" pitchFamily="34" charset="0"/>
                <a:ea typeface="Calibri" panose="020F0502020204030204" pitchFamily="34" charset="0"/>
                <a:cs typeface="Calibri" panose="020F0502020204030204" pitchFamily="34" charset="0"/>
              </a:rPr>
              <a:t>L’accertatore delle entrate ex comma 179 art. 1 Legge 296/2006</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asellaDiTesto 19">
            <a:extLst>
              <a:ext uri="{FF2B5EF4-FFF2-40B4-BE49-F238E27FC236}">
                <a16:creationId xmlns:a16="http://schemas.microsoft.com/office/drawing/2014/main" id="{42EB1B83-9EA3-E5B2-B08C-464367191333}"/>
              </a:ext>
            </a:extLst>
          </p:cNvPr>
          <p:cNvSpPr txBox="1"/>
          <p:nvPr/>
        </p:nvSpPr>
        <p:spPr>
          <a:xfrm>
            <a:off x="631523" y="4853926"/>
            <a:ext cx="5220744" cy="1477328"/>
          </a:xfrm>
          <a:prstGeom prst="rect">
            <a:avLst/>
          </a:prstGeom>
          <a:solidFill>
            <a:schemeClr val="accent5">
              <a:lumMod val="20000"/>
              <a:lumOff val="80000"/>
            </a:schemeClr>
          </a:solidFill>
        </p:spPr>
        <p:txBody>
          <a:bodyPr wrap="square">
            <a:spAutoFit/>
          </a:bodyPr>
          <a:lstStyle/>
          <a:p>
            <a:pPr algn="just"/>
            <a:r>
              <a:rPr lang="it-IT" sz="1800" dirty="0">
                <a:effectLst/>
                <a:latin typeface="Calibri" panose="020F0502020204030204" pitchFamily="34" charset="0"/>
                <a:ea typeface="Calibri" panose="020F0502020204030204" pitchFamily="34" charset="0"/>
              </a:rPr>
              <a:t>È ancora possibile, così come avveniva con i precedenti prelievi, attivare le procedure legate alla fase di accertamento del canone senza un verbale redatto con la qualifica di pubblico ufficiale? La risposta è senz’altro positiva</a:t>
            </a:r>
            <a:endParaRPr lang="it-IT" dirty="0"/>
          </a:p>
        </p:txBody>
      </p:sp>
      <p:sp>
        <p:nvSpPr>
          <p:cNvPr id="22" name="CasellaDiTesto 21">
            <a:extLst>
              <a:ext uri="{FF2B5EF4-FFF2-40B4-BE49-F238E27FC236}">
                <a16:creationId xmlns:a16="http://schemas.microsoft.com/office/drawing/2014/main" id="{D0CA490A-C3D8-47EA-D2B9-4C45AE1883B0}"/>
              </a:ext>
            </a:extLst>
          </p:cNvPr>
          <p:cNvSpPr txBox="1"/>
          <p:nvPr/>
        </p:nvSpPr>
        <p:spPr>
          <a:xfrm>
            <a:off x="6599873" y="4853926"/>
            <a:ext cx="4489882" cy="1477328"/>
          </a:xfrm>
          <a:prstGeom prst="rect">
            <a:avLst/>
          </a:prstGeom>
          <a:solidFill>
            <a:schemeClr val="accent5">
              <a:lumMod val="20000"/>
              <a:lumOff val="80000"/>
            </a:schemeClr>
          </a:solidFill>
        </p:spPr>
        <p:txBody>
          <a:bodyPr wrap="square">
            <a:spAutoFit/>
          </a:bodyPr>
          <a:lstStyle/>
          <a:p>
            <a:pPr algn="just"/>
            <a:r>
              <a:rPr lang="it-IT" sz="1800" dirty="0">
                <a:effectLst/>
                <a:latin typeface="Calibri" panose="020F0502020204030204" pitchFamily="34" charset="0"/>
                <a:ea typeface="Calibri" panose="020F0502020204030204" pitchFamily="34" charset="0"/>
              </a:rPr>
              <a:t>Oltre alla rilevazione effettuata da personale senza qualifica, è ipotizzabile anche l’uso di strumenti informatici in grado di visualizzare tutto ciò che è posizionato lungo le strade o in vista di esse</a:t>
            </a:r>
            <a:endParaRPr lang="it-IT" dirty="0"/>
          </a:p>
        </p:txBody>
      </p:sp>
      <p:sp>
        <p:nvSpPr>
          <p:cNvPr id="3" name="CasellaDiTesto 2">
            <a:extLst>
              <a:ext uri="{FF2B5EF4-FFF2-40B4-BE49-F238E27FC236}">
                <a16:creationId xmlns:a16="http://schemas.microsoft.com/office/drawing/2014/main" id="{F510E6FA-9402-3A05-63BE-704F27563997}"/>
              </a:ext>
            </a:extLst>
          </p:cNvPr>
          <p:cNvSpPr txBox="1"/>
          <p:nvPr/>
        </p:nvSpPr>
        <p:spPr>
          <a:xfrm>
            <a:off x="371474" y="4051406"/>
            <a:ext cx="6094520" cy="375552"/>
          </a:xfrm>
          <a:prstGeom prst="rect">
            <a:avLst/>
          </a:prstGeom>
          <a:solidFill>
            <a:schemeClr val="accent5">
              <a:lumMod val="40000"/>
              <a:lumOff val="60000"/>
            </a:schemeClr>
          </a:solidFill>
        </p:spPr>
        <p:txBody>
          <a:bodyPr wrap="square">
            <a:spAutoFit/>
          </a:bodyPr>
          <a:lstStyle/>
          <a:p>
            <a:pPr algn="ctr">
              <a:lnSpc>
                <a:spcPct val="107000"/>
              </a:lnSpc>
              <a:spcAft>
                <a:spcPts val="800"/>
              </a:spcAft>
              <a:buNone/>
            </a:pPr>
            <a:r>
              <a:rPr lang="it-IT" sz="1800" b="1" kern="100" dirty="0">
                <a:effectLst/>
                <a:latin typeface="Calibri" panose="020F0502020204030204" pitchFamily="34" charset="0"/>
                <a:ea typeface="Calibri" panose="020F0502020204030204" pitchFamily="34" charset="0"/>
                <a:cs typeface="Calibri" panose="020F0502020204030204" pitchFamily="34" charset="0"/>
              </a:rPr>
              <a:t>La rilevazione sul territorio – </a:t>
            </a:r>
            <a:r>
              <a:rPr lang="it-IT" b="1" kern="100" dirty="0">
                <a:latin typeface="Calibri" panose="020F0502020204030204" pitchFamily="34" charset="0"/>
                <a:ea typeface="Calibri" panose="020F0502020204030204" pitchFamily="34" charset="0"/>
                <a:cs typeface="Calibri" panose="020F0502020204030204" pitchFamily="34" charset="0"/>
              </a:rPr>
              <a:t>censimento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59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C099-6C08-C329-1D97-684DC91EB4A1}"/>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660C806C-802B-0B07-DA03-63BF8B1C661D}"/>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195AEA64-2D7A-8328-8466-F8BA85BB86F4}"/>
              </a:ext>
            </a:extLst>
          </p:cNvPr>
          <p:cNvPicPr>
            <a:picLocks noChangeAspect="1"/>
          </p:cNvPicPr>
          <p:nvPr/>
        </p:nvPicPr>
        <p:blipFill>
          <a:blip r:embed="rId3"/>
          <a:stretch>
            <a:fillRect/>
          </a:stretch>
        </p:blipFill>
        <p:spPr>
          <a:xfrm>
            <a:off x="8487054" y="180361"/>
            <a:ext cx="2565645" cy="1386074"/>
          </a:xfrm>
          <a:prstGeom prst="rect">
            <a:avLst/>
          </a:prstGeom>
        </p:spPr>
      </p:pic>
      <p:sp>
        <p:nvSpPr>
          <p:cNvPr id="14" name="Freccia a destra 13">
            <a:extLst>
              <a:ext uri="{FF2B5EF4-FFF2-40B4-BE49-F238E27FC236}">
                <a16:creationId xmlns:a16="http://schemas.microsoft.com/office/drawing/2014/main" id="{C0E83FF0-EBC0-F9D6-D3A9-8FE7C4874FB9}"/>
              </a:ext>
            </a:extLst>
          </p:cNvPr>
          <p:cNvSpPr/>
          <p:nvPr/>
        </p:nvSpPr>
        <p:spPr>
          <a:xfrm rot="5400000">
            <a:off x="5232222" y="2232970"/>
            <a:ext cx="615934"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2376E816-9434-BCFD-F5D9-245D45047BF7}"/>
              </a:ext>
            </a:extLst>
          </p:cNvPr>
          <p:cNvSpPr txBox="1"/>
          <p:nvPr/>
        </p:nvSpPr>
        <p:spPr>
          <a:xfrm>
            <a:off x="636494" y="5550599"/>
            <a:ext cx="4489882" cy="923330"/>
          </a:xfrm>
          <a:prstGeom prst="rect">
            <a:avLst/>
          </a:prstGeom>
          <a:solidFill>
            <a:schemeClr val="accent4">
              <a:lumMod val="75000"/>
            </a:schemeClr>
          </a:solidFill>
        </p:spPr>
        <p:txBody>
          <a:bodyPr wrap="square">
            <a:spAutoFit/>
          </a:bodyPr>
          <a:lstStyle/>
          <a:p>
            <a:pPr algn="just"/>
            <a:r>
              <a:rPr lang="it-IT" dirty="0">
                <a:latin typeface="Calibri" panose="020F0502020204030204" pitchFamily="34" charset="0"/>
                <a:ea typeface="Calibri" panose="020F0502020204030204" pitchFamily="34" charset="0"/>
              </a:rPr>
              <a:t>È p</a:t>
            </a:r>
            <a:r>
              <a:rPr lang="it-IT" sz="1800" dirty="0">
                <a:effectLst/>
                <a:latin typeface="Calibri" panose="020F0502020204030204" pitchFamily="34" charset="0"/>
                <a:ea typeface="Calibri" panose="020F0502020204030204" pitchFamily="34" charset="0"/>
              </a:rPr>
              <a:t>ermesso l’uso di strumenti informatici in grado di visualizzare tutto ciò che è posizionato lungo le strade o in vista di esse</a:t>
            </a:r>
            <a:endParaRPr lang="it-IT" dirty="0"/>
          </a:p>
        </p:txBody>
      </p:sp>
      <p:sp>
        <p:nvSpPr>
          <p:cNvPr id="3" name="CasellaDiTesto 2">
            <a:extLst>
              <a:ext uri="{FF2B5EF4-FFF2-40B4-BE49-F238E27FC236}">
                <a16:creationId xmlns:a16="http://schemas.microsoft.com/office/drawing/2014/main" id="{41C54C44-5809-8018-E5AB-793143ED3A56}"/>
              </a:ext>
            </a:extLst>
          </p:cNvPr>
          <p:cNvSpPr txBox="1"/>
          <p:nvPr/>
        </p:nvSpPr>
        <p:spPr>
          <a:xfrm>
            <a:off x="2392534" y="1593324"/>
            <a:ext cx="6094520" cy="375552"/>
          </a:xfrm>
          <a:prstGeom prst="rect">
            <a:avLst/>
          </a:prstGeom>
          <a:solidFill>
            <a:schemeClr val="accent5">
              <a:lumMod val="40000"/>
              <a:lumOff val="60000"/>
            </a:schemeClr>
          </a:solidFill>
        </p:spPr>
        <p:txBody>
          <a:bodyPr wrap="square">
            <a:spAutoFit/>
          </a:bodyPr>
          <a:lstStyle/>
          <a:p>
            <a:pPr algn="ctr">
              <a:lnSpc>
                <a:spcPct val="107000"/>
              </a:lnSpc>
              <a:spcAft>
                <a:spcPts val="800"/>
              </a:spcAft>
              <a:buNone/>
            </a:pPr>
            <a:r>
              <a:rPr lang="it-IT" sz="1800" b="1" kern="100" dirty="0">
                <a:effectLst/>
                <a:latin typeface="Calibri" panose="020F0502020204030204" pitchFamily="34" charset="0"/>
                <a:ea typeface="Calibri" panose="020F0502020204030204" pitchFamily="34" charset="0"/>
                <a:cs typeface="Calibri" panose="020F0502020204030204" pitchFamily="34" charset="0"/>
              </a:rPr>
              <a:t>La rilevazione sul territorio – </a:t>
            </a:r>
            <a:r>
              <a:rPr lang="it-IT" b="1" kern="100" dirty="0">
                <a:latin typeface="Calibri" panose="020F0502020204030204" pitchFamily="34" charset="0"/>
                <a:ea typeface="Calibri" panose="020F0502020204030204" pitchFamily="34" charset="0"/>
                <a:cs typeface="Calibri" panose="020F0502020204030204" pitchFamily="34" charset="0"/>
              </a:rPr>
              <a:t>censimento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sellaDiTesto 1">
            <a:extLst>
              <a:ext uri="{FF2B5EF4-FFF2-40B4-BE49-F238E27FC236}">
                <a16:creationId xmlns:a16="http://schemas.microsoft.com/office/drawing/2014/main" id="{E50DF2F0-30C1-5C26-2F33-F8443CAACACF}"/>
              </a:ext>
            </a:extLst>
          </p:cNvPr>
          <p:cNvSpPr txBox="1"/>
          <p:nvPr/>
        </p:nvSpPr>
        <p:spPr>
          <a:xfrm>
            <a:off x="636494" y="2631170"/>
            <a:ext cx="4267200" cy="369332"/>
          </a:xfrm>
          <a:prstGeom prst="rect">
            <a:avLst/>
          </a:prstGeom>
          <a:solidFill>
            <a:schemeClr val="accent4">
              <a:lumMod val="20000"/>
              <a:lumOff val="80000"/>
            </a:schemeClr>
          </a:solidFill>
        </p:spPr>
        <p:txBody>
          <a:bodyPr wrap="square" rtlCol="0">
            <a:spAutoFit/>
          </a:bodyPr>
          <a:lstStyle/>
          <a:p>
            <a:r>
              <a:rPr lang="it-IT" dirty="0"/>
              <a:t>L’importanza della raccolta dati</a:t>
            </a:r>
          </a:p>
        </p:txBody>
      </p:sp>
      <p:sp>
        <p:nvSpPr>
          <p:cNvPr id="6" name="CasellaDiTesto 5">
            <a:extLst>
              <a:ext uri="{FF2B5EF4-FFF2-40B4-BE49-F238E27FC236}">
                <a16:creationId xmlns:a16="http://schemas.microsoft.com/office/drawing/2014/main" id="{5A6EB716-E8A1-479C-EFF3-7F753E10D1CE}"/>
              </a:ext>
            </a:extLst>
          </p:cNvPr>
          <p:cNvSpPr txBox="1"/>
          <p:nvPr/>
        </p:nvSpPr>
        <p:spPr>
          <a:xfrm>
            <a:off x="636494" y="3228020"/>
            <a:ext cx="4286574" cy="923330"/>
          </a:xfrm>
          <a:prstGeom prst="rect">
            <a:avLst/>
          </a:prstGeom>
          <a:solidFill>
            <a:schemeClr val="accent4">
              <a:lumMod val="40000"/>
              <a:lumOff val="60000"/>
            </a:schemeClr>
          </a:solidFill>
        </p:spPr>
        <p:txBody>
          <a:bodyPr wrap="square" rtlCol="0">
            <a:spAutoFit/>
          </a:bodyPr>
          <a:lstStyle/>
          <a:p>
            <a:r>
              <a:rPr lang="it-IT" dirty="0"/>
              <a:t>Imprescindibile avere la mappatura georeferenziata delle occupazioni e delle esposizioni pubblicitarie</a:t>
            </a:r>
          </a:p>
        </p:txBody>
      </p:sp>
      <p:sp>
        <p:nvSpPr>
          <p:cNvPr id="11" name="CasellaDiTesto 10">
            <a:extLst>
              <a:ext uri="{FF2B5EF4-FFF2-40B4-BE49-F238E27FC236}">
                <a16:creationId xmlns:a16="http://schemas.microsoft.com/office/drawing/2014/main" id="{3932FB31-F53E-6FD2-92F1-51D2EE6BD341}"/>
              </a:ext>
            </a:extLst>
          </p:cNvPr>
          <p:cNvSpPr txBox="1"/>
          <p:nvPr/>
        </p:nvSpPr>
        <p:spPr>
          <a:xfrm>
            <a:off x="5929263" y="2693891"/>
            <a:ext cx="5527631" cy="923330"/>
          </a:xfrm>
          <a:prstGeom prst="rect">
            <a:avLst/>
          </a:prstGeom>
          <a:solidFill>
            <a:schemeClr val="accent4">
              <a:lumMod val="40000"/>
              <a:lumOff val="60000"/>
            </a:schemeClr>
          </a:solidFill>
        </p:spPr>
        <p:txBody>
          <a:bodyPr wrap="square" rtlCol="0">
            <a:spAutoFit/>
          </a:bodyPr>
          <a:lstStyle/>
          <a:p>
            <a:r>
              <a:rPr lang="it-IT" dirty="0"/>
              <a:t>conoscere con precisione lo stato di fatto del proprio territorio è la base imprescindibile per pianificare interventi e investimenti</a:t>
            </a:r>
          </a:p>
        </p:txBody>
      </p:sp>
      <p:sp>
        <p:nvSpPr>
          <p:cNvPr id="19" name="CasellaDiTesto 18">
            <a:extLst>
              <a:ext uri="{FF2B5EF4-FFF2-40B4-BE49-F238E27FC236}">
                <a16:creationId xmlns:a16="http://schemas.microsoft.com/office/drawing/2014/main" id="{7028A9D2-B66A-122B-BBDF-719091DA6C64}"/>
              </a:ext>
            </a:extLst>
          </p:cNvPr>
          <p:cNvSpPr txBox="1"/>
          <p:nvPr/>
        </p:nvSpPr>
        <p:spPr>
          <a:xfrm>
            <a:off x="636495" y="4368235"/>
            <a:ext cx="4286573" cy="923330"/>
          </a:xfrm>
          <a:prstGeom prst="rect">
            <a:avLst/>
          </a:prstGeom>
          <a:solidFill>
            <a:schemeClr val="accent4">
              <a:lumMod val="60000"/>
              <a:lumOff val="40000"/>
            </a:schemeClr>
          </a:solidFill>
        </p:spPr>
        <p:txBody>
          <a:bodyPr wrap="square" rtlCol="0">
            <a:spAutoFit/>
          </a:bodyPr>
          <a:lstStyle/>
          <a:p>
            <a:r>
              <a:rPr lang="it-IT" dirty="0"/>
              <a:t>La gestione dell’entrata richiede un censimento di tutto il territorio. Non si può gestire il CUP solo con attività </a:t>
            </a:r>
            <a:r>
              <a:rPr lang="it-IT" i="1" dirty="0"/>
              <a:t>on desk</a:t>
            </a:r>
          </a:p>
        </p:txBody>
      </p:sp>
      <p:sp>
        <p:nvSpPr>
          <p:cNvPr id="21" name="CasellaDiTesto 20">
            <a:extLst>
              <a:ext uri="{FF2B5EF4-FFF2-40B4-BE49-F238E27FC236}">
                <a16:creationId xmlns:a16="http://schemas.microsoft.com/office/drawing/2014/main" id="{58701FDC-2C4D-6D7F-A0C7-2D009694E9E2}"/>
              </a:ext>
            </a:extLst>
          </p:cNvPr>
          <p:cNvSpPr txBox="1"/>
          <p:nvPr/>
        </p:nvSpPr>
        <p:spPr>
          <a:xfrm>
            <a:off x="5929262" y="3867514"/>
            <a:ext cx="5527632" cy="1477328"/>
          </a:xfrm>
          <a:prstGeom prst="rect">
            <a:avLst/>
          </a:prstGeom>
          <a:solidFill>
            <a:schemeClr val="accent4">
              <a:lumMod val="60000"/>
              <a:lumOff val="40000"/>
            </a:schemeClr>
          </a:solidFill>
        </p:spPr>
        <p:txBody>
          <a:bodyPr wrap="square" rtlCol="0">
            <a:spAutoFit/>
          </a:bodyPr>
          <a:lstStyle/>
          <a:p>
            <a:r>
              <a:rPr lang="it-IT" dirty="0"/>
              <a:t>L’attività di accertamento CUP necessita </a:t>
            </a:r>
            <a:r>
              <a:rPr lang="it-IT" dirty="0" err="1"/>
              <a:t>atività</a:t>
            </a:r>
            <a:r>
              <a:rPr lang="it-IT" dirty="0"/>
              <a:t> sul territorio a differenza di IMU, TARI e Imposta di soggiorno dove l’attività principale è data dall’incrocio delle banche dati disponibili (Catasto, Punto Fisco, Anagrafe residenti, Anagrafe Tributaria, </a:t>
            </a:r>
            <a:r>
              <a:rPr lang="it-IT" dirty="0" err="1"/>
              <a:t>ecc</a:t>
            </a:r>
            <a:r>
              <a:rPr lang="it-IT" dirty="0"/>
              <a:t>…</a:t>
            </a:r>
          </a:p>
        </p:txBody>
      </p:sp>
    </p:spTree>
    <p:extLst>
      <p:ext uri="{BB962C8B-B14F-4D97-AF65-F5344CB8AC3E}">
        <p14:creationId xmlns:p14="http://schemas.microsoft.com/office/powerpoint/2010/main" val="275639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A34B1-777F-9F24-6ECC-528DA49C2D9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550FF3A1-DF3F-C730-DB29-53562A8218DC}"/>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44B07061-532C-9332-D0FC-2E8B12DE0EB3}"/>
              </a:ext>
            </a:extLst>
          </p:cNvPr>
          <p:cNvPicPr>
            <a:picLocks noChangeAspect="1"/>
          </p:cNvPicPr>
          <p:nvPr/>
        </p:nvPicPr>
        <p:blipFill>
          <a:blip r:embed="rId3"/>
          <a:srcRect l="3125" t="6424" r="4167" b="8939"/>
          <a:stretch>
            <a:fillRect/>
          </a:stretch>
        </p:blipFill>
        <p:spPr>
          <a:xfrm>
            <a:off x="8708994" y="213252"/>
            <a:ext cx="2370338" cy="1169094"/>
          </a:xfrm>
          <a:prstGeom prst="rect">
            <a:avLst/>
          </a:prstGeom>
        </p:spPr>
      </p:pic>
      <p:sp>
        <p:nvSpPr>
          <p:cNvPr id="3" name="CasellaDiTesto 2">
            <a:extLst>
              <a:ext uri="{FF2B5EF4-FFF2-40B4-BE49-F238E27FC236}">
                <a16:creationId xmlns:a16="http://schemas.microsoft.com/office/drawing/2014/main" id="{32A87EBD-2C69-74AB-7CAD-3798BBBB2C33}"/>
              </a:ext>
            </a:extLst>
          </p:cNvPr>
          <p:cNvSpPr txBox="1"/>
          <p:nvPr/>
        </p:nvSpPr>
        <p:spPr>
          <a:xfrm>
            <a:off x="539052" y="1566435"/>
            <a:ext cx="10929181" cy="4247317"/>
          </a:xfrm>
          <a:prstGeom prst="rect">
            <a:avLst/>
          </a:prstGeom>
          <a:noFill/>
        </p:spPr>
        <p:txBody>
          <a:bodyPr wrap="square">
            <a:spAutoFit/>
          </a:bodyPr>
          <a:lstStyle/>
          <a:p>
            <a:pPr algn="ctr"/>
            <a:r>
              <a:rPr lang="it-IT" b="1" dirty="0"/>
              <a:t>La vigilanza sugli impianti pubblicitari e sulle altre fattispecie rilevanti ai fini CUP</a:t>
            </a:r>
          </a:p>
          <a:p>
            <a:pPr algn="ctr"/>
            <a:endParaRPr lang="it-IT" dirty="0"/>
          </a:p>
          <a:p>
            <a:pPr algn="just"/>
            <a:r>
              <a:rPr lang="it-IT" dirty="0"/>
              <a:t>L’articolo 56 del Regolamento di attuazione del codice della strada esprime esattamente questa necessità e fissa degli obblighi in capo ai proprietari delle strade in materia di vigilanza. Iniziamo l’analisi quindi del testo normativo dell’articolo 56 riportando quanto viene disposto al comma 1:</a:t>
            </a:r>
          </a:p>
          <a:p>
            <a:pPr algn="just"/>
            <a:endParaRPr lang="it-IT" dirty="0"/>
          </a:p>
          <a:p>
            <a:pPr algn="just"/>
            <a:r>
              <a:rPr lang="it-IT" b="1" i="1" dirty="0">
                <a:highlight>
                  <a:srgbClr val="FFFF00"/>
                </a:highlight>
              </a:rPr>
              <a:t>«Gli enti proprietari delle strade sono tenuti a vigilare, a mezzo del proprio personale competente in materia di viabilità, sulla corretta realizzazione e sull'esatto posizionamento dei cartelli, delle insegne di esercizio e degli altri mezzi pubblicitari rispetto a quanto autorizzato. Gli stessi enti sono obbligati a vigilare anche sullo stato di conservazione e sulla buona manutenzione dei cartelli, delle insegne di esercizio e degli altri mezzi pubblicitari oltreché sui termini di scadenza delle autorizzazioni concesse.»</a:t>
            </a:r>
          </a:p>
          <a:p>
            <a:pPr algn="just"/>
            <a:endParaRPr lang="it-IT" b="1" i="1" dirty="0">
              <a:highlight>
                <a:srgbClr val="FFFF00"/>
              </a:highlight>
            </a:endParaRPr>
          </a:p>
          <a:p>
            <a:pPr algn="just"/>
            <a:r>
              <a:rPr lang="it-IT" dirty="0"/>
              <a:t>Comma molto chiaro che richiama il dovere degli Enti territoriali alla vigilanza di ciò che avviene lungo le proprie strade in tema di posizionamento di cartelli, insegne e altri mezzi pubblicitari. Il Legislatore dispone l’obbligo della vigilanza in merito al posizionamento e allo stato di conservazione dei mezzi utilizzati per la diffusione pubblicitaria.</a:t>
            </a:r>
          </a:p>
        </p:txBody>
      </p:sp>
    </p:spTree>
    <p:extLst>
      <p:ext uri="{BB962C8B-B14F-4D97-AF65-F5344CB8AC3E}">
        <p14:creationId xmlns:p14="http://schemas.microsoft.com/office/powerpoint/2010/main" val="394584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4007-12CC-67F6-01A3-05F848D843B1}"/>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612ED588-71CC-EF5B-9CC5-3AF785C9472A}"/>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34ED8D0A-026D-A9CE-A5EB-7ECDA41D9B5F}"/>
              </a:ext>
            </a:extLst>
          </p:cNvPr>
          <p:cNvPicPr>
            <a:picLocks noChangeAspect="1"/>
          </p:cNvPicPr>
          <p:nvPr/>
        </p:nvPicPr>
        <p:blipFill>
          <a:blip r:embed="rId3"/>
          <a:srcRect l="3125" t="6424" r="4167" b="8939"/>
          <a:stretch>
            <a:fillRect/>
          </a:stretch>
        </p:blipFill>
        <p:spPr>
          <a:xfrm>
            <a:off x="8708994" y="213252"/>
            <a:ext cx="2370338" cy="1169094"/>
          </a:xfrm>
          <a:prstGeom prst="rect">
            <a:avLst/>
          </a:prstGeom>
        </p:spPr>
      </p:pic>
      <p:sp>
        <p:nvSpPr>
          <p:cNvPr id="3" name="CasellaDiTesto 2">
            <a:extLst>
              <a:ext uri="{FF2B5EF4-FFF2-40B4-BE49-F238E27FC236}">
                <a16:creationId xmlns:a16="http://schemas.microsoft.com/office/drawing/2014/main" id="{EFE455CB-4863-9ADC-D55B-5C77B984536F}"/>
              </a:ext>
            </a:extLst>
          </p:cNvPr>
          <p:cNvSpPr txBox="1"/>
          <p:nvPr/>
        </p:nvSpPr>
        <p:spPr>
          <a:xfrm>
            <a:off x="539052" y="1566435"/>
            <a:ext cx="10929181" cy="4524315"/>
          </a:xfrm>
          <a:prstGeom prst="rect">
            <a:avLst/>
          </a:prstGeom>
          <a:noFill/>
        </p:spPr>
        <p:txBody>
          <a:bodyPr wrap="square">
            <a:spAutoFit/>
          </a:bodyPr>
          <a:lstStyle/>
          <a:p>
            <a:pPr algn="ctr"/>
            <a:r>
              <a:rPr lang="it-IT" b="1" dirty="0"/>
              <a:t>La vigilanza sugli impianti pubblicitari e sulle altre fattispecie rilevanti ai fini CUP</a:t>
            </a:r>
          </a:p>
          <a:p>
            <a:pPr algn="ctr"/>
            <a:endParaRPr lang="it-IT" dirty="0"/>
          </a:p>
          <a:p>
            <a:pPr algn="just"/>
            <a:r>
              <a:rPr lang="it-IT" dirty="0"/>
              <a:t>Ma quanti enti locali proprietari delle strade provvedono veramente a questo tipo di controllo? Quanti impianti pubblicitari sono esposti abusivamente? Per quanti, di quelli regolari, non viene richiesto il rinnovo dell’autorizzazione al suo scadere? Quanti necessitano di manutenzione o di sostituzione? E quali procedure vengono attivate ai fini del corretto recupero del Canone Unico?</a:t>
            </a:r>
          </a:p>
          <a:p>
            <a:pPr algn="just"/>
            <a:endParaRPr lang="it-IT" dirty="0"/>
          </a:p>
          <a:p>
            <a:pPr algn="just"/>
            <a:r>
              <a:rPr lang="it-IT" dirty="0"/>
              <a:t>Facile immaginare come le risposte a queste domande non siano di conforto. </a:t>
            </a:r>
          </a:p>
          <a:p>
            <a:pPr algn="just"/>
            <a:endParaRPr lang="it-IT" dirty="0"/>
          </a:p>
          <a:p>
            <a:pPr algn="just"/>
            <a:r>
              <a:rPr lang="it-IT" dirty="0">
                <a:highlight>
                  <a:srgbClr val="00FF00"/>
                </a:highlight>
              </a:rPr>
              <a:t>Manca diffusamente su tutto il territorio un’attività di presidio e vigilanza. Avere in organico personale competente in materia di viabilità è sempre più difficile per gli enti pubblici; gli organi di Polizia Locale hanno troppi adempimenti per potersi occupare anche del rispetto di questa disposizione, così che molto spesso manca fisicamente personale da poter inviare sulle strade per i controlli necessari e per le dovute segnalazioni in tema di mezzi abusivi, di mezzi difformi e ancora di impianti pericolosi, intesi sia per il loro posizionamento, sia per lo stato di conservazione.</a:t>
            </a:r>
          </a:p>
          <a:p>
            <a:pPr algn="just"/>
            <a:endParaRPr lang="it-IT" dirty="0"/>
          </a:p>
        </p:txBody>
      </p:sp>
    </p:spTree>
    <p:extLst>
      <p:ext uri="{BB962C8B-B14F-4D97-AF65-F5344CB8AC3E}">
        <p14:creationId xmlns:p14="http://schemas.microsoft.com/office/powerpoint/2010/main" val="374719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ACFF-FEB4-F657-2556-2290CF2CD873}"/>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C2A2AA3-530D-A93A-C7A8-DB0AAD2952F6}"/>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C1C8082B-84BC-0ACC-A0D8-1D3ED0D113EC}"/>
              </a:ext>
            </a:extLst>
          </p:cNvPr>
          <p:cNvPicPr>
            <a:picLocks noChangeAspect="1"/>
          </p:cNvPicPr>
          <p:nvPr/>
        </p:nvPicPr>
        <p:blipFill>
          <a:blip r:embed="rId3"/>
          <a:srcRect l="3125" t="6424" r="4167" b="8939"/>
          <a:stretch>
            <a:fillRect/>
          </a:stretch>
        </p:blipFill>
        <p:spPr>
          <a:xfrm>
            <a:off x="8708994" y="213252"/>
            <a:ext cx="2370338" cy="1169094"/>
          </a:xfrm>
          <a:prstGeom prst="rect">
            <a:avLst/>
          </a:prstGeom>
        </p:spPr>
      </p:pic>
      <p:sp>
        <p:nvSpPr>
          <p:cNvPr id="3" name="CasellaDiTesto 2">
            <a:extLst>
              <a:ext uri="{FF2B5EF4-FFF2-40B4-BE49-F238E27FC236}">
                <a16:creationId xmlns:a16="http://schemas.microsoft.com/office/drawing/2014/main" id="{2ED60901-1CDE-10CF-9C91-6CBCA0B60B11}"/>
              </a:ext>
            </a:extLst>
          </p:cNvPr>
          <p:cNvSpPr txBox="1"/>
          <p:nvPr/>
        </p:nvSpPr>
        <p:spPr>
          <a:xfrm>
            <a:off x="539052" y="1317861"/>
            <a:ext cx="10929181" cy="369332"/>
          </a:xfrm>
          <a:prstGeom prst="rect">
            <a:avLst/>
          </a:prstGeom>
          <a:noFill/>
        </p:spPr>
        <p:txBody>
          <a:bodyPr wrap="square">
            <a:spAutoFit/>
          </a:bodyPr>
          <a:lstStyle/>
          <a:p>
            <a:pPr algn="ctr"/>
            <a:r>
              <a:rPr lang="it-IT" b="1" dirty="0"/>
              <a:t>Il censimento dei passi carrabili e delle altre occupazioni</a:t>
            </a:r>
            <a:endParaRPr lang="it-IT" dirty="0"/>
          </a:p>
        </p:txBody>
      </p:sp>
      <p:pic>
        <p:nvPicPr>
          <p:cNvPr id="5" name="Immagine 4">
            <a:extLst>
              <a:ext uri="{FF2B5EF4-FFF2-40B4-BE49-F238E27FC236}">
                <a16:creationId xmlns:a16="http://schemas.microsoft.com/office/drawing/2014/main" id="{0C8FE97C-7543-BE2A-201D-5D1C652948EB}"/>
              </a:ext>
            </a:extLst>
          </p:cNvPr>
          <p:cNvPicPr>
            <a:picLocks noChangeAspect="1"/>
          </p:cNvPicPr>
          <p:nvPr/>
        </p:nvPicPr>
        <p:blipFill>
          <a:blip r:embed="rId4"/>
          <a:srcRect l="561" t="17577"/>
          <a:stretch>
            <a:fillRect/>
          </a:stretch>
        </p:blipFill>
        <p:spPr>
          <a:xfrm>
            <a:off x="612559" y="2458984"/>
            <a:ext cx="7350906" cy="3613341"/>
          </a:xfrm>
          <a:prstGeom prst="rect">
            <a:avLst/>
          </a:prstGeom>
        </p:spPr>
      </p:pic>
      <p:pic>
        <p:nvPicPr>
          <p:cNvPr id="6" name="Immagine 5">
            <a:extLst>
              <a:ext uri="{FF2B5EF4-FFF2-40B4-BE49-F238E27FC236}">
                <a16:creationId xmlns:a16="http://schemas.microsoft.com/office/drawing/2014/main" id="{E6231578-B660-53B1-757C-B201E2F484E0}"/>
              </a:ext>
            </a:extLst>
          </p:cNvPr>
          <p:cNvPicPr>
            <a:picLocks noChangeAspect="1"/>
          </p:cNvPicPr>
          <p:nvPr/>
        </p:nvPicPr>
        <p:blipFill>
          <a:blip r:embed="rId5"/>
          <a:srcRect l="65845" t="26329" r="4444" b="4407"/>
          <a:stretch>
            <a:fillRect/>
          </a:stretch>
        </p:blipFill>
        <p:spPr>
          <a:xfrm>
            <a:off x="8405437" y="2119856"/>
            <a:ext cx="3062796" cy="4183230"/>
          </a:xfrm>
          <a:prstGeom prst="rect">
            <a:avLst/>
          </a:prstGeom>
        </p:spPr>
      </p:pic>
    </p:spTree>
    <p:extLst>
      <p:ext uri="{BB962C8B-B14F-4D97-AF65-F5344CB8AC3E}">
        <p14:creationId xmlns:p14="http://schemas.microsoft.com/office/powerpoint/2010/main" val="185461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D927-4FBC-E1BF-0BF1-9943CF05DDD9}"/>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C78340A0-7C0F-B7B1-5C08-0C4765D33BB8}"/>
              </a:ext>
            </a:extLst>
          </p:cNvPr>
          <p:cNvPicPr>
            <a:picLocks noChangeAspect="1"/>
          </p:cNvPicPr>
          <p:nvPr/>
        </p:nvPicPr>
        <p:blipFill>
          <a:blip r:embed="rId2"/>
          <a:stretch>
            <a:fillRect/>
          </a:stretch>
        </p:blipFill>
        <p:spPr>
          <a:xfrm>
            <a:off x="539052" y="269089"/>
            <a:ext cx="2087608" cy="774128"/>
          </a:xfrm>
          <a:prstGeom prst="rect">
            <a:avLst/>
          </a:prstGeom>
        </p:spPr>
      </p:pic>
      <p:pic>
        <p:nvPicPr>
          <p:cNvPr id="7" name="Immagine 6">
            <a:extLst>
              <a:ext uri="{FF2B5EF4-FFF2-40B4-BE49-F238E27FC236}">
                <a16:creationId xmlns:a16="http://schemas.microsoft.com/office/drawing/2014/main" id="{31DF6A9F-5A00-3FE4-6653-1E21B2730A0D}"/>
              </a:ext>
            </a:extLst>
          </p:cNvPr>
          <p:cNvPicPr>
            <a:picLocks noChangeAspect="1"/>
          </p:cNvPicPr>
          <p:nvPr/>
        </p:nvPicPr>
        <p:blipFill>
          <a:blip r:embed="rId3"/>
          <a:stretch>
            <a:fillRect/>
          </a:stretch>
        </p:blipFill>
        <p:spPr>
          <a:xfrm>
            <a:off x="8487054" y="180361"/>
            <a:ext cx="2565645" cy="1386074"/>
          </a:xfrm>
          <a:prstGeom prst="rect">
            <a:avLst/>
          </a:prstGeom>
        </p:spPr>
      </p:pic>
      <p:sp>
        <p:nvSpPr>
          <p:cNvPr id="3" name="CasellaDiTesto 2">
            <a:extLst>
              <a:ext uri="{FF2B5EF4-FFF2-40B4-BE49-F238E27FC236}">
                <a16:creationId xmlns:a16="http://schemas.microsoft.com/office/drawing/2014/main" id="{BCCF239C-80D0-CAEB-A3CE-3CCB4A0B72BC}"/>
              </a:ext>
            </a:extLst>
          </p:cNvPr>
          <p:cNvSpPr txBox="1"/>
          <p:nvPr/>
        </p:nvSpPr>
        <p:spPr>
          <a:xfrm>
            <a:off x="811774" y="1561522"/>
            <a:ext cx="9992350" cy="4770537"/>
          </a:xfrm>
          <a:prstGeom prst="rect">
            <a:avLst/>
          </a:prstGeom>
          <a:noFill/>
        </p:spPr>
        <p:txBody>
          <a:bodyPr wrap="square">
            <a:spAutoFit/>
          </a:bodyPr>
          <a:lstStyle/>
          <a:p>
            <a:pPr algn="just"/>
            <a:r>
              <a:rPr lang="it-IT" sz="1600" dirty="0"/>
              <a:t>Su questo tema è interessante la posizione assunta dalla Corte di Giustizia di secondo grado del Lazio, con la sentenza numero 1009 del 13/2/2024 che si esprime proprio sulla validità delle immagini tratte da Google Maps. </a:t>
            </a:r>
          </a:p>
          <a:p>
            <a:pPr algn="just"/>
            <a:endParaRPr lang="it-IT" sz="1600" dirty="0"/>
          </a:p>
          <a:p>
            <a:pPr algn="just"/>
            <a:r>
              <a:rPr lang="it-IT" sz="1600" dirty="0"/>
              <a:t>I giudici scrivono: “</a:t>
            </a:r>
            <a:r>
              <a:rPr lang="it-IT" sz="1600" i="1" dirty="0"/>
              <a:t>Fondato è anche il secondo motivo con il quale l'appellante lamenta l'errata valutazione delle prove. Secondo l'appellante i giudici di prime cure avrebbero errato nel ritenere che la documentazione fotografica in parola (a sostegno della pretesa) non abbia data certa non tenendo conto che l'immagine è un'immagine da satellite pubblicamente fruibile tramite accesso ad Internet ("Google Maps") ed aggiornato al periodo d'imposizione, oltreché da un sistema di mappatura del presupposto sul territorio "Road Mapper", brevettato dalla stessa concessionaria. 3.1. A ben vedere la presenza dei mezzi pubblicitari analiticamente indicati nell'avviso di accertamento è attestata da risultanze probatorie specifiche, anche estratte da satellite (fotografie tramite l'applicativo Google Maps) con evidenza anche del periodo di esposizione (a conferma dunque della permanenza nei vari anni d'imposta oggetto di accertamento). In particolare, la documentazione fotografica risulta conforme alle indicazioni fornite dall'Agenzia delle Entrate nella circolare n. 16/E del 2016, acquisita da satellite pubblicamente fruibile tramite accesso ad internet ("Google Maps") ed aggiornato al periodo d'imposizione. Tali oggettivi riscontri non risultano contestati in fatto dal contribuente, che si limita ad una generica contestazione sul metodo, senza produrre alcuna prova contraria. Come puntualmente rilevato dall'appellante, controparte ben avrebbe potuto allegare documentazione fotografica contraria, ricevute di installazione, perizie, o comunque documenti finalizzati a dimostrare una realtà di fatto diversa rispetto a quella rappresentata dalla Concessionaria. Né, ancora. parte ricorrente ha dimostrato di possedere una superficie complessiva delle insegne inferiore a mq 5.”</a:t>
            </a:r>
          </a:p>
        </p:txBody>
      </p:sp>
    </p:spTree>
    <p:extLst>
      <p:ext uri="{BB962C8B-B14F-4D97-AF65-F5344CB8AC3E}">
        <p14:creationId xmlns:p14="http://schemas.microsoft.com/office/powerpoint/2010/main" val="26581707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2077</Words>
  <Application>Microsoft Macintosh PowerPoint</Application>
  <PresentationFormat>Widescreen</PresentationFormat>
  <Paragraphs>83</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alessandro merciari</dc:creator>
  <cp:lastModifiedBy>Aurelio Voccia</cp:lastModifiedBy>
  <cp:revision>22</cp:revision>
  <dcterms:created xsi:type="dcterms:W3CDTF">2025-02-12T07:14:39Z</dcterms:created>
  <dcterms:modified xsi:type="dcterms:W3CDTF">2025-09-29T10:25:31Z</dcterms:modified>
</cp:coreProperties>
</file>