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76" r:id="rId2"/>
    <p:sldId id="266" r:id="rId3"/>
    <p:sldId id="256" r:id="rId4"/>
    <p:sldId id="257" r:id="rId5"/>
    <p:sldId id="258" r:id="rId6"/>
    <p:sldId id="259" r:id="rId7"/>
    <p:sldId id="275" r:id="rId8"/>
    <p:sldId id="277" r:id="rId9"/>
    <p:sldId id="260" r:id="rId10"/>
    <p:sldId id="261" r:id="rId11"/>
    <p:sldId id="262" r:id="rId12"/>
    <p:sldId id="267" r:id="rId13"/>
    <p:sldId id="268" r:id="rId14"/>
    <p:sldId id="270" r:id="rId15"/>
    <p:sldId id="272" r:id="rId16"/>
    <p:sldId id="279" r:id="rId17"/>
    <p:sldId id="269" r:id="rId18"/>
    <p:sldId id="271" r:id="rId19"/>
    <p:sldId id="274" r:id="rId20"/>
    <p:sldId id="263" r:id="rId21"/>
    <p:sldId id="264" r:id="rId22"/>
    <p:sldId id="278" r:id="rId23"/>
  </p:sldIdLst>
  <p:sldSz cx="14630400" cy="8229600"/>
  <p:notesSz cx="6797675" cy="9928225"/>
  <p:embeddedFontLst>
    <p:embeddedFont>
      <p:font typeface="Crimson Pro Semi Bold" panose="020B0604020202020204" charset="0"/>
      <p:regular r:id="rId25"/>
    </p:embeddedFont>
    <p:embeddedFont>
      <p:font typeface="Heebo" pitchFamily="2" charset="-79"/>
      <p:regular r:id="rId26"/>
      <p:bold r:id="rId27"/>
    </p:embeddedFont>
    <p:embeddedFont>
      <p:font typeface="Heebo Bold" charset="-79"/>
      <p:bold r:id="rId28"/>
    </p:embeddedFont>
    <p:embeddedFont>
      <p:font typeface="Heebo Medium" pitchFamily="2" charset="-79"/>
      <p:regular r:id="rId29"/>
    </p:embeddedFont>
    <p:embeddedFont>
      <p:font typeface="Hero New" panose="020B0604020202020204" charset="0"/>
      <p:regular r:id="rId30"/>
      <p:italic r:id="rId31"/>
    </p:embeddedFont>
    <p:embeddedFont>
      <p:font typeface="Hero New SemiBold" panose="020B0604020202020204" charset="0"/>
      <p:bold r:id="rId32"/>
      <p:boldItalic r:id="rId33"/>
    </p:embeddedFont>
    <p:embeddedFont>
      <p:font typeface="Libre Baskerville" panose="02000000000000000000" pitchFamily="2" charset="0"/>
      <p:regular r:id="rId34"/>
      <p:bold r:id="rId35"/>
      <p:italic r:id="rId36"/>
    </p:embeddedFont>
    <p:embeddedFont>
      <p:font typeface="Open Sans" panose="020B0606030504020204" pitchFamily="34" charset="0"/>
      <p:regular r:id="rId37"/>
      <p:bold r:id="rId38"/>
      <p:italic r:id="rId39"/>
      <p:boldItalic r:id="rId40"/>
    </p:embeddedFont>
    <p:embeddedFont>
      <p:font typeface="Open Sans Bold" panose="020B0806030504020204" charset="0"/>
      <p:bold r:id="rId41"/>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285"/>
    <a:srgbClr val="284B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3" d="100"/>
          <a:sy n="93" d="100"/>
        </p:scale>
        <p:origin x="7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89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C286-EDC8-144E-0C31-B5E1EB593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4F539-A9E6-BE3B-C57C-A1175A1BF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2B9E3-0166-6EA4-E9EA-F43A75C957E2}"/>
              </a:ext>
            </a:extLst>
          </p:cNvPr>
          <p:cNvSpPr>
            <a:spLocks noGrp="1"/>
          </p:cNvSpPr>
          <p:nvPr>
            <p:ph type="body" idx="1"/>
          </p:nvPr>
        </p:nvSpPr>
        <p:spPr/>
        <p:txBody>
          <a:bodyPr lIns="66898" tIns="33449" rIns="66898" bIns="33449"/>
          <a:lstStyle/>
          <a:p>
            <a:endParaRPr lang="en-US" dirty="0"/>
          </a:p>
        </p:txBody>
      </p:sp>
      <p:sp>
        <p:nvSpPr>
          <p:cNvPr id="4" name="Slide Number Placeholder 3">
            <a:extLst>
              <a:ext uri="{FF2B5EF4-FFF2-40B4-BE49-F238E27FC236}">
                <a16:creationId xmlns:a16="http://schemas.microsoft.com/office/drawing/2014/main" id="{9A3EF22E-DB73-1903-8188-D630FB2B201F}"/>
              </a:ext>
            </a:extLst>
          </p:cNvPr>
          <p:cNvSpPr>
            <a:spLocks noGrp="1"/>
          </p:cNvSpPr>
          <p:nvPr>
            <p:ph type="sldNum" sz="quarter" idx="10"/>
          </p:nvPr>
        </p:nvSpPr>
        <p:spPr/>
        <p:txBody>
          <a:bodyPr lIns="66898" tIns="33449" rIns="66898" bIns="33449"/>
          <a:lstStyle/>
          <a:p>
            <a:fld id="{F7021451-1387-4CA6-816F-3879F97B5CBC}" type="slidenum">
              <a:rPr lang="en-US"/>
              <a:t>7</a:t>
            </a:fld>
            <a:endParaRPr lang="en-US"/>
          </a:p>
        </p:txBody>
      </p:sp>
    </p:spTree>
    <p:extLst>
      <p:ext uri="{BB962C8B-B14F-4D97-AF65-F5344CB8AC3E}">
        <p14:creationId xmlns:p14="http://schemas.microsoft.com/office/powerpoint/2010/main" val="280070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66898" tIns="33449" rIns="66898" bIns="33449"/>
          <a:lstStyle/>
          <a:p>
            <a:endParaRPr lang="en-US" dirty="0"/>
          </a:p>
        </p:txBody>
      </p:sp>
      <p:sp>
        <p:nvSpPr>
          <p:cNvPr id="4" name="Slide Number Placeholder 3"/>
          <p:cNvSpPr>
            <a:spLocks noGrp="1"/>
          </p:cNvSpPr>
          <p:nvPr>
            <p:ph type="sldNum" sz="quarter" idx="10"/>
          </p:nvPr>
        </p:nvSpPr>
        <p:spPr/>
        <p:txBody>
          <a:bodyPr lIns="66898" tIns="33449" rIns="66898" bIns="33449"/>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634A9C-C4CE-DC04-9CE1-403DBC9825D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FA85D9-5891-88C0-2E56-DBFD6ECDA87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C003BB3-A375-FB68-A5F2-D4CD39F22BE9}"/>
              </a:ext>
            </a:extLst>
          </p:cNvPr>
          <p:cNvSpPr>
            <a:spLocks noGrp="1"/>
          </p:cNvSpPr>
          <p:nvPr>
            <p:ph type="dt" sz="half" idx="10"/>
          </p:nvPr>
        </p:nvSpPr>
        <p:spPr/>
        <p:txBody>
          <a:bodyPr/>
          <a:lstStyle/>
          <a:p>
            <a:fld id="{0180A9FC-81B9-402C-B6EB-E13E60345C0E}" type="datetimeFigureOut">
              <a:rPr lang="it-IT" smtClean="0"/>
              <a:t>17/03/2025</a:t>
            </a:fld>
            <a:endParaRPr lang="it-IT"/>
          </a:p>
        </p:txBody>
      </p:sp>
      <p:sp>
        <p:nvSpPr>
          <p:cNvPr id="5" name="Segnaposto piè di pagina 4">
            <a:extLst>
              <a:ext uri="{FF2B5EF4-FFF2-40B4-BE49-F238E27FC236}">
                <a16:creationId xmlns:a16="http://schemas.microsoft.com/office/drawing/2014/main" id="{F9AE24D7-9F9D-504A-CDEA-EB7B30A424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4A95EEA-E25F-B0D7-E67E-7E9857393285}"/>
              </a:ext>
            </a:extLst>
          </p:cNvPr>
          <p:cNvSpPr>
            <a:spLocks noGrp="1"/>
          </p:cNvSpPr>
          <p:nvPr>
            <p:ph type="sldNum" sz="quarter" idx="12"/>
          </p:nvPr>
        </p:nvSpPr>
        <p:spPr/>
        <p:txBody>
          <a:bodyPr/>
          <a:lstStyle/>
          <a:p>
            <a:fld id="{BC4D1607-5C5D-44C8-8E06-793C7B0EA81E}" type="slidenum">
              <a:rPr lang="it-IT" smtClean="0"/>
              <a:t>‹N›</a:t>
            </a:fld>
            <a:endParaRPr lang="it-IT"/>
          </a:p>
        </p:txBody>
      </p:sp>
    </p:spTree>
    <p:extLst>
      <p:ext uri="{BB962C8B-B14F-4D97-AF65-F5344CB8AC3E}">
        <p14:creationId xmlns:p14="http://schemas.microsoft.com/office/powerpoint/2010/main" val="94606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B5553-F75D-6912-5509-A01BABFA0855}"/>
              </a:ext>
            </a:extLst>
          </p:cNvPr>
          <p:cNvSpPr>
            <a:spLocks noGrp="1"/>
          </p:cNvSpPr>
          <p:nvPr>
            <p:ph type="title"/>
          </p:nvPr>
        </p:nvSpPr>
        <p:spPr>
          <a:xfrm>
            <a:off x="714240" y="438150"/>
            <a:ext cx="13201920" cy="1590676"/>
          </a:xfrm>
        </p:spPr>
        <p:txBody>
          <a:bodyPr/>
          <a:lstStyle>
            <a:lvl1pPr algn="ctr">
              <a:defRPr/>
            </a:lvl1pPr>
          </a:lstStyle>
          <a:p>
            <a:r>
              <a:rPr lang="it-IT"/>
              <a:t>Fare clic per modificare lo stile del titolo dello schema</a:t>
            </a:r>
            <a:endParaRPr lang="en-GB" dirty="0"/>
          </a:p>
        </p:txBody>
      </p:sp>
      <p:pic>
        <p:nvPicPr>
          <p:cNvPr id="3" name="Elemento grafico 2">
            <a:extLst>
              <a:ext uri="{FF2B5EF4-FFF2-40B4-BE49-F238E27FC236}">
                <a16:creationId xmlns:a16="http://schemas.microsoft.com/office/drawing/2014/main" id="{029AC950-9BEC-3E91-393B-11B1B07FCE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5546" y="7297494"/>
            <a:ext cx="559308" cy="549581"/>
          </a:xfrm>
          <a:prstGeom prst="rect">
            <a:avLst/>
          </a:prstGeom>
        </p:spPr>
      </p:pic>
    </p:spTree>
    <p:extLst>
      <p:ext uri="{BB962C8B-B14F-4D97-AF65-F5344CB8AC3E}">
        <p14:creationId xmlns:p14="http://schemas.microsoft.com/office/powerpoint/2010/main" val="2115048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3.png"/><Relationship Id="rId39" Type="http://schemas.openxmlformats.org/officeDocument/2006/relationships/image" Target="../media/image43.png"/><Relationship Id="rId21" Type="http://schemas.openxmlformats.org/officeDocument/2006/relationships/image" Target="../media/image29.jpg"/><Relationship Id="rId34" Type="http://schemas.openxmlformats.org/officeDocument/2006/relationships/image" Target="../media/image40.png"/><Relationship Id="rId42" Type="http://schemas.microsoft.com/office/2007/relationships/hdphoto" Target="../media/hdphoto5.wdp"/><Relationship Id="rId47" Type="http://schemas.openxmlformats.org/officeDocument/2006/relationships/image" Target="../media/image47.png"/><Relationship Id="rId50" Type="http://schemas.microsoft.com/office/2007/relationships/hdphoto" Target="../media/hdphoto9.wdp"/><Relationship Id="rId7" Type="http://schemas.openxmlformats.org/officeDocument/2006/relationships/image" Target="../media/image15.emf"/><Relationship Id="rId2" Type="http://schemas.openxmlformats.org/officeDocument/2006/relationships/image" Target="../media/image10.png"/><Relationship Id="rId16" Type="http://schemas.openxmlformats.org/officeDocument/2006/relationships/image" Target="../media/image24.png"/><Relationship Id="rId29" Type="http://schemas.openxmlformats.org/officeDocument/2006/relationships/image" Target="../media/image36.png"/><Relationship Id="rId11" Type="http://schemas.openxmlformats.org/officeDocument/2006/relationships/image" Target="../media/image19.png"/><Relationship Id="rId24" Type="http://schemas.openxmlformats.org/officeDocument/2006/relationships/image" Target="../media/image31.jpg"/><Relationship Id="rId32" Type="http://schemas.openxmlformats.org/officeDocument/2006/relationships/image" Target="../media/image38.png"/><Relationship Id="rId37" Type="http://schemas.openxmlformats.org/officeDocument/2006/relationships/image" Target="../media/image42.png"/><Relationship Id="rId40" Type="http://schemas.microsoft.com/office/2007/relationships/hdphoto" Target="../media/hdphoto4.wdp"/><Relationship Id="rId45" Type="http://schemas.openxmlformats.org/officeDocument/2006/relationships/image" Target="../media/image46.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hyperlink" Target="https://arcs.sanita.fvg.it/it/" TargetMode="External"/><Relationship Id="rId28" Type="http://schemas.openxmlformats.org/officeDocument/2006/relationships/image" Target="../media/image35.png"/><Relationship Id="rId36" Type="http://schemas.microsoft.com/office/2007/relationships/hdphoto" Target="../media/hdphoto2.wdp"/><Relationship Id="rId49" Type="http://schemas.openxmlformats.org/officeDocument/2006/relationships/image" Target="../media/image48.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7.png"/><Relationship Id="rId44" Type="http://schemas.microsoft.com/office/2007/relationships/hdphoto" Target="../media/hdphoto6.wdp"/><Relationship Id="rId52" Type="http://schemas.microsoft.com/office/2007/relationships/hdphoto" Target="../media/hdphoto10.wdp"/><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G"/><Relationship Id="rId27" Type="http://schemas.openxmlformats.org/officeDocument/2006/relationships/image" Target="../media/image34.png"/><Relationship Id="rId30" Type="http://schemas.microsoft.com/office/2007/relationships/hdphoto" Target="../media/hdphoto1.wdp"/><Relationship Id="rId35" Type="http://schemas.openxmlformats.org/officeDocument/2006/relationships/image" Target="../media/image41.png"/><Relationship Id="rId43" Type="http://schemas.openxmlformats.org/officeDocument/2006/relationships/image" Target="../media/image45.png"/><Relationship Id="rId48" Type="http://schemas.microsoft.com/office/2007/relationships/hdphoto" Target="../media/hdphoto8.wdp"/><Relationship Id="rId8" Type="http://schemas.openxmlformats.org/officeDocument/2006/relationships/image" Target="../media/image16.png"/><Relationship Id="rId51" Type="http://schemas.openxmlformats.org/officeDocument/2006/relationships/image" Target="../media/image49.png"/><Relationship Id="rId3" Type="http://schemas.openxmlformats.org/officeDocument/2006/relationships/image" Target="../media/image11.png"/><Relationship Id="rId12" Type="http://schemas.openxmlformats.org/officeDocument/2006/relationships/image" Target="../media/image20.jpg"/><Relationship Id="rId17" Type="http://schemas.openxmlformats.org/officeDocument/2006/relationships/image" Target="../media/image25.jpg"/><Relationship Id="rId25" Type="http://schemas.openxmlformats.org/officeDocument/2006/relationships/image" Target="../media/image32.png"/><Relationship Id="rId33" Type="http://schemas.openxmlformats.org/officeDocument/2006/relationships/image" Target="../media/image39.png"/><Relationship Id="rId38" Type="http://schemas.microsoft.com/office/2007/relationships/hdphoto" Target="../media/hdphoto3.wdp"/><Relationship Id="rId46" Type="http://schemas.microsoft.com/office/2007/relationships/hdphoto" Target="../media/hdphoto7.wdp"/><Relationship Id="rId20" Type="http://schemas.openxmlformats.org/officeDocument/2006/relationships/image" Target="../media/image28.jpg"/><Relationship Id="rId41"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98ED95D-3137-9B5E-D610-420C15E17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121" y="-1300579"/>
            <a:ext cx="16246138" cy="10830758"/>
          </a:xfrm>
          <a:prstGeom prst="rect">
            <a:avLst/>
          </a:prstGeom>
        </p:spPr>
      </p:pic>
      <p:pic>
        <p:nvPicPr>
          <p:cNvPr id="2" name="Immagine 1">
            <a:extLst>
              <a:ext uri="{FF2B5EF4-FFF2-40B4-BE49-F238E27FC236}">
                <a16:creationId xmlns:a16="http://schemas.microsoft.com/office/drawing/2014/main" id="{1C8861F1-3542-75A2-F797-117FE4BCAF8D}"/>
              </a:ext>
            </a:extLst>
          </p:cNvPr>
          <p:cNvPicPr>
            <a:picLocks noChangeAspect="1"/>
          </p:cNvPicPr>
          <p:nvPr/>
        </p:nvPicPr>
        <p:blipFill>
          <a:blip r:embed="rId3"/>
          <a:stretch>
            <a:fillRect/>
          </a:stretch>
        </p:blipFill>
        <p:spPr>
          <a:xfrm>
            <a:off x="5666893" y="6549656"/>
            <a:ext cx="3099185" cy="1086055"/>
          </a:xfrm>
          <a:prstGeom prst="rect">
            <a:avLst/>
          </a:prstGeom>
        </p:spPr>
      </p:pic>
    </p:spTree>
    <p:extLst>
      <p:ext uri="{BB962C8B-B14F-4D97-AF65-F5344CB8AC3E}">
        <p14:creationId xmlns:p14="http://schemas.microsoft.com/office/powerpoint/2010/main" val="3790492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705326"/>
            <a:ext cx="9147929" cy="531614"/>
          </a:xfrm>
          <a:prstGeom prst="rect">
            <a:avLst/>
          </a:prstGeom>
          <a:noFill/>
          <a:ln/>
        </p:spPr>
        <p:txBody>
          <a:bodyPr wrap="none" lIns="0" tIns="0" rIns="0" bIns="0" rtlCol="0" anchor="t"/>
          <a:lstStyle/>
          <a:p>
            <a:pPr marL="0" indent="0">
              <a:lnSpc>
                <a:spcPts val="4150"/>
              </a:lnSpc>
              <a:buNone/>
            </a:pPr>
            <a:r>
              <a:rPr lang="en-US" sz="4400" b="1" dirty="0">
                <a:solidFill>
                  <a:srgbClr val="284B85"/>
                </a:solidFill>
                <a:latin typeface="Times New Roman" panose="02020603050405020304" pitchFamily="18" charset="0"/>
                <a:ea typeface="Crimson Pro Semi Bold" pitchFamily="34" charset="-122"/>
                <a:cs typeface="Times New Roman" panose="02020603050405020304" pitchFamily="18" charset="0"/>
              </a:rPr>
              <a:t>INVECCHIAMENTO ATTIVO – dati sociodemografici</a:t>
            </a:r>
            <a:endParaRPr lang="en-US" sz="4400" b="1" dirty="0">
              <a:solidFill>
                <a:srgbClr val="284B85"/>
              </a:solidFill>
              <a:latin typeface="Times New Roman" panose="02020603050405020304" pitchFamily="18" charset="0"/>
              <a:cs typeface="Times New Roman" panose="02020603050405020304" pitchFamily="18" charset="0"/>
            </a:endParaRPr>
          </a:p>
        </p:txBody>
      </p:sp>
      <p:sp>
        <p:nvSpPr>
          <p:cNvPr id="3" name="Shape 1"/>
          <p:cNvSpPr/>
          <p:nvPr/>
        </p:nvSpPr>
        <p:spPr>
          <a:xfrm>
            <a:off x="7303770" y="1577102"/>
            <a:ext cx="22860" cy="2976801"/>
          </a:xfrm>
          <a:prstGeom prst="roundRect">
            <a:avLst>
              <a:gd name="adj" fmla="val 111628"/>
            </a:avLst>
          </a:prstGeom>
          <a:solidFill>
            <a:srgbClr val="D8D4D4"/>
          </a:solidFill>
          <a:ln/>
        </p:spPr>
        <p:txBody>
          <a:bodyPr/>
          <a:lstStyle/>
          <a:p>
            <a:endParaRPr lang="it-IT"/>
          </a:p>
        </p:txBody>
      </p:sp>
      <p:sp>
        <p:nvSpPr>
          <p:cNvPr id="4" name="Shape 2"/>
          <p:cNvSpPr/>
          <p:nvPr/>
        </p:nvSpPr>
        <p:spPr>
          <a:xfrm>
            <a:off x="6636425" y="1948339"/>
            <a:ext cx="510302" cy="22860"/>
          </a:xfrm>
          <a:prstGeom prst="roundRect">
            <a:avLst>
              <a:gd name="adj" fmla="val 111628"/>
            </a:avLst>
          </a:prstGeom>
          <a:solidFill>
            <a:srgbClr val="D8D4D4"/>
          </a:solidFill>
          <a:ln/>
        </p:spPr>
        <p:txBody>
          <a:bodyPr/>
          <a:lstStyle/>
          <a:p>
            <a:endParaRPr lang="it-IT"/>
          </a:p>
        </p:txBody>
      </p:sp>
      <p:sp>
        <p:nvSpPr>
          <p:cNvPr id="5" name="Shape 3"/>
          <p:cNvSpPr/>
          <p:nvPr/>
        </p:nvSpPr>
        <p:spPr>
          <a:xfrm>
            <a:off x="7123867" y="1768435"/>
            <a:ext cx="382667" cy="382667"/>
          </a:xfrm>
          <a:prstGeom prst="roundRect">
            <a:avLst>
              <a:gd name="adj" fmla="val 6669"/>
            </a:avLst>
          </a:prstGeom>
          <a:solidFill>
            <a:srgbClr val="F2EEEE"/>
          </a:solidFill>
          <a:ln/>
        </p:spPr>
        <p:txBody>
          <a:bodyPr/>
          <a:lstStyle/>
          <a:p>
            <a:endParaRPr lang="it-IT"/>
          </a:p>
        </p:txBody>
      </p:sp>
      <p:sp>
        <p:nvSpPr>
          <p:cNvPr id="6" name="Text 4"/>
          <p:cNvSpPr/>
          <p:nvPr/>
        </p:nvSpPr>
        <p:spPr>
          <a:xfrm>
            <a:off x="7187625" y="1800285"/>
            <a:ext cx="255151" cy="318968"/>
          </a:xfrm>
          <a:prstGeom prst="rect">
            <a:avLst/>
          </a:prstGeom>
          <a:noFill/>
          <a:ln/>
        </p:spPr>
        <p:txBody>
          <a:bodyPr wrap="none" lIns="0" tIns="0" rIns="0" bIns="0" rtlCol="0" anchor="t"/>
          <a:lstStyle/>
          <a:p>
            <a:pPr marL="0" indent="0" algn="ctr">
              <a:lnSpc>
                <a:spcPts val="2000"/>
              </a:lnSpc>
              <a:buNone/>
            </a:pPr>
            <a:r>
              <a:rPr lang="en-US" sz="2000" b="1" dirty="0">
                <a:solidFill>
                  <a:srgbClr val="3D9285"/>
                </a:solidFill>
                <a:latin typeface="Crimson Pro Semi Bold" pitchFamily="34" charset="0"/>
                <a:ea typeface="Crimson Pro Semi Bold" pitchFamily="34" charset="-122"/>
                <a:cs typeface="Crimson Pro Semi Bold" pitchFamily="34" charset="-120"/>
              </a:rPr>
              <a:t>1</a:t>
            </a:r>
            <a:endParaRPr lang="en-US" sz="2000" b="1" dirty="0">
              <a:solidFill>
                <a:srgbClr val="3D9285"/>
              </a:solidFill>
            </a:endParaRPr>
          </a:p>
        </p:txBody>
      </p:sp>
      <p:sp>
        <p:nvSpPr>
          <p:cNvPr id="7" name="Text 5"/>
          <p:cNvSpPr/>
          <p:nvPr/>
        </p:nvSpPr>
        <p:spPr>
          <a:xfrm>
            <a:off x="4300555" y="1768435"/>
            <a:ext cx="2126456" cy="265747"/>
          </a:xfrm>
          <a:prstGeom prst="rect">
            <a:avLst/>
          </a:prstGeom>
          <a:noFill/>
          <a:ln/>
        </p:spPr>
        <p:txBody>
          <a:bodyPr wrap="none" lIns="0" tIns="0" rIns="0" bIns="0" rtlCol="0" anchor="t"/>
          <a:lstStyle/>
          <a:p>
            <a:pPr marL="0" indent="0" algn="r">
              <a:lnSpc>
                <a:spcPts val="2050"/>
              </a:lnSpc>
              <a:buNone/>
            </a:pPr>
            <a:r>
              <a:rPr lang="en-US" sz="1650" b="1" dirty="0">
                <a:solidFill>
                  <a:srgbClr val="3D9285"/>
                </a:solidFill>
                <a:latin typeface="Times New Roman" panose="02020603050405020304" pitchFamily="18" charset="0"/>
                <a:ea typeface="Crimson Pro Semi Bold" pitchFamily="34" charset="-122"/>
                <a:cs typeface="Times New Roman" panose="02020603050405020304" pitchFamily="18" charset="0"/>
              </a:rPr>
              <a:t>Attuali</a:t>
            </a:r>
            <a:endParaRPr lang="en-US" sz="1650" b="1" dirty="0">
              <a:solidFill>
                <a:srgbClr val="3D9285"/>
              </a:solidFill>
              <a:latin typeface="Times New Roman" panose="02020603050405020304" pitchFamily="18" charset="0"/>
              <a:cs typeface="Times New Roman" panose="02020603050405020304" pitchFamily="18" charset="0"/>
            </a:endParaRPr>
          </a:p>
        </p:txBody>
      </p:sp>
      <p:sp>
        <p:nvSpPr>
          <p:cNvPr id="8" name="Text 6"/>
          <p:cNvSpPr/>
          <p:nvPr/>
        </p:nvSpPr>
        <p:spPr>
          <a:xfrm>
            <a:off x="793790" y="2114907"/>
            <a:ext cx="5670828" cy="272177"/>
          </a:xfrm>
          <a:prstGeom prst="rect">
            <a:avLst/>
          </a:prstGeom>
          <a:noFill/>
          <a:ln/>
        </p:spPr>
        <p:txBody>
          <a:bodyPr wrap="none" lIns="0" tIns="0" rIns="0" bIns="0" rtlCol="0" anchor="t"/>
          <a:lstStyle/>
          <a:p>
            <a:pPr marL="0" indent="0" algn="r">
              <a:lnSpc>
                <a:spcPts val="2100"/>
              </a:lnSpc>
              <a:buNone/>
            </a:pPr>
            <a:r>
              <a:rPr lang="en-US" sz="1400" dirty="0">
                <a:solidFill>
                  <a:srgbClr val="4C4C4D"/>
                </a:solidFill>
                <a:latin typeface="Heebo" pitchFamily="34" charset="0"/>
                <a:ea typeface="Heebo" pitchFamily="34" charset="-122"/>
                <a:cs typeface="Heebo" pitchFamily="34" charset="-120"/>
              </a:rPr>
              <a:t>Il </a:t>
            </a:r>
            <a:r>
              <a:rPr lang="en-US" sz="1400" b="1" dirty="0">
                <a:solidFill>
                  <a:srgbClr val="4C4C4D"/>
                </a:solidFill>
                <a:latin typeface="Heebo" pitchFamily="34" charset="0"/>
                <a:ea typeface="Heebo" pitchFamily="34" charset="-122"/>
                <a:cs typeface="Heebo" pitchFamily="34" charset="-120"/>
              </a:rPr>
              <a:t>23%</a:t>
            </a:r>
            <a:r>
              <a:rPr lang="en-US" sz="1400" dirty="0">
                <a:solidFill>
                  <a:srgbClr val="4C4C4D"/>
                </a:solidFill>
                <a:latin typeface="Heebo" pitchFamily="34" charset="0"/>
                <a:ea typeface="Heebo" pitchFamily="34" charset="-122"/>
                <a:cs typeface="Heebo" pitchFamily="34" charset="-120"/>
              </a:rPr>
              <a:t> della popolazione italiana ha più di 65 anni (ISTAT 2023</a:t>
            </a:r>
            <a:r>
              <a:rPr lang="en-US" sz="1300" dirty="0">
                <a:solidFill>
                  <a:srgbClr val="4C4C4D"/>
                </a:solidFill>
                <a:latin typeface="Heebo" pitchFamily="34" charset="0"/>
                <a:ea typeface="Heebo" pitchFamily="34" charset="-122"/>
                <a:cs typeface="Heebo" pitchFamily="34" charset="-120"/>
              </a:rPr>
              <a:t>).</a:t>
            </a:r>
            <a:endParaRPr lang="en-US" sz="1300" dirty="0"/>
          </a:p>
        </p:txBody>
      </p:sp>
      <p:sp>
        <p:nvSpPr>
          <p:cNvPr id="9" name="Shape 7"/>
          <p:cNvSpPr/>
          <p:nvPr/>
        </p:nvSpPr>
        <p:spPr>
          <a:xfrm>
            <a:off x="7483673" y="2798802"/>
            <a:ext cx="510302" cy="22860"/>
          </a:xfrm>
          <a:prstGeom prst="roundRect">
            <a:avLst>
              <a:gd name="adj" fmla="val 111628"/>
            </a:avLst>
          </a:prstGeom>
          <a:solidFill>
            <a:srgbClr val="D8D4D4"/>
          </a:solidFill>
          <a:ln/>
        </p:spPr>
        <p:txBody>
          <a:bodyPr/>
          <a:lstStyle/>
          <a:p>
            <a:endParaRPr lang="it-IT"/>
          </a:p>
        </p:txBody>
      </p:sp>
      <p:sp>
        <p:nvSpPr>
          <p:cNvPr id="10" name="Shape 8"/>
          <p:cNvSpPr/>
          <p:nvPr/>
        </p:nvSpPr>
        <p:spPr>
          <a:xfrm>
            <a:off x="7123867" y="2618899"/>
            <a:ext cx="382667" cy="382667"/>
          </a:xfrm>
          <a:prstGeom prst="roundRect">
            <a:avLst>
              <a:gd name="adj" fmla="val 6669"/>
            </a:avLst>
          </a:prstGeom>
          <a:solidFill>
            <a:srgbClr val="F2EEEE"/>
          </a:solidFill>
          <a:ln/>
        </p:spPr>
        <p:txBody>
          <a:bodyPr/>
          <a:lstStyle/>
          <a:p>
            <a:endParaRPr lang="it-IT"/>
          </a:p>
        </p:txBody>
      </p:sp>
      <p:sp>
        <p:nvSpPr>
          <p:cNvPr id="11" name="Text 9"/>
          <p:cNvSpPr/>
          <p:nvPr/>
        </p:nvSpPr>
        <p:spPr>
          <a:xfrm>
            <a:off x="7187625" y="2650748"/>
            <a:ext cx="255151" cy="318968"/>
          </a:xfrm>
          <a:prstGeom prst="rect">
            <a:avLst/>
          </a:prstGeom>
          <a:noFill/>
          <a:ln/>
        </p:spPr>
        <p:txBody>
          <a:bodyPr wrap="none" lIns="0" tIns="0" rIns="0" bIns="0" rtlCol="0" anchor="t"/>
          <a:lstStyle/>
          <a:p>
            <a:pPr marL="0" indent="0" algn="ctr">
              <a:lnSpc>
                <a:spcPts val="2000"/>
              </a:lnSpc>
              <a:buNone/>
            </a:pPr>
            <a:r>
              <a:rPr lang="en-US" sz="2000" b="1" dirty="0">
                <a:solidFill>
                  <a:srgbClr val="3D9285"/>
                </a:solidFill>
                <a:latin typeface="Crimson Pro Semi Bold" pitchFamily="34" charset="0"/>
                <a:ea typeface="Crimson Pro Semi Bold" pitchFamily="34" charset="-122"/>
                <a:cs typeface="Crimson Pro Semi Bold" pitchFamily="34" charset="-120"/>
              </a:rPr>
              <a:t>2</a:t>
            </a:r>
            <a:endParaRPr lang="en-US" sz="2000" b="1" dirty="0">
              <a:solidFill>
                <a:srgbClr val="3D9285"/>
              </a:solidFill>
            </a:endParaRPr>
          </a:p>
        </p:txBody>
      </p:sp>
      <p:sp>
        <p:nvSpPr>
          <p:cNvPr id="12" name="Text 10"/>
          <p:cNvSpPr/>
          <p:nvPr/>
        </p:nvSpPr>
        <p:spPr>
          <a:xfrm>
            <a:off x="8165783" y="2597587"/>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3D9285"/>
                </a:solidFill>
                <a:latin typeface="Times New Roman" panose="02020603050405020304" pitchFamily="18" charset="0"/>
                <a:ea typeface="Crimson Pro Semi Bold" pitchFamily="34" charset="-122"/>
                <a:cs typeface="Times New Roman" panose="02020603050405020304" pitchFamily="18" charset="0"/>
              </a:rPr>
              <a:t>Proiezioni 2050</a:t>
            </a:r>
            <a:endParaRPr lang="en-US" sz="1650" b="1" dirty="0">
              <a:solidFill>
                <a:srgbClr val="3D9285"/>
              </a:solidFill>
              <a:latin typeface="Times New Roman" panose="02020603050405020304" pitchFamily="18" charset="0"/>
              <a:cs typeface="Times New Roman" panose="02020603050405020304" pitchFamily="18" charset="0"/>
            </a:endParaRPr>
          </a:p>
        </p:txBody>
      </p:sp>
      <p:sp>
        <p:nvSpPr>
          <p:cNvPr id="13" name="Text 11"/>
          <p:cNvSpPr/>
          <p:nvPr/>
        </p:nvSpPr>
        <p:spPr>
          <a:xfrm>
            <a:off x="8165783" y="2965371"/>
            <a:ext cx="5670828" cy="544354"/>
          </a:xfrm>
          <a:prstGeom prst="rect">
            <a:avLst/>
          </a:prstGeom>
          <a:noFill/>
          <a:ln/>
        </p:spPr>
        <p:txBody>
          <a:bodyPr wrap="square" lIns="0" tIns="0" rIns="0" bIns="0" rtlCol="0" anchor="t"/>
          <a:lstStyle/>
          <a:p>
            <a:pPr marL="0" indent="0" algn="l">
              <a:lnSpc>
                <a:spcPts val="2100"/>
              </a:lnSpc>
              <a:buNone/>
            </a:pPr>
            <a:r>
              <a:rPr lang="en-US" sz="1300" dirty="0">
                <a:solidFill>
                  <a:srgbClr val="4C4C4D"/>
                </a:solidFill>
                <a:latin typeface="Heebo" pitchFamily="34" charset="0"/>
                <a:ea typeface="Heebo" pitchFamily="34" charset="-122"/>
                <a:cs typeface="Heebo" pitchFamily="34" charset="-120"/>
              </a:rPr>
              <a:t>Si prevede che il </a:t>
            </a:r>
            <a:r>
              <a:rPr lang="en-US" sz="1300" b="1" dirty="0">
                <a:solidFill>
                  <a:srgbClr val="4C4C4D"/>
                </a:solidFill>
                <a:latin typeface="Heebo" pitchFamily="34" charset="0"/>
                <a:ea typeface="Heebo" pitchFamily="34" charset="-122"/>
                <a:cs typeface="Heebo" pitchFamily="34" charset="-120"/>
              </a:rPr>
              <a:t>35%</a:t>
            </a:r>
            <a:r>
              <a:rPr lang="en-US" sz="1300" dirty="0">
                <a:solidFill>
                  <a:srgbClr val="4C4C4D"/>
                </a:solidFill>
                <a:latin typeface="Heebo" pitchFamily="34" charset="0"/>
                <a:ea typeface="Heebo" pitchFamily="34" charset="-122"/>
                <a:cs typeface="Heebo" pitchFamily="34" charset="-120"/>
              </a:rPr>
              <a:t> della popolazione sarà over 65, con una crescente domanda di assistenza.</a:t>
            </a:r>
            <a:endParaRPr lang="en-US" sz="1300" dirty="0"/>
          </a:p>
        </p:txBody>
      </p:sp>
      <p:sp>
        <p:nvSpPr>
          <p:cNvPr id="14" name="Shape 12"/>
          <p:cNvSpPr/>
          <p:nvPr/>
        </p:nvSpPr>
        <p:spPr>
          <a:xfrm>
            <a:off x="6636425" y="3564255"/>
            <a:ext cx="510302" cy="22860"/>
          </a:xfrm>
          <a:prstGeom prst="roundRect">
            <a:avLst>
              <a:gd name="adj" fmla="val 111628"/>
            </a:avLst>
          </a:prstGeom>
          <a:solidFill>
            <a:srgbClr val="D8D4D4"/>
          </a:solidFill>
          <a:ln/>
        </p:spPr>
        <p:txBody>
          <a:bodyPr/>
          <a:lstStyle/>
          <a:p>
            <a:endParaRPr lang="it-IT"/>
          </a:p>
        </p:txBody>
      </p:sp>
      <p:sp>
        <p:nvSpPr>
          <p:cNvPr id="15" name="Shape 13"/>
          <p:cNvSpPr/>
          <p:nvPr/>
        </p:nvSpPr>
        <p:spPr>
          <a:xfrm>
            <a:off x="7123867" y="3384352"/>
            <a:ext cx="382667" cy="382667"/>
          </a:xfrm>
          <a:prstGeom prst="roundRect">
            <a:avLst>
              <a:gd name="adj" fmla="val 6669"/>
            </a:avLst>
          </a:prstGeom>
          <a:solidFill>
            <a:srgbClr val="F2EEEE"/>
          </a:solidFill>
          <a:ln/>
        </p:spPr>
        <p:txBody>
          <a:bodyPr/>
          <a:lstStyle/>
          <a:p>
            <a:endParaRPr lang="it-IT"/>
          </a:p>
        </p:txBody>
      </p:sp>
      <p:sp>
        <p:nvSpPr>
          <p:cNvPr id="16" name="Text 14"/>
          <p:cNvSpPr/>
          <p:nvPr/>
        </p:nvSpPr>
        <p:spPr>
          <a:xfrm>
            <a:off x="7187625" y="3416201"/>
            <a:ext cx="255151" cy="318968"/>
          </a:xfrm>
          <a:prstGeom prst="rect">
            <a:avLst/>
          </a:prstGeom>
          <a:noFill/>
          <a:ln/>
        </p:spPr>
        <p:txBody>
          <a:bodyPr wrap="none" lIns="0" tIns="0" rIns="0" bIns="0" rtlCol="0" anchor="t"/>
          <a:lstStyle/>
          <a:p>
            <a:pPr marL="0" indent="0" algn="ctr">
              <a:lnSpc>
                <a:spcPts val="2000"/>
              </a:lnSpc>
              <a:buNone/>
            </a:pPr>
            <a:r>
              <a:rPr lang="en-US" sz="2000" b="1" dirty="0">
                <a:solidFill>
                  <a:srgbClr val="3D9285"/>
                </a:solidFill>
                <a:latin typeface="Crimson Pro Semi Bold" pitchFamily="34" charset="0"/>
                <a:ea typeface="Crimson Pro Semi Bold" pitchFamily="34" charset="-122"/>
                <a:cs typeface="Crimson Pro Semi Bold" pitchFamily="34" charset="-120"/>
              </a:rPr>
              <a:t>3</a:t>
            </a:r>
            <a:endParaRPr lang="en-US" sz="2000" b="1" dirty="0">
              <a:solidFill>
                <a:srgbClr val="3D9285"/>
              </a:solidFill>
            </a:endParaRPr>
          </a:p>
        </p:txBody>
      </p:sp>
      <p:sp>
        <p:nvSpPr>
          <p:cNvPr id="17" name="Text 15"/>
          <p:cNvSpPr/>
          <p:nvPr/>
        </p:nvSpPr>
        <p:spPr>
          <a:xfrm>
            <a:off x="1255990" y="3363039"/>
            <a:ext cx="5208627" cy="265747"/>
          </a:xfrm>
          <a:prstGeom prst="rect">
            <a:avLst/>
          </a:prstGeom>
          <a:noFill/>
          <a:ln/>
        </p:spPr>
        <p:txBody>
          <a:bodyPr wrap="none" lIns="0" tIns="0" rIns="0" bIns="0" rtlCol="0" anchor="t"/>
          <a:lstStyle/>
          <a:p>
            <a:pPr marL="0" indent="0" algn="r">
              <a:lnSpc>
                <a:spcPts val="2050"/>
              </a:lnSpc>
              <a:buNone/>
            </a:pPr>
            <a:r>
              <a:rPr lang="en-US" sz="1650" b="1" dirty="0">
                <a:solidFill>
                  <a:srgbClr val="3D9285"/>
                </a:solidFill>
                <a:latin typeface="Times New Roman" panose="02020603050405020304" pitchFamily="18" charset="0"/>
                <a:ea typeface="Crimson Pro Semi Bold" pitchFamily="34" charset="-122"/>
                <a:cs typeface="Times New Roman" panose="02020603050405020304" pitchFamily="18" charset="0"/>
              </a:rPr>
              <a:t>Indice di Invecchiamento Attivo (Active Ageing Index - AAI</a:t>
            </a:r>
            <a:r>
              <a:rPr lang="en-US" sz="1650" b="1" dirty="0">
                <a:solidFill>
                  <a:srgbClr val="3D9285"/>
                </a:solidFill>
                <a:latin typeface="Crimson Pro Semi Bold" pitchFamily="34" charset="0"/>
                <a:ea typeface="Crimson Pro Semi Bold" pitchFamily="34" charset="-122"/>
                <a:cs typeface="Crimson Pro Semi Bold" pitchFamily="34" charset="-120"/>
              </a:rPr>
              <a:t>)</a:t>
            </a:r>
            <a:endParaRPr lang="en-US" sz="1650" b="1" dirty="0">
              <a:solidFill>
                <a:srgbClr val="3D9285"/>
              </a:solidFill>
            </a:endParaRPr>
          </a:p>
        </p:txBody>
      </p:sp>
      <p:sp>
        <p:nvSpPr>
          <p:cNvPr id="18" name="Text 16"/>
          <p:cNvSpPr/>
          <p:nvPr/>
        </p:nvSpPr>
        <p:spPr>
          <a:xfrm>
            <a:off x="793790" y="3730823"/>
            <a:ext cx="5670828" cy="544354"/>
          </a:xfrm>
          <a:prstGeom prst="rect">
            <a:avLst/>
          </a:prstGeom>
          <a:noFill/>
          <a:ln/>
        </p:spPr>
        <p:txBody>
          <a:bodyPr wrap="square" lIns="0" tIns="0" rIns="0" bIns="0" rtlCol="0" anchor="t"/>
          <a:lstStyle/>
          <a:p>
            <a:pPr marL="0" indent="0" algn="r">
              <a:lnSpc>
                <a:spcPts val="2100"/>
              </a:lnSpc>
              <a:buNone/>
            </a:pPr>
            <a:r>
              <a:rPr lang="en-US" sz="1400" dirty="0">
                <a:solidFill>
                  <a:srgbClr val="4C4C4D"/>
                </a:solidFill>
                <a:latin typeface="Heebo" pitchFamily="34" charset="0"/>
                <a:ea typeface="Heebo" pitchFamily="34" charset="-122"/>
                <a:cs typeface="Heebo" pitchFamily="34" charset="-120"/>
              </a:rPr>
              <a:t>L'Italia si colloca al </a:t>
            </a:r>
            <a:r>
              <a:rPr lang="en-US" sz="1400" b="1" dirty="0">
                <a:solidFill>
                  <a:srgbClr val="4C4C4D"/>
                </a:solidFill>
                <a:latin typeface="Heebo" pitchFamily="34" charset="0"/>
                <a:ea typeface="Heebo" pitchFamily="34" charset="-122"/>
                <a:cs typeface="Heebo" pitchFamily="34" charset="-120"/>
              </a:rPr>
              <a:t>17º</a:t>
            </a:r>
            <a:r>
              <a:rPr lang="en-US" sz="1400" dirty="0">
                <a:solidFill>
                  <a:srgbClr val="4C4C4D"/>
                </a:solidFill>
                <a:latin typeface="Heebo" pitchFamily="34" charset="0"/>
                <a:ea typeface="Heebo" pitchFamily="34" charset="-122"/>
                <a:cs typeface="Heebo" pitchFamily="34" charset="-120"/>
              </a:rPr>
              <a:t> posto nella classifica europea, con un punteggio di </a:t>
            </a:r>
            <a:r>
              <a:rPr lang="en-US" sz="1400" b="1" dirty="0">
                <a:solidFill>
                  <a:srgbClr val="4C4C4D"/>
                </a:solidFill>
                <a:latin typeface="Heebo" pitchFamily="34" charset="0"/>
                <a:ea typeface="Heebo" pitchFamily="34" charset="-122"/>
                <a:cs typeface="Heebo" pitchFamily="34" charset="-120"/>
              </a:rPr>
              <a:t>33,8 </a:t>
            </a:r>
            <a:r>
              <a:rPr lang="en-US" sz="1400" dirty="0">
                <a:solidFill>
                  <a:srgbClr val="4C4C4D"/>
                </a:solidFill>
                <a:latin typeface="Heebo" pitchFamily="34" charset="0"/>
                <a:ea typeface="Heebo" pitchFamily="34" charset="-122"/>
                <a:cs typeface="Heebo" pitchFamily="34" charset="-120"/>
              </a:rPr>
              <a:t>nel 2018, inferiore alla media UE di </a:t>
            </a:r>
            <a:r>
              <a:rPr lang="en-US" sz="1400" b="1" dirty="0">
                <a:solidFill>
                  <a:srgbClr val="4C4C4D"/>
                </a:solidFill>
                <a:latin typeface="Heebo" pitchFamily="34" charset="0"/>
                <a:ea typeface="Heebo" pitchFamily="34" charset="-122"/>
                <a:cs typeface="Heebo" pitchFamily="34" charset="-120"/>
              </a:rPr>
              <a:t>35,7</a:t>
            </a:r>
            <a:r>
              <a:rPr lang="en-US" sz="1400" dirty="0">
                <a:solidFill>
                  <a:srgbClr val="4C4C4D"/>
                </a:solidFill>
                <a:latin typeface="Heebo" pitchFamily="34" charset="0"/>
                <a:ea typeface="Heebo" pitchFamily="34" charset="-122"/>
                <a:cs typeface="Heebo" pitchFamily="34" charset="-120"/>
              </a:rPr>
              <a:t>.</a:t>
            </a:r>
            <a:endParaRPr lang="en-US" sz="1400" dirty="0"/>
          </a:p>
        </p:txBody>
      </p:sp>
      <p:sp>
        <p:nvSpPr>
          <p:cNvPr id="19" name="Text 17"/>
          <p:cNvSpPr/>
          <p:nvPr/>
        </p:nvSpPr>
        <p:spPr>
          <a:xfrm>
            <a:off x="793790" y="4809053"/>
            <a:ext cx="2232660" cy="265747"/>
          </a:xfrm>
          <a:prstGeom prst="rect">
            <a:avLst/>
          </a:prstGeom>
          <a:noFill/>
          <a:ln/>
        </p:spPr>
        <p:txBody>
          <a:bodyPr wrap="none" lIns="0" tIns="0" rIns="0" bIns="0" rtlCol="0" anchor="t"/>
          <a:lstStyle/>
          <a:p>
            <a:pPr marL="0" indent="0">
              <a:lnSpc>
                <a:spcPts val="2050"/>
              </a:lnSpc>
              <a:buNone/>
            </a:pPr>
            <a:r>
              <a:rPr lang="en-US" sz="1650" b="1" dirty="0">
                <a:solidFill>
                  <a:srgbClr val="3D9285"/>
                </a:solidFill>
                <a:latin typeface="Times New Roman" panose="02020603050405020304" pitchFamily="18" charset="0"/>
                <a:ea typeface="Crimson Pro Semi Bold" pitchFamily="34" charset="-122"/>
                <a:cs typeface="Times New Roman" panose="02020603050405020304" pitchFamily="18" charset="0"/>
              </a:rPr>
              <a:t>Domini specifici dell'AAI:</a:t>
            </a:r>
            <a:endParaRPr lang="en-US" sz="1650" b="1" dirty="0">
              <a:solidFill>
                <a:srgbClr val="3D9285"/>
              </a:solidFill>
              <a:latin typeface="Times New Roman" panose="02020603050405020304" pitchFamily="18" charset="0"/>
              <a:cs typeface="Times New Roman" panose="02020603050405020304" pitchFamily="18" charset="0"/>
            </a:endParaRPr>
          </a:p>
        </p:txBody>
      </p:sp>
      <p:sp>
        <p:nvSpPr>
          <p:cNvPr id="20" name="Text 18"/>
          <p:cNvSpPr/>
          <p:nvPr/>
        </p:nvSpPr>
        <p:spPr>
          <a:xfrm>
            <a:off x="793790" y="5329952"/>
            <a:ext cx="13042821" cy="272177"/>
          </a:xfrm>
          <a:prstGeom prst="rect">
            <a:avLst/>
          </a:prstGeom>
          <a:noFill/>
          <a:ln/>
        </p:spPr>
        <p:txBody>
          <a:bodyPr wrap="none" lIns="0" tIns="0" rIns="0" bIns="0" rtlCol="0" anchor="t"/>
          <a:lstStyle/>
          <a:p>
            <a:pPr marL="342900" indent="-342900">
              <a:lnSpc>
                <a:spcPts val="2100"/>
              </a:lnSpc>
              <a:buSzPct val="100000"/>
              <a:buChar char="•"/>
            </a:pPr>
            <a:r>
              <a:rPr lang="en-US" sz="1400" dirty="0">
                <a:solidFill>
                  <a:srgbClr val="4C4C4D"/>
                </a:solidFill>
                <a:latin typeface="Heebo" pitchFamily="34" charset="0"/>
                <a:ea typeface="Heebo" pitchFamily="34" charset="-122"/>
                <a:cs typeface="Heebo" pitchFamily="34" charset="-120"/>
              </a:rPr>
              <a:t>Occupazione: Italia sotto la media UE (Italia 28,5 - Media UE 34,6)</a:t>
            </a:r>
            <a:endParaRPr lang="en-US" sz="1400" dirty="0"/>
          </a:p>
        </p:txBody>
      </p:sp>
      <p:sp>
        <p:nvSpPr>
          <p:cNvPr id="21" name="Text 19"/>
          <p:cNvSpPr/>
          <p:nvPr/>
        </p:nvSpPr>
        <p:spPr>
          <a:xfrm>
            <a:off x="793790" y="5661660"/>
            <a:ext cx="13042821" cy="272177"/>
          </a:xfrm>
          <a:prstGeom prst="rect">
            <a:avLst/>
          </a:prstGeom>
          <a:noFill/>
          <a:ln/>
        </p:spPr>
        <p:txBody>
          <a:bodyPr wrap="none" lIns="0" tIns="0" rIns="0" bIns="0" rtlCol="0" anchor="t"/>
          <a:lstStyle/>
          <a:p>
            <a:pPr marL="342900" indent="-342900">
              <a:lnSpc>
                <a:spcPts val="2100"/>
              </a:lnSpc>
              <a:buSzPct val="100000"/>
              <a:buChar char="•"/>
            </a:pPr>
            <a:r>
              <a:rPr lang="en-US" sz="1400" dirty="0">
                <a:solidFill>
                  <a:srgbClr val="FF0000"/>
                </a:solidFill>
                <a:latin typeface="Heebo" pitchFamily="34" charset="0"/>
                <a:ea typeface="Heebo" pitchFamily="34" charset="-122"/>
                <a:cs typeface="Heebo" pitchFamily="34" charset="-120"/>
              </a:rPr>
              <a:t>Partecipazione sociale: Italia 10,5 - Media UE 19,5</a:t>
            </a:r>
            <a:endParaRPr lang="en-US" sz="1400" dirty="0">
              <a:solidFill>
                <a:srgbClr val="FF0000"/>
              </a:solidFill>
            </a:endParaRPr>
          </a:p>
        </p:txBody>
      </p:sp>
      <p:sp>
        <p:nvSpPr>
          <p:cNvPr id="22" name="Text 20"/>
          <p:cNvSpPr/>
          <p:nvPr/>
        </p:nvSpPr>
        <p:spPr>
          <a:xfrm>
            <a:off x="793790" y="5993368"/>
            <a:ext cx="13042821" cy="272177"/>
          </a:xfrm>
          <a:prstGeom prst="rect">
            <a:avLst/>
          </a:prstGeom>
          <a:noFill/>
          <a:ln/>
        </p:spPr>
        <p:txBody>
          <a:bodyPr wrap="none" lIns="0" tIns="0" rIns="0" bIns="0" rtlCol="0" anchor="t"/>
          <a:lstStyle/>
          <a:p>
            <a:pPr marL="342900" indent="-342900">
              <a:lnSpc>
                <a:spcPts val="2100"/>
              </a:lnSpc>
              <a:buSzPct val="100000"/>
              <a:buChar char="•"/>
            </a:pPr>
            <a:r>
              <a:rPr lang="en-US" sz="1400" dirty="0">
                <a:solidFill>
                  <a:srgbClr val="FF0000"/>
                </a:solidFill>
                <a:latin typeface="Heebo" pitchFamily="34" charset="0"/>
                <a:ea typeface="Heebo" pitchFamily="34" charset="-122"/>
                <a:cs typeface="Heebo" pitchFamily="34" charset="-120"/>
              </a:rPr>
              <a:t>Vita indipendente e sicurezza: Italia 66,4 - Media UE 69,1</a:t>
            </a:r>
            <a:endParaRPr lang="en-US" sz="1400" dirty="0">
              <a:solidFill>
                <a:srgbClr val="FF0000"/>
              </a:solidFill>
            </a:endParaRPr>
          </a:p>
        </p:txBody>
      </p:sp>
      <p:sp>
        <p:nvSpPr>
          <p:cNvPr id="23" name="Text 21"/>
          <p:cNvSpPr/>
          <p:nvPr/>
        </p:nvSpPr>
        <p:spPr>
          <a:xfrm>
            <a:off x="793790" y="6325076"/>
            <a:ext cx="13042821" cy="272177"/>
          </a:xfrm>
          <a:prstGeom prst="rect">
            <a:avLst/>
          </a:prstGeom>
          <a:noFill/>
          <a:ln/>
        </p:spPr>
        <p:txBody>
          <a:bodyPr wrap="none" lIns="0" tIns="0" rIns="0" bIns="0" rtlCol="0" anchor="t"/>
          <a:lstStyle/>
          <a:p>
            <a:pPr marL="342900" indent="-342900">
              <a:lnSpc>
                <a:spcPts val="2100"/>
              </a:lnSpc>
              <a:buSzPct val="100000"/>
              <a:buChar char="•"/>
            </a:pPr>
            <a:r>
              <a:rPr lang="en-US" sz="1400" dirty="0">
                <a:solidFill>
                  <a:srgbClr val="4C4C4D"/>
                </a:solidFill>
                <a:latin typeface="Heebo" pitchFamily="34" charset="0"/>
                <a:ea typeface="Heebo" pitchFamily="34" charset="-122"/>
                <a:cs typeface="Heebo" pitchFamily="34" charset="-120"/>
              </a:rPr>
              <a:t>Capacità e contesti favorevoli: Italia 61,2 - Media UE 6</a:t>
            </a:r>
            <a:r>
              <a:rPr lang="en-US" sz="1300" dirty="0">
                <a:solidFill>
                  <a:srgbClr val="4C4C4D"/>
                </a:solidFill>
                <a:latin typeface="Heebo" pitchFamily="34" charset="0"/>
                <a:ea typeface="Heebo" pitchFamily="34" charset="-122"/>
                <a:cs typeface="Heebo" pitchFamily="34" charset="-120"/>
              </a:rPr>
              <a:t>2,5</a:t>
            </a:r>
            <a:endParaRPr lang="en-US" sz="1300" dirty="0"/>
          </a:p>
        </p:txBody>
      </p:sp>
      <p:sp>
        <p:nvSpPr>
          <p:cNvPr id="24" name="Text 22"/>
          <p:cNvSpPr/>
          <p:nvPr/>
        </p:nvSpPr>
        <p:spPr>
          <a:xfrm>
            <a:off x="8165783" y="3807312"/>
            <a:ext cx="5400182" cy="1597718"/>
          </a:xfrm>
          <a:prstGeom prst="rect">
            <a:avLst/>
          </a:prstGeom>
          <a:noFill/>
          <a:ln/>
        </p:spPr>
        <p:txBody>
          <a:bodyPr wrap="none" lIns="0" tIns="0" rIns="0" bIns="0" rtlCol="0" anchor="t"/>
          <a:lstStyle/>
          <a:p>
            <a:pPr marL="0" indent="0">
              <a:lnSpc>
                <a:spcPts val="2100"/>
              </a:lnSpc>
              <a:buNone/>
            </a:pPr>
            <a:r>
              <a:rPr lang="en-US" sz="1650" b="1" dirty="0" err="1">
                <a:solidFill>
                  <a:srgbClr val="3D9285"/>
                </a:solidFill>
                <a:latin typeface="Times New Roman" panose="02020603050405020304" pitchFamily="18" charset="0"/>
                <a:cs typeface="Times New Roman" panose="02020603050405020304" pitchFamily="18" charset="0"/>
              </a:rPr>
              <a:t>Isolamento</a:t>
            </a:r>
            <a:r>
              <a:rPr lang="en-US" sz="1650" b="1" dirty="0">
                <a:solidFill>
                  <a:srgbClr val="3D9285"/>
                </a:solidFill>
                <a:latin typeface="Times New Roman" panose="02020603050405020304" pitchFamily="18" charset="0"/>
                <a:cs typeface="Times New Roman" panose="02020603050405020304" pitchFamily="18" charset="0"/>
              </a:rPr>
              <a:t> </a:t>
            </a:r>
            <a:r>
              <a:rPr lang="en-US" sz="1650" b="1" dirty="0" err="1">
                <a:solidFill>
                  <a:srgbClr val="3D9285"/>
                </a:solidFill>
                <a:latin typeface="Times New Roman" panose="02020603050405020304" pitchFamily="18" charset="0"/>
                <a:cs typeface="Times New Roman" panose="02020603050405020304" pitchFamily="18" charset="0"/>
              </a:rPr>
              <a:t>sociale</a:t>
            </a:r>
            <a:r>
              <a:rPr lang="en-US" sz="1650" b="1" dirty="0">
                <a:solidFill>
                  <a:srgbClr val="3D9285"/>
                </a:solidFill>
                <a:latin typeface="Times New Roman" panose="02020603050405020304" pitchFamily="18" charset="0"/>
                <a:cs typeface="Times New Roman" panose="02020603050405020304" pitchFamily="18" charset="0"/>
              </a:rPr>
              <a:t>: </a:t>
            </a:r>
            <a:r>
              <a:rPr lang="en-US" sz="1400" dirty="0">
                <a:solidFill>
                  <a:srgbClr val="4C4C4D"/>
                </a:solidFill>
                <a:latin typeface="Heebo" pitchFamily="34" charset="0"/>
                <a:ea typeface="Heebo" pitchFamily="34" charset="-122"/>
                <a:cs typeface="Heebo" pitchFamily="34" charset="-120"/>
              </a:rPr>
              <a:t>Il </a:t>
            </a:r>
            <a:r>
              <a:rPr lang="en-US" sz="1400" b="1" dirty="0">
                <a:solidFill>
                  <a:srgbClr val="4C4C4D"/>
                </a:solidFill>
                <a:latin typeface="Heebo" pitchFamily="34" charset="0"/>
                <a:ea typeface="Heebo" pitchFamily="34" charset="-122"/>
                <a:cs typeface="Heebo" pitchFamily="34" charset="-120"/>
              </a:rPr>
              <a:t>16% </a:t>
            </a:r>
            <a:r>
              <a:rPr lang="en-US" sz="1400" dirty="0">
                <a:solidFill>
                  <a:srgbClr val="4C4C4D"/>
                </a:solidFill>
                <a:latin typeface="Heebo" pitchFamily="34" charset="0"/>
                <a:ea typeface="Heebo" pitchFamily="34" charset="-122"/>
                <a:cs typeface="Heebo" pitchFamily="34" charset="-120"/>
              </a:rPr>
              <a:t>degli over 65 dichiara di non avere </a:t>
            </a:r>
            <a:r>
              <a:rPr lang="en-US" sz="1400" dirty="0" err="1">
                <a:solidFill>
                  <a:srgbClr val="4C4C4D"/>
                </a:solidFill>
                <a:latin typeface="Heebo" pitchFamily="34" charset="0"/>
                <a:ea typeface="Heebo" pitchFamily="34" charset="-122"/>
                <a:cs typeface="Heebo" pitchFamily="34" charset="-120"/>
              </a:rPr>
              <a:t>contatti</a:t>
            </a:r>
            <a:r>
              <a:rPr lang="en-US" sz="1400" dirty="0">
                <a:solidFill>
                  <a:srgbClr val="4C4C4D"/>
                </a:solidFill>
                <a:latin typeface="Heebo" pitchFamily="34" charset="0"/>
                <a:ea typeface="Heebo" pitchFamily="34" charset="-122"/>
                <a:cs typeface="Heebo" pitchFamily="34" charset="-120"/>
              </a:rPr>
              <a:t> </a:t>
            </a:r>
          </a:p>
          <a:p>
            <a:pPr marL="0" indent="0">
              <a:lnSpc>
                <a:spcPts val="2100"/>
              </a:lnSpc>
              <a:buNone/>
            </a:pPr>
            <a:r>
              <a:rPr lang="en-US" sz="1400" dirty="0">
                <a:solidFill>
                  <a:srgbClr val="4C4C4D"/>
                </a:solidFill>
                <a:latin typeface="Heebo" pitchFamily="34" charset="0"/>
                <a:ea typeface="Heebo" pitchFamily="34" charset="-122"/>
                <a:cs typeface="Heebo" pitchFamily="34" charset="-120"/>
              </a:rPr>
              <a:t>con altre persone in una </a:t>
            </a:r>
            <a:r>
              <a:rPr lang="en-US" sz="1400" dirty="0" err="1">
                <a:solidFill>
                  <a:srgbClr val="4C4C4D"/>
                </a:solidFill>
                <a:latin typeface="Heebo" pitchFamily="34" charset="0"/>
                <a:ea typeface="Heebo" pitchFamily="34" charset="-122"/>
                <a:cs typeface="Heebo" pitchFamily="34" charset="-120"/>
              </a:rPr>
              <a:t>settimana</a:t>
            </a:r>
            <a:r>
              <a:rPr lang="en-US" sz="1400" dirty="0">
                <a:solidFill>
                  <a:srgbClr val="4C4C4D"/>
                </a:solidFill>
                <a:latin typeface="Heebo" pitchFamily="34" charset="0"/>
                <a:ea typeface="Heebo" pitchFamily="34" charset="-122"/>
                <a:cs typeface="Heebo" pitchFamily="34" charset="-120"/>
              </a:rPr>
              <a:t> </a:t>
            </a:r>
            <a:r>
              <a:rPr lang="en-US" sz="1400" dirty="0" err="1">
                <a:solidFill>
                  <a:srgbClr val="4C4C4D"/>
                </a:solidFill>
                <a:latin typeface="Heebo" pitchFamily="34" charset="0"/>
                <a:ea typeface="Heebo" pitchFamily="34" charset="-122"/>
                <a:cs typeface="Heebo" pitchFamily="34" charset="-120"/>
              </a:rPr>
              <a:t>tipo</a:t>
            </a:r>
            <a:r>
              <a:rPr lang="en-US" sz="1400" dirty="0">
                <a:solidFill>
                  <a:srgbClr val="4C4C4D"/>
                </a:solidFill>
                <a:latin typeface="Heebo" pitchFamily="34" charset="0"/>
                <a:ea typeface="Heebo" pitchFamily="34" charset="-122"/>
                <a:cs typeface="Heebo" pitchFamily="34" charset="-120"/>
              </a:rPr>
              <a:t>; il </a:t>
            </a:r>
            <a:r>
              <a:rPr lang="en-US" sz="1400" b="1" dirty="0">
                <a:solidFill>
                  <a:srgbClr val="4C4C4D"/>
                </a:solidFill>
                <a:latin typeface="Heebo" pitchFamily="34" charset="0"/>
                <a:ea typeface="Heebo" pitchFamily="34" charset="-122"/>
                <a:cs typeface="Heebo" pitchFamily="34" charset="-120"/>
              </a:rPr>
              <a:t>40%</a:t>
            </a:r>
            <a:r>
              <a:rPr lang="en-US" sz="1400" dirty="0">
                <a:solidFill>
                  <a:srgbClr val="4C4C4D"/>
                </a:solidFill>
                <a:latin typeface="Heebo" pitchFamily="34" charset="0"/>
                <a:ea typeface="Heebo" pitchFamily="34" charset="-122"/>
                <a:cs typeface="Heebo" pitchFamily="34" charset="-120"/>
              </a:rPr>
              <a:t> degli over 75 vive da solo</a:t>
            </a:r>
            <a:endParaRPr lang="en-US" sz="1400" dirty="0"/>
          </a:p>
        </p:txBody>
      </p:sp>
      <p:sp>
        <p:nvSpPr>
          <p:cNvPr id="25" name="Text 23"/>
          <p:cNvSpPr/>
          <p:nvPr/>
        </p:nvSpPr>
        <p:spPr>
          <a:xfrm>
            <a:off x="962262" y="6954884"/>
            <a:ext cx="13042821" cy="272177"/>
          </a:xfrm>
          <a:prstGeom prst="rect">
            <a:avLst/>
          </a:prstGeom>
          <a:noFill/>
          <a:ln/>
        </p:spPr>
        <p:txBody>
          <a:bodyPr wrap="none" lIns="0" tIns="0" rIns="0" bIns="0" rtlCol="0" anchor="t"/>
          <a:lstStyle/>
          <a:p>
            <a:pPr marL="0" indent="0" algn="ctr">
              <a:lnSpc>
                <a:spcPts val="2100"/>
              </a:lnSpc>
              <a:buNone/>
            </a:pPr>
            <a:r>
              <a:rPr lang="en-US" sz="1400" b="1" dirty="0">
                <a:solidFill>
                  <a:srgbClr val="4C4C4D"/>
                </a:solidFill>
                <a:latin typeface="Heebo" pitchFamily="34" charset="0"/>
                <a:ea typeface="Heebo" pitchFamily="34" charset="-122"/>
                <a:cs typeface="Heebo" pitchFamily="34" charset="-120"/>
              </a:rPr>
              <a:t>Margini di miglioramento: L'Italia registra livelli inferiori alla media soprattutto nei settori della partecipazione sociale e della </a:t>
            </a:r>
            <a:r>
              <a:rPr lang="en-US" sz="1400" b="1" dirty="0" err="1">
                <a:solidFill>
                  <a:srgbClr val="4C4C4D"/>
                </a:solidFill>
                <a:latin typeface="Heebo" pitchFamily="34" charset="0"/>
                <a:ea typeface="Heebo" pitchFamily="34" charset="-122"/>
                <a:cs typeface="Heebo" pitchFamily="34" charset="-120"/>
              </a:rPr>
              <a:t>sicurezza</a:t>
            </a:r>
            <a:r>
              <a:rPr lang="en-US" sz="1400" b="1" dirty="0">
                <a:solidFill>
                  <a:srgbClr val="4C4C4D"/>
                </a:solidFill>
                <a:latin typeface="Heebo" pitchFamily="34" charset="0"/>
                <a:ea typeface="Heebo" pitchFamily="34" charset="-122"/>
                <a:cs typeface="Heebo" pitchFamily="34" charset="-120"/>
              </a:rPr>
              <a:t> </a:t>
            </a:r>
            <a:r>
              <a:rPr lang="en-US" sz="1400" b="1" dirty="0" err="1">
                <a:solidFill>
                  <a:srgbClr val="4C4C4D"/>
                </a:solidFill>
                <a:latin typeface="Heebo" pitchFamily="34" charset="0"/>
                <a:ea typeface="Heebo" pitchFamily="34" charset="-122"/>
                <a:cs typeface="Heebo" pitchFamily="34" charset="-120"/>
              </a:rPr>
              <a:t>sociale</a:t>
            </a:r>
            <a:r>
              <a:rPr lang="en-US" sz="1400" b="1" dirty="0">
                <a:solidFill>
                  <a:srgbClr val="4C4C4D"/>
                </a:solidFill>
                <a:latin typeface="Heebo" pitchFamily="34" charset="0"/>
                <a:ea typeface="Heebo" pitchFamily="34" charset="-122"/>
                <a:cs typeface="Heebo" pitchFamily="34" charset="-120"/>
              </a:rPr>
              <a:t> ed </a:t>
            </a:r>
            <a:r>
              <a:rPr lang="en-US" sz="1400" b="1" dirty="0" err="1">
                <a:solidFill>
                  <a:srgbClr val="4C4C4D"/>
                </a:solidFill>
                <a:latin typeface="Heebo" pitchFamily="34" charset="0"/>
                <a:ea typeface="Heebo" pitchFamily="34" charset="-122"/>
                <a:cs typeface="Heebo" pitchFamily="34" charset="-120"/>
              </a:rPr>
              <a:t>economica</a:t>
            </a:r>
            <a:r>
              <a:rPr lang="en-US" sz="1400" b="1" dirty="0">
                <a:solidFill>
                  <a:srgbClr val="4C4C4D"/>
                </a:solidFill>
                <a:latin typeface="Heebo" pitchFamily="34" charset="0"/>
                <a:ea typeface="Heebo" pitchFamily="34" charset="-122"/>
                <a:cs typeface="Heebo" pitchFamily="34" charset="-120"/>
              </a:rPr>
              <a:t>.</a:t>
            </a:r>
            <a:endParaRPr lang="en-US" sz="1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828049" y="1032808"/>
            <a:ext cx="6537127" cy="531614"/>
          </a:xfrm>
          <a:prstGeom prst="rect">
            <a:avLst/>
          </a:prstGeom>
          <a:noFill/>
          <a:ln/>
        </p:spPr>
        <p:txBody>
          <a:bodyPr wrap="none" lIns="0" tIns="0" rIns="0" bIns="0" rtlCol="0" anchor="t"/>
          <a:lstStyle/>
          <a:p>
            <a:pPr marL="0" indent="0">
              <a:lnSpc>
                <a:spcPts val="4150"/>
              </a:lnSpc>
              <a:buNone/>
            </a:pPr>
            <a:r>
              <a:rPr lang="en-US" sz="4400" b="1" dirty="0">
                <a:solidFill>
                  <a:srgbClr val="284B85"/>
                </a:solidFill>
                <a:latin typeface="Times New Roman" panose="02020603050405020304" pitchFamily="18" charset="0"/>
                <a:ea typeface="Crimson Pro Semi Bold" pitchFamily="34" charset="-122"/>
                <a:cs typeface="Times New Roman" panose="02020603050405020304" pitchFamily="18" charset="0"/>
              </a:rPr>
              <a:t>INVECCHIAMENTO ATTIVO </a:t>
            </a:r>
          </a:p>
          <a:p>
            <a:pPr marL="0" indent="0">
              <a:lnSpc>
                <a:spcPts val="4150"/>
              </a:lnSpc>
              <a:buNone/>
            </a:pPr>
            <a:endParaRPr lang="en-US" sz="4400" b="1" dirty="0">
              <a:solidFill>
                <a:srgbClr val="284B85"/>
              </a:solidFill>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duotone>
              <a:prstClr val="black"/>
              <a:srgbClr val="3D9285">
                <a:tint val="45000"/>
                <a:satMod val="400000"/>
              </a:srgbClr>
            </a:duotone>
          </a:blip>
          <a:stretch>
            <a:fillRect/>
          </a:stretch>
        </p:blipFill>
        <p:spPr>
          <a:xfrm>
            <a:off x="6280190" y="1856780"/>
            <a:ext cx="425291" cy="425291"/>
          </a:xfrm>
          <a:prstGeom prst="rect">
            <a:avLst/>
          </a:prstGeom>
        </p:spPr>
      </p:pic>
      <p:sp>
        <p:nvSpPr>
          <p:cNvPr id="5" name="Text 1"/>
          <p:cNvSpPr/>
          <p:nvPr/>
        </p:nvSpPr>
        <p:spPr>
          <a:xfrm>
            <a:off x="6280189" y="2490176"/>
            <a:ext cx="2348627" cy="531495"/>
          </a:xfrm>
          <a:prstGeom prst="rect">
            <a:avLst/>
          </a:prstGeom>
          <a:noFill/>
          <a:ln/>
        </p:spPr>
        <p:txBody>
          <a:bodyPr wrap="square" lIns="0" tIns="0" rIns="0" bIns="0" rtlCol="0" anchor="t"/>
          <a:lstStyle/>
          <a:p>
            <a:pPr marL="0" indent="0" algn="l">
              <a:lnSpc>
                <a:spcPts val="2050"/>
              </a:lnSpc>
              <a:buNone/>
            </a:pPr>
            <a:r>
              <a:rPr lang="en-US" sz="1650" b="1" dirty="0" err="1">
                <a:solidFill>
                  <a:srgbClr val="3D9285"/>
                </a:solidFill>
                <a:latin typeface="Crimson Pro Semi Bold" pitchFamily="34" charset="0"/>
              </a:rPr>
              <a:t>Assistenza</a:t>
            </a:r>
            <a:r>
              <a:rPr lang="en-US" sz="1650" b="1" dirty="0">
                <a:solidFill>
                  <a:srgbClr val="3D9285"/>
                </a:solidFill>
                <a:latin typeface="Times New Roman" panose="02020603050405020304" pitchFamily="18" charset="0"/>
                <a:ea typeface="Crimson Pro Semi Bold" pitchFamily="34" charset="-122"/>
                <a:cs typeface="Times New Roman" panose="02020603050405020304" pitchFamily="18" charset="0"/>
              </a:rPr>
              <a:t> </a:t>
            </a:r>
            <a:r>
              <a:rPr lang="en-US" sz="1650" b="1" dirty="0" err="1">
                <a:solidFill>
                  <a:srgbClr val="3D9285"/>
                </a:solidFill>
                <a:latin typeface="Crimson Pro Semi Bold" pitchFamily="34" charset="0"/>
              </a:rPr>
              <a:t>domiciliare</a:t>
            </a:r>
            <a:r>
              <a:rPr lang="en-US" sz="1650" b="1" dirty="0">
                <a:solidFill>
                  <a:srgbClr val="3D9285"/>
                </a:solidFill>
                <a:latin typeface="Crimson Pro Semi Bold" pitchFamily="34" charset="0"/>
              </a:rPr>
              <a:t> </a:t>
            </a:r>
          </a:p>
          <a:p>
            <a:pPr>
              <a:lnSpc>
                <a:spcPts val="2050"/>
              </a:lnSpc>
            </a:pPr>
            <a:r>
              <a:rPr lang="en-US" sz="1400" dirty="0">
                <a:solidFill>
                  <a:srgbClr val="4C4C4D"/>
                </a:solidFill>
                <a:latin typeface="Heebo" pitchFamily="34" charset="0"/>
                <a:cs typeface="Heebo" pitchFamily="34" charset="-120"/>
              </a:rPr>
              <a:t>SAD</a:t>
            </a:r>
          </a:p>
          <a:p>
            <a:pPr marL="0" indent="0" algn="l">
              <a:lnSpc>
                <a:spcPts val="2050"/>
              </a:lnSpc>
              <a:buNone/>
            </a:pPr>
            <a:r>
              <a:rPr lang="en-US" sz="1400" dirty="0" err="1">
                <a:solidFill>
                  <a:srgbClr val="4C4C4D"/>
                </a:solidFill>
                <a:latin typeface="Heebo" pitchFamily="34" charset="0"/>
                <a:cs typeface="Heebo" pitchFamily="34" charset="-120"/>
              </a:rPr>
              <a:t>Teleassistenza</a:t>
            </a:r>
            <a:r>
              <a:rPr lang="en-US" sz="1400" dirty="0">
                <a:solidFill>
                  <a:srgbClr val="4C4C4D"/>
                </a:solidFill>
                <a:latin typeface="Heebo" pitchFamily="34" charset="0"/>
                <a:cs typeface="Heebo" pitchFamily="34" charset="-120"/>
              </a:rPr>
              <a:t> </a:t>
            </a:r>
          </a:p>
          <a:p>
            <a:pPr marL="0" indent="0" algn="l">
              <a:lnSpc>
                <a:spcPts val="2050"/>
              </a:lnSpc>
              <a:buNone/>
            </a:pPr>
            <a:r>
              <a:rPr lang="en-US" sz="1400" dirty="0" err="1">
                <a:solidFill>
                  <a:srgbClr val="4C4C4D"/>
                </a:solidFill>
                <a:latin typeface="Heebo" pitchFamily="34" charset="0"/>
                <a:cs typeface="Heebo" pitchFamily="34" charset="-120"/>
              </a:rPr>
              <a:t>Monitoraggio</a:t>
            </a:r>
            <a:r>
              <a:rPr lang="en-US" sz="1400" dirty="0">
                <a:solidFill>
                  <a:srgbClr val="4C4C4D"/>
                </a:solidFill>
                <a:latin typeface="Heebo" pitchFamily="34" charset="0"/>
                <a:cs typeface="Heebo" pitchFamily="34" charset="-120"/>
              </a:rPr>
              <a:t> a </a:t>
            </a:r>
            <a:r>
              <a:rPr lang="en-US" sz="1400" dirty="0" err="1">
                <a:solidFill>
                  <a:srgbClr val="4C4C4D"/>
                </a:solidFill>
                <a:latin typeface="Heebo" pitchFamily="34" charset="0"/>
                <a:cs typeface="Heebo" pitchFamily="34" charset="-120"/>
              </a:rPr>
              <a:t>distanza</a:t>
            </a:r>
            <a:r>
              <a:rPr lang="en-US" sz="1400" dirty="0">
                <a:solidFill>
                  <a:srgbClr val="4C4C4D"/>
                </a:solidFill>
                <a:latin typeface="Heebo" pitchFamily="34" charset="0"/>
                <a:cs typeface="Heebo" pitchFamily="34" charset="-120"/>
              </a:rPr>
              <a:t> e tempestive </a:t>
            </a:r>
            <a:r>
              <a:rPr lang="en-US" sz="1400" dirty="0" err="1">
                <a:solidFill>
                  <a:srgbClr val="4C4C4D"/>
                </a:solidFill>
                <a:latin typeface="Heebo" pitchFamily="34" charset="0"/>
                <a:cs typeface="Heebo" pitchFamily="34" charset="-120"/>
              </a:rPr>
              <a:t>gestione</a:t>
            </a:r>
            <a:r>
              <a:rPr lang="en-US" sz="1400" dirty="0">
                <a:solidFill>
                  <a:srgbClr val="4C4C4D"/>
                </a:solidFill>
                <a:latin typeface="Heebo" pitchFamily="34" charset="0"/>
                <a:cs typeface="Heebo" pitchFamily="34" charset="-120"/>
              </a:rPr>
              <a:t> </a:t>
            </a:r>
            <a:r>
              <a:rPr lang="en-US" sz="1400" dirty="0" err="1">
                <a:solidFill>
                  <a:srgbClr val="4C4C4D"/>
                </a:solidFill>
                <a:latin typeface="Heebo" pitchFamily="34" charset="0"/>
                <a:cs typeface="Heebo" pitchFamily="34" charset="-120"/>
              </a:rPr>
              <a:t>delle</a:t>
            </a:r>
            <a:r>
              <a:rPr lang="en-US" sz="1400" dirty="0">
                <a:solidFill>
                  <a:srgbClr val="4C4C4D"/>
                </a:solidFill>
                <a:latin typeface="Heebo" pitchFamily="34" charset="0"/>
                <a:cs typeface="Heebo" pitchFamily="34" charset="-120"/>
              </a:rPr>
              <a:t> </a:t>
            </a:r>
            <a:r>
              <a:rPr lang="en-US" sz="1400" dirty="0" err="1">
                <a:solidFill>
                  <a:srgbClr val="4C4C4D"/>
                </a:solidFill>
                <a:latin typeface="Heebo" pitchFamily="34" charset="0"/>
                <a:cs typeface="Heebo" pitchFamily="34" charset="-120"/>
              </a:rPr>
              <a:t>emergenze</a:t>
            </a:r>
            <a:endParaRPr lang="en-US" sz="1400" dirty="0">
              <a:solidFill>
                <a:srgbClr val="4C4C4D"/>
              </a:solidFill>
              <a:latin typeface="Heebo" pitchFamily="34" charset="0"/>
              <a:cs typeface="Heebo" pitchFamily="34" charset="-120"/>
            </a:endParaRPr>
          </a:p>
        </p:txBody>
      </p:sp>
      <p:pic>
        <p:nvPicPr>
          <p:cNvPr id="6" name="Image 2" descr="preencoded.png"/>
          <p:cNvPicPr>
            <a:picLocks noChangeAspect="1"/>
          </p:cNvPicPr>
          <p:nvPr/>
        </p:nvPicPr>
        <p:blipFill>
          <a:blip r:embed="rId5">
            <a:duotone>
              <a:prstClr val="black"/>
              <a:srgbClr val="3D9285">
                <a:tint val="45000"/>
                <a:satMod val="400000"/>
              </a:srgbClr>
            </a:duotone>
          </a:blip>
          <a:stretch>
            <a:fillRect/>
          </a:stretch>
        </p:blipFill>
        <p:spPr>
          <a:xfrm>
            <a:off x="8883968" y="1856780"/>
            <a:ext cx="425291" cy="425291"/>
          </a:xfrm>
          <a:prstGeom prst="rect">
            <a:avLst/>
          </a:prstGeom>
        </p:spPr>
      </p:pic>
      <p:sp>
        <p:nvSpPr>
          <p:cNvPr id="7" name="Text 2"/>
          <p:cNvSpPr/>
          <p:nvPr/>
        </p:nvSpPr>
        <p:spPr>
          <a:xfrm>
            <a:off x="8883968" y="2452092"/>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3D9285"/>
                </a:solidFill>
                <a:latin typeface="Crimson Pro Semi Bold" pitchFamily="34" charset="0"/>
                <a:ea typeface="Crimson Pro Semi Bold" pitchFamily="34" charset="-122"/>
                <a:cs typeface="Crimson Pro Semi Bold" pitchFamily="34" charset="-120"/>
              </a:rPr>
              <a:t>Pasti a domicilio</a:t>
            </a:r>
            <a:endParaRPr lang="en-US" sz="1650" b="1" dirty="0">
              <a:solidFill>
                <a:srgbClr val="3D9285"/>
              </a:solidFill>
            </a:endParaRPr>
          </a:p>
        </p:txBody>
      </p:sp>
      <p:sp>
        <p:nvSpPr>
          <p:cNvPr id="8" name="Text 3"/>
          <p:cNvSpPr/>
          <p:nvPr/>
        </p:nvSpPr>
        <p:spPr>
          <a:xfrm>
            <a:off x="8883968" y="2819876"/>
            <a:ext cx="2348746" cy="816531"/>
          </a:xfrm>
          <a:prstGeom prst="rect">
            <a:avLst/>
          </a:prstGeom>
          <a:noFill/>
          <a:ln/>
        </p:spPr>
        <p:txBody>
          <a:bodyPr wrap="square" lIns="0" tIns="0" rIns="0" bIns="0" rtlCol="0" anchor="t"/>
          <a:lstStyle/>
          <a:p>
            <a:pPr marL="0" indent="0" algn="l">
              <a:lnSpc>
                <a:spcPts val="2100"/>
              </a:lnSpc>
              <a:buNone/>
            </a:pPr>
            <a:r>
              <a:rPr lang="en-US" sz="1400" dirty="0">
                <a:solidFill>
                  <a:srgbClr val="4C4C4D"/>
                </a:solidFill>
                <a:latin typeface="Heebo" pitchFamily="34" charset="0"/>
                <a:ea typeface="Heebo" pitchFamily="34" charset="-122"/>
                <a:cs typeface="Heebo" pitchFamily="34" charset="-120"/>
              </a:rPr>
              <a:t>Servizio di consegna pasti bilanciati per garantire un'alimentazione adeguata</a:t>
            </a:r>
            <a:r>
              <a:rPr lang="en-US" sz="1300" dirty="0">
                <a:solidFill>
                  <a:srgbClr val="4C4C4D"/>
                </a:solidFill>
                <a:latin typeface="Heebo" pitchFamily="34" charset="0"/>
                <a:ea typeface="Heebo" pitchFamily="34" charset="-122"/>
                <a:cs typeface="Heebo" pitchFamily="34" charset="-120"/>
              </a:rPr>
              <a:t>.</a:t>
            </a:r>
            <a:endParaRPr lang="en-US" sz="1300" dirty="0"/>
          </a:p>
        </p:txBody>
      </p:sp>
      <p:pic>
        <p:nvPicPr>
          <p:cNvPr id="9" name="Image 3" descr="preencoded.png"/>
          <p:cNvPicPr>
            <a:picLocks noChangeAspect="1"/>
          </p:cNvPicPr>
          <p:nvPr/>
        </p:nvPicPr>
        <p:blipFill>
          <a:blip r:embed="rId6">
            <a:duotone>
              <a:prstClr val="black"/>
              <a:srgbClr val="3D9285">
                <a:tint val="45000"/>
                <a:satMod val="400000"/>
              </a:srgbClr>
            </a:duotone>
          </a:blip>
          <a:stretch>
            <a:fillRect/>
          </a:stretch>
        </p:blipFill>
        <p:spPr>
          <a:xfrm>
            <a:off x="11487864" y="1856780"/>
            <a:ext cx="425291" cy="425291"/>
          </a:xfrm>
          <a:prstGeom prst="rect">
            <a:avLst/>
          </a:prstGeom>
        </p:spPr>
      </p:pic>
      <p:sp>
        <p:nvSpPr>
          <p:cNvPr id="10" name="Text 4"/>
          <p:cNvSpPr/>
          <p:nvPr/>
        </p:nvSpPr>
        <p:spPr>
          <a:xfrm>
            <a:off x="11487864" y="2452092"/>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3D9285"/>
                </a:solidFill>
                <a:latin typeface="Crimson Pro Semi Bold" pitchFamily="34" charset="0"/>
              </a:rPr>
              <a:t>Servizi di </a:t>
            </a:r>
            <a:r>
              <a:rPr lang="en-US" sz="1650" b="1" dirty="0" err="1">
                <a:solidFill>
                  <a:srgbClr val="3D9285"/>
                </a:solidFill>
                <a:latin typeface="Crimson Pro Semi Bold" pitchFamily="34" charset="0"/>
              </a:rPr>
              <a:t>trasporto</a:t>
            </a:r>
            <a:endParaRPr lang="en-US" sz="1650" b="1" dirty="0">
              <a:solidFill>
                <a:srgbClr val="3D9285"/>
              </a:solidFill>
              <a:latin typeface="Crimson Pro Semi Bold" pitchFamily="34" charset="0"/>
            </a:endParaRPr>
          </a:p>
        </p:txBody>
      </p:sp>
      <p:sp>
        <p:nvSpPr>
          <p:cNvPr id="11" name="Text 5"/>
          <p:cNvSpPr/>
          <p:nvPr/>
        </p:nvSpPr>
        <p:spPr>
          <a:xfrm>
            <a:off x="11487864" y="2819876"/>
            <a:ext cx="2348746" cy="1088708"/>
          </a:xfrm>
          <a:prstGeom prst="rect">
            <a:avLst/>
          </a:prstGeom>
          <a:noFill/>
          <a:ln/>
        </p:spPr>
        <p:txBody>
          <a:bodyPr wrap="square" lIns="0" tIns="0" rIns="0" bIns="0" rtlCol="0" anchor="t"/>
          <a:lstStyle/>
          <a:p>
            <a:pPr marL="0" indent="0" algn="l">
              <a:lnSpc>
                <a:spcPts val="2100"/>
              </a:lnSpc>
              <a:buNone/>
            </a:pPr>
            <a:r>
              <a:rPr lang="en-US" sz="1400" dirty="0">
                <a:solidFill>
                  <a:srgbClr val="4C4C4D"/>
                </a:solidFill>
                <a:latin typeface="Heebo" pitchFamily="34" charset="0"/>
                <a:ea typeface="Heebo" pitchFamily="34" charset="-122"/>
                <a:cs typeface="Heebo" pitchFamily="34" charset="-120"/>
              </a:rPr>
              <a:t>Accompagnamento per attività sociali e sanitari; supporto alla mobilità </a:t>
            </a:r>
            <a:r>
              <a:rPr lang="en-US" sz="1400" dirty="0" err="1">
                <a:solidFill>
                  <a:srgbClr val="4C4C4D"/>
                </a:solidFill>
                <a:latin typeface="Heebo" pitchFamily="34" charset="0"/>
                <a:ea typeface="Heebo" pitchFamily="34" charset="-122"/>
                <a:cs typeface="Heebo" pitchFamily="34" charset="-120"/>
              </a:rPr>
              <a:t>degli</a:t>
            </a:r>
            <a:r>
              <a:rPr lang="en-US" sz="1400" dirty="0">
                <a:solidFill>
                  <a:srgbClr val="4C4C4D"/>
                </a:solidFill>
                <a:latin typeface="Heebo" pitchFamily="34" charset="0"/>
                <a:ea typeface="Heebo" pitchFamily="34" charset="-122"/>
                <a:cs typeface="Heebo" pitchFamily="34" charset="-120"/>
              </a:rPr>
              <a:t> anziani</a:t>
            </a:r>
            <a:endParaRPr lang="en-US" sz="1400" dirty="0"/>
          </a:p>
        </p:txBody>
      </p:sp>
      <p:pic>
        <p:nvPicPr>
          <p:cNvPr id="12" name="Image 4" descr="preencoded.png"/>
          <p:cNvPicPr>
            <a:picLocks noChangeAspect="1"/>
          </p:cNvPicPr>
          <p:nvPr/>
        </p:nvPicPr>
        <p:blipFill>
          <a:blip r:embed="rId7">
            <a:duotone>
              <a:prstClr val="black"/>
              <a:srgbClr val="3D9285">
                <a:tint val="45000"/>
                <a:satMod val="400000"/>
              </a:srgbClr>
            </a:duotone>
          </a:blip>
          <a:stretch>
            <a:fillRect/>
          </a:stretch>
        </p:blipFill>
        <p:spPr>
          <a:xfrm>
            <a:off x="6331267" y="4081106"/>
            <a:ext cx="425291" cy="425291"/>
          </a:xfrm>
          <a:prstGeom prst="rect">
            <a:avLst/>
          </a:prstGeom>
        </p:spPr>
      </p:pic>
      <p:sp>
        <p:nvSpPr>
          <p:cNvPr id="13" name="Text 6"/>
          <p:cNvSpPr/>
          <p:nvPr/>
        </p:nvSpPr>
        <p:spPr>
          <a:xfrm>
            <a:off x="6280189" y="4704160"/>
            <a:ext cx="2348627" cy="531495"/>
          </a:xfrm>
          <a:prstGeom prst="rect">
            <a:avLst/>
          </a:prstGeom>
          <a:noFill/>
          <a:ln/>
        </p:spPr>
        <p:txBody>
          <a:bodyPr wrap="square" lIns="0" tIns="0" rIns="0" bIns="0" rtlCol="0" anchor="t"/>
          <a:lstStyle/>
          <a:p>
            <a:pPr>
              <a:lnSpc>
                <a:spcPts val="2050"/>
              </a:lnSpc>
            </a:pPr>
            <a:r>
              <a:rPr lang="en-US" sz="1650" b="1" dirty="0">
                <a:solidFill>
                  <a:srgbClr val="3D9285"/>
                </a:solidFill>
                <a:latin typeface="Crimson Pro Semi Bold" pitchFamily="34" charset="0"/>
              </a:rPr>
              <a:t>Centri diurni e </a:t>
            </a:r>
            <a:r>
              <a:rPr lang="en-US" sz="1650" b="1" dirty="0" err="1">
                <a:solidFill>
                  <a:srgbClr val="3D9285"/>
                </a:solidFill>
                <a:latin typeface="Crimson Pro Semi Bold" pitchFamily="34" charset="0"/>
              </a:rPr>
              <a:t>attività</a:t>
            </a:r>
            <a:r>
              <a:rPr lang="en-US" sz="1650" b="1" dirty="0">
                <a:solidFill>
                  <a:srgbClr val="3D9285"/>
                </a:solidFill>
                <a:latin typeface="Crimson Pro Semi Bold" pitchFamily="34" charset="0"/>
              </a:rPr>
              <a:t> </a:t>
            </a:r>
            <a:r>
              <a:rPr lang="en-US" sz="1650" b="1" dirty="0" err="1">
                <a:solidFill>
                  <a:srgbClr val="3D9285"/>
                </a:solidFill>
                <a:latin typeface="Crimson Pro Semi Bold" pitchFamily="34" charset="0"/>
              </a:rPr>
              <a:t>ricreative</a:t>
            </a:r>
            <a:endParaRPr lang="en-US" sz="1650" b="1" dirty="0">
              <a:solidFill>
                <a:srgbClr val="3D9285"/>
              </a:solidFill>
              <a:latin typeface="Crimson Pro Semi Bold" pitchFamily="34" charset="0"/>
            </a:endParaRPr>
          </a:p>
        </p:txBody>
      </p:sp>
      <p:sp>
        <p:nvSpPr>
          <p:cNvPr id="14" name="Text 7"/>
          <p:cNvSpPr/>
          <p:nvPr/>
        </p:nvSpPr>
        <p:spPr>
          <a:xfrm>
            <a:off x="6280190" y="5328761"/>
            <a:ext cx="2348627" cy="816531"/>
          </a:xfrm>
          <a:prstGeom prst="rect">
            <a:avLst/>
          </a:prstGeom>
          <a:noFill/>
          <a:ln/>
        </p:spPr>
        <p:txBody>
          <a:bodyPr wrap="square" lIns="0" tIns="0" rIns="0" bIns="0" rtlCol="0" anchor="t"/>
          <a:lstStyle/>
          <a:p>
            <a:pPr marL="0" indent="0" algn="l">
              <a:lnSpc>
                <a:spcPts val="2100"/>
              </a:lnSpc>
              <a:buNone/>
            </a:pPr>
            <a:r>
              <a:rPr lang="en-US" sz="1300" dirty="0">
                <a:solidFill>
                  <a:srgbClr val="4C4C4D"/>
                </a:solidFill>
                <a:latin typeface="Heebo" pitchFamily="34" charset="0"/>
                <a:ea typeface="Heebo" pitchFamily="34" charset="-122"/>
                <a:cs typeface="Heebo" pitchFamily="34" charset="-120"/>
              </a:rPr>
              <a:t>Offrono attività di socializzazione, laboratori e stimolazione cognitiva.</a:t>
            </a:r>
            <a:endParaRPr lang="en-US" sz="1300" dirty="0"/>
          </a:p>
        </p:txBody>
      </p:sp>
      <p:pic>
        <p:nvPicPr>
          <p:cNvPr id="15" name="Image 5" descr="preencoded.png"/>
          <p:cNvPicPr>
            <a:picLocks noChangeAspect="1"/>
          </p:cNvPicPr>
          <p:nvPr/>
        </p:nvPicPr>
        <p:blipFill>
          <a:blip r:embed="rId8">
            <a:duotone>
              <a:prstClr val="black"/>
              <a:srgbClr val="3D9285">
                <a:tint val="45000"/>
                <a:satMod val="400000"/>
              </a:srgbClr>
            </a:duotone>
          </a:blip>
          <a:stretch>
            <a:fillRect/>
          </a:stretch>
        </p:blipFill>
        <p:spPr>
          <a:xfrm>
            <a:off x="8883968" y="4099917"/>
            <a:ext cx="425291" cy="425291"/>
          </a:xfrm>
          <a:prstGeom prst="rect">
            <a:avLst/>
          </a:prstGeom>
        </p:spPr>
      </p:pic>
      <p:sp>
        <p:nvSpPr>
          <p:cNvPr id="16" name="Text 8"/>
          <p:cNvSpPr/>
          <p:nvPr/>
        </p:nvSpPr>
        <p:spPr>
          <a:xfrm>
            <a:off x="8883968" y="4695230"/>
            <a:ext cx="2126456" cy="265747"/>
          </a:xfrm>
          <a:prstGeom prst="rect">
            <a:avLst/>
          </a:prstGeom>
          <a:noFill/>
          <a:ln/>
        </p:spPr>
        <p:txBody>
          <a:bodyPr wrap="none" lIns="0" tIns="0" rIns="0" bIns="0" rtlCol="0" anchor="t"/>
          <a:lstStyle/>
          <a:p>
            <a:pPr indent="0">
              <a:lnSpc>
                <a:spcPts val="2050"/>
              </a:lnSpc>
              <a:buNone/>
            </a:pPr>
            <a:r>
              <a:rPr lang="en-US" sz="1650" b="1" dirty="0">
                <a:solidFill>
                  <a:srgbClr val="3D9285"/>
                </a:solidFill>
                <a:latin typeface="Crimson Pro Semi Bold" pitchFamily="34" charset="0"/>
              </a:rPr>
              <a:t>Sostegno ai caregiver</a:t>
            </a:r>
          </a:p>
        </p:txBody>
      </p:sp>
      <p:sp>
        <p:nvSpPr>
          <p:cNvPr id="17" name="Text 9"/>
          <p:cNvSpPr/>
          <p:nvPr/>
        </p:nvSpPr>
        <p:spPr>
          <a:xfrm>
            <a:off x="8883968" y="5063014"/>
            <a:ext cx="2348746" cy="816531"/>
          </a:xfrm>
          <a:prstGeom prst="rect">
            <a:avLst/>
          </a:prstGeom>
          <a:noFill/>
          <a:ln/>
        </p:spPr>
        <p:txBody>
          <a:bodyPr wrap="square" lIns="0" tIns="0" rIns="0" bIns="0" rtlCol="0" anchor="t"/>
          <a:lstStyle/>
          <a:p>
            <a:pPr marL="0" indent="0" algn="l">
              <a:lnSpc>
                <a:spcPts val="2100"/>
              </a:lnSpc>
              <a:buNone/>
            </a:pPr>
            <a:r>
              <a:rPr lang="en-US" sz="1300" dirty="0">
                <a:solidFill>
                  <a:srgbClr val="4C4C4D"/>
                </a:solidFill>
                <a:latin typeface="Heebo" pitchFamily="34" charset="0"/>
                <a:ea typeface="Heebo" pitchFamily="34" charset="-122"/>
                <a:cs typeface="Heebo" pitchFamily="34" charset="-120"/>
              </a:rPr>
              <a:t>Formazione, supporto psicologico e gruppi di mutuo aiuto per i familiari</a:t>
            </a:r>
            <a:endParaRPr lang="en-US" sz="1300" dirty="0"/>
          </a:p>
        </p:txBody>
      </p:sp>
      <p:pic>
        <p:nvPicPr>
          <p:cNvPr id="18" name="Image 6" descr="preencoded.png"/>
          <p:cNvPicPr>
            <a:picLocks noChangeAspect="1"/>
          </p:cNvPicPr>
          <p:nvPr/>
        </p:nvPicPr>
        <p:blipFill>
          <a:blip r:embed="rId9">
            <a:duotone>
              <a:prstClr val="black"/>
              <a:srgbClr val="3D9285">
                <a:tint val="45000"/>
                <a:satMod val="400000"/>
              </a:srgbClr>
            </a:duotone>
          </a:blip>
          <a:stretch>
            <a:fillRect/>
          </a:stretch>
        </p:blipFill>
        <p:spPr>
          <a:xfrm>
            <a:off x="11487864" y="4099917"/>
            <a:ext cx="425291" cy="425291"/>
          </a:xfrm>
          <a:prstGeom prst="rect">
            <a:avLst/>
          </a:prstGeom>
        </p:spPr>
      </p:pic>
      <p:sp>
        <p:nvSpPr>
          <p:cNvPr id="19" name="Text 10"/>
          <p:cNvSpPr/>
          <p:nvPr/>
        </p:nvSpPr>
        <p:spPr>
          <a:xfrm>
            <a:off x="11487864" y="4695230"/>
            <a:ext cx="2126456" cy="265747"/>
          </a:xfrm>
          <a:prstGeom prst="rect">
            <a:avLst/>
          </a:prstGeom>
          <a:noFill/>
          <a:ln/>
        </p:spPr>
        <p:txBody>
          <a:bodyPr wrap="none" lIns="0" tIns="0" rIns="0" bIns="0" rtlCol="0" anchor="t"/>
          <a:lstStyle/>
          <a:p>
            <a:pPr>
              <a:lnSpc>
                <a:spcPts val="2050"/>
              </a:lnSpc>
            </a:pPr>
            <a:r>
              <a:rPr lang="en-US" sz="1650" b="1" dirty="0">
                <a:solidFill>
                  <a:srgbClr val="3D9285"/>
                </a:solidFill>
                <a:latin typeface="Crimson Pro Semi Bold" pitchFamily="34" charset="0"/>
              </a:rPr>
              <a:t>Progetti di cohousing</a:t>
            </a:r>
          </a:p>
        </p:txBody>
      </p:sp>
      <p:sp>
        <p:nvSpPr>
          <p:cNvPr id="20" name="Text 11"/>
          <p:cNvSpPr/>
          <p:nvPr/>
        </p:nvSpPr>
        <p:spPr>
          <a:xfrm>
            <a:off x="11487864" y="5063014"/>
            <a:ext cx="2348746" cy="1088708"/>
          </a:xfrm>
          <a:prstGeom prst="rect">
            <a:avLst/>
          </a:prstGeom>
          <a:noFill/>
          <a:ln/>
        </p:spPr>
        <p:txBody>
          <a:bodyPr wrap="square" lIns="0" tIns="0" rIns="0" bIns="0" rtlCol="0" anchor="t"/>
          <a:lstStyle/>
          <a:p>
            <a:pPr marL="0" indent="0" algn="l">
              <a:lnSpc>
                <a:spcPts val="2100"/>
              </a:lnSpc>
              <a:buNone/>
            </a:pPr>
            <a:r>
              <a:rPr lang="en-US" sz="1300" dirty="0">
                <a:solidFill>
                  <a:srgbClr val="4C4C4D"/>
                </a:solidFill>
                <a:latin typeface="Heebo" pitchFamily="34" charset="0"/>
                <a:ea typeface="Heebo" pitchFamily="34" charset="-122"/>
                <a:cs typeface="Heebo" pitchFamily="34" charset="-120"/>
              </a:rPr>
              <a:t>Per anziani per favorire l'indipendenza e la socializzazione in ambienti protetti.</a:t>
            </a:r>
            <a:endParaRPr lang="en-US" sz="1300" dirty="0"/>
          </a:p>
        </p:txBody>
      </p:sp>
      <p:sp>
        <p:nvSpPr>
          <p:cNvPr id="21" name="Text 12"/>
          <p:cNvSpPr/>
          <p:nvPr/>
        </p:nvSpPr>
        <p:spPr>
          <a:xfrm>
            <a:off x="6280190" y="6343055"/>
            <a:ext cx="7556421" cy="816531"/>
          </a:xfrm>
          <a:prstGeom prst="rect">
            <a:avLst/>
          </a:prstGeom>
          <a:noFill/>
          <a:ln/>
        </p:spPr>
        <p:txBody>
          <a:bodyPr wrap="square" lIns="0" tIns="0" rIns="0" bIns="0" rtlCol="0" anchor="t"/>
          <a:lstStyle/>
          <a:p>
            <a:pPr marL="0" indent="0">
              <a:lnSpc>
                <a:spcPts val="2100"/>
              </a:lnSpc>
              <a:buNone/>
            </a:pPr>
            <a:endParaRPr lang="en-US" sz="1300" dirty="0">
              <a:solidFill>
                <a:srgbClr val="3D9285"/>
              </a:solidFill>
              <a:latin typeface="Heebo" pitchFamily="34" charset="0"/>
              <a:ea typeface="Heebo" pitchFamily="34" charset="-122"/>
              <a:cs typeface="Heebo" pitchFamily="34" charset="-120"/>
            </a:endParaRPr>
          </a:p>
          <a:p>
            <a:pPr marL="0" indent="0">
              <a:lnSpc>
                <a:spcPts val="2100"/>
              </a:lnSpc>
              <a:buNone/>
            </a:pPr>
            <a:r>
              <a:rPr lang="en-US" sz="1650" b="1" dirty="0" err="1">
                <a:solidFill>
                  <a:srgbClr val="3D9285"/>
                </a:solidFill>
                <a:latin typeface="Times New Roman" panose="02020603050405020304" pitchFamily="18" charset="0"/>
                <a:ea typeface="Heebo" pitchFamily="34" charset="-122"/>
                <a:cs typeface="Times New Roman" panose="02020603050405020304" pitchFamily="18" charset="0"/>
              </a:rPr>
              <a:t>Altri</a:t>
            </a:r>
            <a:r>
              <a:rPr lang="en-US" sz="1650" b="1" dirty="0">
                <a:solidFill>
                  <a:srgbClr val="3D9285"/>
                </a:solidFill>
                <a:latin typeface="Times New Roman" panose="02020603050405020304" pitchFamily="18" charset="0"/>
                <a:ea typeface="Heebo" pitchFamily="34" charset="-122"/>
                <a:cs typeface="Times New Roman" panose="02020603050405020304" pitchFamily="18" charset="0"/>
              </a:rPr>
              <a:t> servizi</a:t>
            </a:r>
            <a:r>
              <a:rPr lang="en-US" sz="1650" dirty="0">
                <a:solidFill>
                  <a:srgbClr val="4C4C4D"/>
                </a:solidFill>
                <a:latin typeface="Times New Roman" panose="02020603050405020304" pitchFamily="18" charset="0"/>
                <a:ea typeface="Heebo" pitchFamily="34" charset="-122"/>
                <a:cs typeface="Times New Roman" panose="02020603050405020304" pitchFamily="18" charset="0"/>
              </a:rPr>
              <a:t>: </a:t>
            </a:r>
            <a:r>
              <a:rPr lang="en-US" sz="1300" dirty="0">
                <a:solidFill>
                  <a:srgbClr val="4C4C4D"/>
                </a:solidFill>
                <a:latin typeface="Heebo" pitchFamily="34" charset="0"/>
                <a:ea typeface="Heebo" pitchFamily="34" charset="-122"/>
                <a:cs typeface="Heebo" pitchFamily="34" charset="-120"/>
              </a:rPr>
              <a:t>corsi per l'uso di pc e smartphone, app e portali web informativi, iniziative di pianificazione urbana, programmi di educazione continua, reti di volontari di quartiere, progetti intergenerazionali.</a:t>
            </a:r>
            <a:endParaRPr lang="en-US" sz="1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2558" y="1478879"/>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284B85"/>
                </a:solidFill>
                <a:latin typeface="Times New Roman" panose="02020603050405020304" pitchFamily="18" charset="0"/>
                <a:ea typeface="Libre Baskerville" pitchFamily="34" charset="-122"/>
                <a:cs typeface="Times New Roman" panose="02020603050405020304" pitchFamily="18" charset="0"/>
              </a:rPr>
              <a:t>Focus </a:t>
            </a:r>
            <a:r>
              <a:rPr lang="en-US" sz="4450" dirty="0" err="1">
                <a:solidFill>
                  <a:srgbClr val="284B85"/>
                </a:solidFill>
                <a:latin typeface="Times New Roman" panose="02020603050405020304" pitchFamily="18" charset="0"/>
                <a:ea typeface="Libre Baskerville" pitchFamily="34" charset="-122"/>
                <a:cs typeface="Times New Roman" panose="02020603050405020304" pitchFamily="18" charset="0"/>
              </a:rPr>
              <a:t>Teleassistenza</a:t>
            </a:r>
            <a:endParaRPr lang="en-US" sz="4450" dirty="0">
              <a:solidFill>
                <a:srgbClr val="284B85"/>
              </a:solidFill>
              <a:latin typeface="Times New Roman" panose="02020603050405020304" pitchFamily="18" charset="0"/>
              <a:cs typeface="Times New Roman" panose="02020603050405020304" pitchFamily="18" charset="0"/>
            </a:endParaRPr>
          </a:p>
        </p:txBody>
      </p:sp>
      <p:sp>
        <p:nvSpPr>
          <p:cNvPr id="4" name="Text 1"/>
          <p:cNvSpPr/>
          <p:nvPr/>
        </p:nvSpPr>
        <p:spPr>
          <a:xfrm>
            <a:off x="6280190" y="4296251"/>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49495A"/>
                </a:solidFill>
                <a:latin typeface="Hebbo"/>
                <a:ea typeface="Open Sans" pitchFamily="34" charset="-122"/>
                <a:cs typeface="Open Sans" pitchFamily="34" charset="-120"/>
              </a:rPr>
              <a:t>Televita offre servizi di teleassistenza personalizzati per supportare persone fragili e i loro caregiver, garantendo sicurezza, autonomia e qualità della vita attraverso soluzioni tecnologiche avanzate e un team di operatori qualificati.</a:t>
            </a:r>
            <a:endParaRPr lang="en-US" sz="1750" dirty="0">
              <a:latin typeface="Hebbo"/>
            </a:endParaRPr>
          </a:p>
        </p:txBody>
      </p:sp>
      <p:sp>
        <p:nvSpPr>
          <p:cNvPr id="5" name="Shape 2"/>
          <p:cNvSpPr/>
          <p:nvPr/>
        </p:nvSpPr>
        <p:spPr>
          <a:xfrm>
            <a:off x="6280190" y="6019919"/>
            <a:ext cx="362903" cy="362903"/>
          </a:xfrm>
          <a:prstGeom prst="roundRect">
            <a:avLst>
              <a:gd name="adj" fmla="val 25194296"/>
            </a:avLst>
          </a:prstGeom>
          <a:solidFill>
            <a:srgbClr val="685920"/>
          </a:solidFill>
          <a:ln w="7620">
            <a:solidFill>
              <a:srgbClr val="FFFFFF"/>
            </a:solidFill>
            <a:prstDash val="solid"/>
          </a:ln>
        </p:spPr>
        <p:txBody>
          <a:bodyPr/>
          <a:lstStyle/>
          <a:p>
            <a:endParaRPr lang="it-IT"/>
          </a:p>
        </p:txBody>
      </p:sp>
      <p:sp>
        <p:nvSpPr>
          <p:cNvPr id="6" name="Text 3"/>
          <p:cNvSpPr/>
          <p:nvPr/>
        </p:nvSpPr>
        <p:spPr>
          <a:xfrm>
            <a:off x="6395204" y="6152555"/>
            <a:ext cx="132755"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Open Sans Medium" pitchFamily="34" charset="0"/>
                <a:ea typeface="Open Sans Medium" pitchFamily="34" charset="-122"/>
                <a:cs typeface="Open Sans Medium" pitchFamily="34" charset="-120"/>
              </a:rPr>
              <a:t>CD</a:t>
            </a:r>
            <a:endParaRPr lang="en-US" sz="750" dirty="0"/>
          </a:p>
        </p:txBody>
      </p:sp>
      <p:sp>
        <p:nvSpPr>
          <p:cNvPr id="7" name="Text 4"/>
          <p:cNvSpPr/>
          <p:nvPr/>
        </p:nvSpPr>
        <p:spPr>
          <a:xfrm>
            <a:off x="6756440" y="6003012"/>
            <a:ext cx="3204329" cy="396835"/>
          </a:xfrm>
          <a:prstGeom prst="rect">
            <a:avLst/>
          </a:prstGeom>
          <a:noFill/>
          <a:ln/>
        </p:spPr>
        <p:txBody>
          <a:bodyPr wrap="none" lIns="0" tIns="0" rIns="0" bIns="0" rtlCol="0" anchor="t"/>
          <a:lstStyle/>
          <a:p>
            <a:pPr marL="0" indent="0" algn="l">
              <a:lnSpc>
                <a:spcPts val="3100"/>
              </a:lnSpc>
              <a:buNone/>
            </a:pPr>
            <a:r>
              <a:rPr lang="en-US" sz="2200" b="1" dirty="0">
                <a:solidFill>
                  <a:srgbClr val="3D9285"/>
                </a:solidFill>
                <a:latin typeface="Open Sans Bold" pitchFamily="34" charset="0"/>
                <a:ea typeface="Open Sans Bold" pitchFamily="34" charset="-122"/>
                <a:cs typeface="Open Sans Bold" pitchFamily="34" charset="-120"/>
              </a:rPr>
              <a:t>da Valentina Caramori</a:t>
            </a:r>
            <a:endParaRPr lang="en-US" sz="2200" dirty="0">
              <a:solidFill>
                <a:srgbClr val="3D928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130266"/>
            <a:ext cx="5670590" cy="708779"/>
          </a:xfrm>
          <a:prstGeom prst="rect">
            <a:avLst/>
          </a:prstGeom>
          <a:noFill/>
          <a:ln/>
        </p:spPr>
        <p:txBody>
          <a:bodyPr wrap="none" lIns="0" tIns="0" rIns="0" bIns="0" rtlCol="0" anchor="t"/>
          <a:lstStyle/>
          <a:p>
            <a:pPr marL="0" indent="0">
              <a:lnSpc>
                <a:spcPts val="5550"/>
              </a:lnSpc>
              <a:buNone/>
            </a:pPr>
            <a:r>
              <a:rPr lang="en-US" sz="4450" dirty="0">
                <a:solidFill>
                  <a:srgbClr val="002060"/>
                </a:solidFill>
                <a:latin typeface="Times New Roman" panose="02020603050405020304" pitchFamily="18" charset="0"/>
                <a:ea typeface="Libre Baskerville" pitchFamily="34" charset="-122"/>
                <a:cs typeface="Times New Roman" panose="02020603050405020304" pitchFamily="18" charset="0"/>
              </a:rPr>
              <a:t>TARGET</a:t>
            </a:r>
            <a:endParaRPr lang="en-US" sz="4450" dirty="0">
              <a:solidFill>
                <a:srgbClr val="002060"/>
              </a:solidFill>
              <a:latin typeface="Times New Roman" panose="02020603050405020304" pitchFamily="18" charset="0"/>
              <a:cs typeface="Times New Roman" panose="02020603050405020304" pitchFamily="18" charset="0"/>
            </a:endParaRPr>
          </a:p>
        </p:txBody>
      </p:sp>
      <p:sp>
        <p:nvSpPr>
          <p:cNvPr id="3" name="Shape 1"/>
          <p:cNvSpPr/>
          <p:nvPr/>
        </p:nvSpPr>
        <p:spPr>
          <a:xfrm>
            <a:off x="793790" y="3547824"/>
            <a:ext cx="510302" cy="510302"/>
          </a:xfrm>
          <a:prstGeom prst="roundRect">
            <a:avLst>
              <a:gd name="adj" fmla="val 6667"/>
            </a:avLst>
          </a:prstGeom>
          <a:solidFill>
            <a:srgbClr val="EAE8F3"/>
          </a:solidFill>
          <a:ln/>
        </p:spPr>
        <p:txBody>
          <a:bodyPr/>
          <a:lstStyle/>
          <a:p>
            <a:endParaRPr lang="it-IT"/>
          </a:p>
        </p:txBody>
      </p:sp>
      <p:sp>
        <p:nvSpPr>
          <p:cNvPr id="4" name="Text 2"/>
          <p:cNvSpPr/>
          <p:nvPr/>
        </p:nvSpPr>
        <p:spPr>
          <a:xfrm>
            <a:off x="878860" y="3590330"/>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49495A"/>
                </a:solidFill>
                <a:latin typeface="Libre Baskerville" pitchFamily="34" charset="0"/>
                <a:ea typeface="Libre Baskerville" pitchFamily="34" charset="-122"/>
                <a:cs typeface="Libre Baskerville" pitchFamily="34" charset="-120"/>
              </a:rPr>
              <a:t>1</a:t>
            </a:r>
            <a:endParaRPr lang="en-US" sz="2650" dirty="0"/>
          </a:p>
        </p:txBody>
      </p:sp>
      <p:sp>
        <p:nvSpPr>
          <p:cNvPr id="5" name="Text 3"/>
          <p:cNvSpPr/>
          <p:nvPr/>
        </p:nvSpPr>
        <p:spPr>
          <a:xfrm>
            <a:off x="1530906" y="354782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3D9285"/>
                </a:solidFill>
                <a:latin typeface="Times New Roman" panose="02020603050405020304" pitchFamily="18" charset="0"/>
                <a:ea typeface="Libre Baskerville" pitchFamily="34" charset="-122"/>
                <a:cs typeface="Times New Roman" panose="02020603050405020304" pitchFamily="18" charset="0"/>
              </a:rPr>
              <a:t>Anziani</a:t>
            </a:r>
            <a:endParaRPr lang="en-US" sz="2200" dirty="0">
              <a:solidFill>
                <a:srgbClr val="3D9285"/>
              </a:solidFill>
              <a:latin typeface="Times New Roman" panose="02020603050405020304" pitchFamily="18" charset="0"/>
              <a:cs typeface="Times New Roman" panose="02020603050405020304" pitchFamily="18" charset="0"/>
            </a:endParaRPr>
          </a:p>
        </p:txBody>
      </p:sp>
      <p:sp>
        <p:nvSpPr>
          <p:cNvPr id="6" name="Text 4"/>
          <p:cNvSpPr/>
          <p:nvPr/>
        </p:nvSpPr>
        <p:spPr>
          <a:xfrm>
            <a:off x="1530906" y="4038243"/>
            <a:ext cx="3459242" cy="725805"/>
          </a:xfrm>
          <a:prstGeom prst="rect">
            <a:avLst/>
          </a:prstGeom>
          <a:noFill/>
          <a:ln/>
        </p:spPr>
        <p:txBody>
          <a:bodyPr wrap="square" lIns="0" tIns="0" rIns="0" bIns="0" rtlCol="0" anchor="t"/>
          <a:lstStyle/>
          <a:p>
            <a:pPr marL="0" indent="0">
              <a:lnSpc>
                <a:spcPts val="2850"/>
              </a:lnSpc>
              <a:buNone/>
            </a:pPr>
            <a:r>
              <a:rPr lang="en-US" sz="1750" dirty="0" err="1">
                <a:solidFill>
                  <a:srgbClr val="49495A"/>
                </a:solidFill>
                <a:latin typeface="Hebbo"/>
                <a:ea typeface="Open Sans" pitchFamily="34" charset="-122"/>
                <a:cs typeface="Open Sans" pitchFamily="34" charset="-120"/>
              </a:rPr>
              <a:t>parzialmente</a:t>
            </a:r>
            <a:r>
              <a:rPr lang="en-US" sz="1750" dirty="0">
                <a:solidFill>
                  <a:srgbClr val="49495A"/>
                </a:solidFill>
                <a:latin typeface="Hebbo"/>
                <a:ea typeface="Open Sans" pitchFamily="34" charset="-122"/>
                <a:cs typeface="Open Sans" pitchFamily="34" charset="-120"/>
              </a:rPr>
              <a:t> non </a:t>
            </a:r>
            <a:r>
              <a:rPr lang="en-US" sz="1750" dirty="0" err="1">
                <a:solidFill>
                  <a:srgbClr val="49495A"/>
                </a:solidFill>
                <a:latin typeface="Hebbo"/>
                <a:ea typeface="Open Sans" pitchFamily="34" charset="-122"/>
                <a:cs typeface="Open Sans" pitchFamily="34" charset="-120"/>
              </a:rPr>
              <a:t>autosufficienti</a:t>
            </a:r>
            <a:r>
              <a:rPr lang="en-US" sz="1750" dirty="0">
                <a:solidFill>
                  <a:srgbClr val="49495A"/>
                </a:solidFill>
                <a:latin typeface="Hebbo"/>
                <a:ea typeface="Open Sans" pitchFamily="34" charset="-122"/>
                <a:cs typeface="Open Sans" pitchFamily="34" charset="-120"/>
              </a:rPr>
              <a:t>, </a:t>
            </a:r>
            <a:r>
              <a:rPr lang="en-US" sz="1750" dirty="0" err="1">
                <a:solidFill>
                  <a:srgbClr val="49495A"/>
                </a:solidFill>
                <a:latin typeface="Hebbo"/>
                <a:ea typeface="Open Sans" pitchFamily="34" charset="-122"/>
                <a:cs typeface="Open Sans" pitchFamily="34" charset="-120"/>
              </a:rPr>
              <a:t>fragili</a:t>
            </a:r>
            <a:r>
              <a:rPr lang="en-US" sz="1750" dirty="0">
                <a:solidFill>
                  <a:srgbClr val="49495A"/>
                </a:solidFill>
                <a:latin typeface="Hebbo"/>
                <a:ea typeface="Open Sans" pitchFamily="34" charset="-122"/>
                <a:cs typeface="Open Sans" pitchFamily="34" charset="-120"/>
              </a:rPr>
              <a:t>, soli</a:t>
            </a:r>
            <a:endParaRPr lang="en-US" sz="1750" dirty="0">
              <a:latin typeface="Hebbo"/>
            </a:endParaRPr>
          </a:p>
        </p:txBody>
      </p:sp>
      <p:sp>
        <p:nvSpPr>
          <p:cNvPr id="7" name="Shape 5"/>
          <p:cNvSpPr/>
          <p:nvPr/>
        </p:nvSpPr>
        <p:spPr>
          <a:xfrm>
            <a:off x="5216962" y="3547824"/>
            <a:ext cx="510302" cy="510302"/>
          </a:xfrm>
          <a:prstGeom prst="roundRect">
            <a:avLst>
              <a:gd name="adj" fmla="val 6667"/>
            </a:avLst>
          </a:prstGeom>
          <a:solidFill>
            <a:srgbClr val="EAE8F3"/>
          </a:solidFill>
          <a:ln/>
        </p:spPr>
        <p:txBody>
          <a:bodyPr/>
          <a:lstStyle/>
          <a:p>
            <a:endParaRPr lang="it-IT"/>
          </a:p>
        </p:txBody>
      </p:sp>
      <p:sp>
        <p:nvSpPr>
          <p:cNvPr id="8" name="Text 6"/>
          <p:cNvSpPr/>
          <p:nvPr/>
        </p:nvSpPr>
        <p:spPr>
          <a:xfrm>
            <a:off x="5302032" y="3590330"/>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49495A"/>
                </a:solidFill>
                <a:latin typeface="Libre Baskerville" pitchFamily="34" charset="0"/>
                <a:ea typeface="Libre Baskerville" pitchFamily="34" charset="-122"/>
                <a:cs typeface="Libre Baskerville" pitchFamily="34" charset="-120"/>
              </a:rPr>
              <a:t>2</a:t>
            </a:r>
            <a:endParaRPr lang="en-US" sz="2650" dirty="0"/>
          </a:p>
        </p:txBody>
      </p:sp>
      <p:sp>
        <p:nvSpPr>
          <p:cNvPr id="9" name="Text 7"/>
          <p:cNvSpPr/>
          <p:nvPr/>
        </p:nvSpPr>
        <p:spPr>
          <a:xfrm>
            <a:off x="5954078" y="3547824"/>
            <a:ext cx="3158728" cy="354330"/>
          </a:xfrm>
          <a:prstGeom prst="rect">
            <a:avLst/>
          </a:prstGeom>
          <a:noFill/>
          <a:ln/>
        </p:spPr>
        <p:txBody>
          <a:bodyPr wrap="none" lIns="0" tIns="0" rIns="0" bIns="0" rtlCol="0" anchor="t"/>
          <a:lstStyle/>
          <a:p>
            <a:pPr>
              <a:lnSpc>
                <a:spcPts val="2750"/>
              </a:lnSpc>
            </a:pPr>
            <a:r>
              <a:rPr lang="en-US" sz="2200" dirty="0">
                <a:solidFill>
                  <a:srgbClr val="3D9285"/>
                </a:solidFill>
                <a:latin typeface="Times New Roman" panose="02020603050405020304" pitchFamily="18" charset="0"/>
                <a:cs typeface="Times New Roman" panose="02020603050405020304" pitchFamily="18" charset="0"/>
              </a:rPr>
              <a:t>Persone con </a:t>
            </a:r>
            <a:r>
              <a:rPr lang="en-US" sz="2200" dirty="0" err="1">
                <a:solidFill>
                  <a:srgbClr val="3D9285"/>
                </a:solidFill>
                <a:latin typeface="Times New Roman" panose="02020603050405020304" pitchFamily="18" charset="0"/>
                <a:cs typeface="Times New Roman" panose="02020603050405020304" pitchFamily="18" charset="0"/>
              </a:rPr>
              <a:t>disabilità</a:t>
            </a:r>
            <a:endParaRPr lang="en-US" sz="2200" dirty="0">
              <a:solidFill>
                <a:srgbClr val="3D9285"/>
              </a:solidFill>
              <a:latin typeface="Times New Roman" panose="02020603050405020304" pitchFamily="18" charset="0"/>
              <a:cs typeface="Times New Roman" panose="02020603050405020304" pitchFamily="18" charset="0"/>
            </a:endParaRPr>
          </a:p>
        </p:txBody>
      </p:sp>
      <p:sp>
        <p:nvSpPr>
          <p:cNvPr id="10" name="Text 8"/>
          <p:cNvSpPr/>
          <p:nvPr/>
        </p:nvSpPr>
        <p:spPr>
          <a:xfrm>
            <a:off x="5954078" y="4038243"/>
            <a:ext cx="3459242" cy="362903"/>
          </a:xfrm>
          <a:prstGeom prst="rect">
            <a:avLst/>
          </a:prstGeom>
          <a:noFill/>
          <a:ln/>
        </p:spPr>
        <p:txBody>
          <a:bodyPr wrap="none" lIns="0" tIns="0" rIns="0" bIns="0" rtlCol="0" anchor="t"/>
          <a:lstStyle/>
          <a:p>
            <a:pPr marL="0" indent="0">
              <a:lnSpc>
                <a:spcPts val="2850"/>
              </a:lnSpc>
              <a:buNone/>
            </a:pPr>
            <a:r>
              <a:rPr lang="en-US" sz="1750" dirty="0" err="1">
                <a:solidFill>
                  <a:srgbClr val="49495A"/>
                </a:solidFill>
                <a:latin typeface="Hebbo"/>
                <a:ea typeface="Open Sans" pitchFamily="34" charset="-122"/>
                <a:cs typeface="Open Sans" pitchFamily="34" charset="-120"/>
              </a:rPr>
              <a:t>Disabili</a:t>
            </a:r>
            <a:r>
              <a:rPr lang="en-US" sz="1750" dirty="0">
                <a:solidFill>
                  <a:srgbClr val="49495A"/>
                </a:solidFill>
                <a:latin typeface="Hebbo"/>
                <a:ea typeface="Open Sans" pitchFamily="34" charset="-122"/>
                <a:cs typeface="Open Sans" pitchFamily="34" charset="-120"/>
              </a:rPr>
              <a:t> </a:t>
            </a:r>
            <a:r>
              <a:rPr lang="en-US" sz="1750" dirty="0" err="1">
                <a:solidFill>
                  <a:srgbClr val="49495A"/>
                </a:solidFill>
                <a:latin typeface="Hebbo"/>
                <a:ea typeface="Open Sans" pitchFamily="34" charset="-122"/>
                <a:cs typeface="Open Sans" pitchFamily="34" charset="-120"/>
              </a:rPr>
              <a:t>fisici</a:t>
            </a:r>
            <a:r>
              <a:rPr lang="en-US" sz="1750" dirty="0">
                <a:solidFill>
                  <a:srgbClr val="49495A"/>
                </a:solidFill>
                <a:latin typeface="Hebbo"/>
                <a:ea typeface="Open Sans" pitchFamily="34" charset="-122"/>
                <a:cs typeface="Open Sans" pitchFamily="34" charset="-120"/>
              </a:rPr>
              <a:t>, </a:t>
            </a:r>
            <a:r>
              <a:rPr lang="en-US" sz="1750" dirty="0" err="1">
                <a:solidFill>
                  <a:srgbClr val="49495A"/>
                </a:solidFill>
                <a:latin typeface="Hebbo"/>
                <a:ea typeface="Open Sans" pitchFamily="34" charset="-122"/>
                <a:cs typeface="Open Sans" pitchFamily="34" charset="-120"/>
              </a:rPr>
              <a:t>psichici</a:t>
            </a:r>
            <a:r>
              <a:rPr lang="en-US" sz="1750" dirty="0">
                <a:solidFill>
                  <a:srgbClr val="49495A"/>
                </a:solidFill>
                <a:latin typeface="Hebbo"/>
                <a:ea typeface="Open Sans" pitchFamily="34" charset="-122"/>
                <a:cs typeface="Open Sans" pitchFamily="34" charset="-120"/>
              </a:rPr>
              <a:t> e </a:t>
            </a:r>
            <a:r>
              <a:rPr lang="en-US" sz="1750" dirty="0" err="1">
                <a:solidFill>
                  <a:srgbClr val="49495A"/>
                </a:solidFill>
                <a:latin typeface="Hebbo"/>
                <a:ea typeface="Open Sans" pitchFamily="34" charset="-122"/>
                <a:cs typeface="Open Sans" pitchFamily="34" charset="-120"/>
              </a:rPr>
              <a:t>sensoriali</a:t>
            </a:r>
            <a:endParaRPr lang="en-US" sz="1750" dirty="0">
              <a:latin typeface="Hebbo"/>
            </a:endParaRPr>
          </a:p>
        </p:txBody>
      </p:sp>
      <p:sp>
        <p:nvSpPr>
          <p:cNvPr id="11" name="Shape 9"/>
          <p:cNvSpPr/>
          <p:nvPr/>
        </p:nvSpPr>
        <p:spPr>
          <a:xfrm>
            <a:off x="9640133" y="3547824"/>
            <a:ext cx="510302" cy="510302"/>
          </a:xfrm>
          <a:prstGeom prst="roundRect">
            <a:avLst>
              <a:gd name="adj" fmla="val 6667"/>
            </a:avLst>
          </a:prstGeom>
          <a:solidFill>
            <a:srgbClr val="EAE8F3"/>
          </a:solidFill>
          <a:ln/>
        </p:spPr>
        <p:txBody>
          <a:bodyPr/>
          <a:lstStyle/>
          <a:p>
            <a:endParaRPr lang="it-IT"/>
          </a:p>
        </p:txBody>
      </p:sp>
      <p:sp>
        <p:nvSpPr>
          <p:cNvPr id="12" name="Text 10"/>
          <p:cNvSpPr/>
          <p:nvPr/>
        </p:nvSpPr>
        <p:spPr>
          <a:xfrm>
            <a:off x="9725204" y="3590330"/>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49495A"/>
                </a:solidFill>
                <a:latin typeface="Libre Baskerville" pitchFamily="34" charset="0"/>
                <a:ea typeface="Libre Baskerville" pitchFamily="34" charset="-122"/>
                <a:cs typeface="Libre Baskerville" pitchFamily="34" charset="-120"/>
              </a:rPr>
              <a:t>3</a:t>
            </a:r>
            <a:endParaRPr lang="en-US" sz="2650" dirty="0"/>
          </a:p>
        </p:txBody>
      </p:sp>
      <p:sp>
        <p:nvSpPr>
          <p:cNvPr id="13" name="Text 11"/>
          <p:cNvSpPr/>
          <p:nvPr/>
        </p:nvSpPr>
        <p:spPr>
          <a:xfrm>
            <a:off x="10377249" y="3547824"/>
            <a:ext cx="2835235" cy="354330"/>
          </a:xfrm>
          <a:prstGeom prst="rect">
            <a:avLst/>
          </a:prstGeom>
          <a:noFill/>
          <a:ln/>
        </p:spPr>
        <p:txBody>
          <a:bodyPr wrap="none" lIns="0" tIns="0" rIns="0" bIns="0" rtlCol="0" anchor="t"/>
          <a:lstStyle/>
          <a:p>
            <a:pPr indent="0">
              <a:lnSpc>
                <a:spcPts val="2750"/>
              </a:lnSpc>
              <a:buNone/>
            </a:pPr>
            <a:r>
              <a:rPr lang="en-US" sz="2200" dirty="0">
                <a:solidFill>
                  <a:srgbClr val="3D9285"/>
                </a:solidFill>
                <a:latin typeface="Times New Roman" panose="02020603050405020304" pitchFamily="18" charset="0"/>
                <a:cs typeface="Times New Roman" panose="02020603050405020304" pitchFamily="18" charset="0"/>
              </a:rPr>
              <a:t>Malati </a:t>
            </a:r>
            <a:r>
              <a:rPr lang="en-US" sz="2200" dirty="0" err="1">
                <a:solidFill>
                  <a:srgbClr val="3D9285"/>
                </a:solidFill>
                <a:latin typeface="Times New Roman" panose="02020603050405020304" pitchFamily="18" charset="0"/>
                <a:cs typeface="Times New Roman" panose="02020603050405020304" pitchFamily="18" charset="0"/>
              </a:rPr>
              <a:t>cronici</a:t>
            </a:r>
            <a:endParaRPr lang="en-US" sz="2200" dirty="0">
              <a:solidFill>
                <a:srgbClr val="3D9285"/>
              </a:solidFill>
              <a:latin typeface="Times New Roman" panose="02020603050405020304" pitchFamily="18" charset="0"/>
              <a:cs typeface="Times New Roman" panose="02020603050405020304" pitchFamily="18" charset="0"/>
            </a:endParaRPr>
          </a:p>
        </p:txBody>
      </p:sp>
      <p:sp>
        <p:nvSpPr>
          <p:cNvPr id="14" name="Text 12"/>
          <p:cNvSpPr/>
          <p:nvPr/>
        </p:nvSpPr>
        <p:spPr>
          <a:xfrm>
            <a:off x="10377249" y="4038243"/>
            <a:ext cx="3459242" cy="362903"/>
          </a:xfrm>
          <a:prstGeom prst="rect">
            <a:avLst/>
          </a:prstGeom>
          <a:noFill/>
          <a:ln/>
        </p:spPr>
        <p:txBody>
          <a:bodyPr wrap="none" lIns="0" tIns="0" rIns="0" bIns="0" rtlCol="0" anchor="t"/>
          <a:lstStyle/>
          <a:p>
            <a:pPr marL="0" indent="0">
              <a:lnSpc>
                <a:spcPts val="2850"/>
              </a:lnSpc>
              <a:buNone/>
            </a:pPr>
            <a:r>
              <a:rPr lang="en-US" sz="1750" dirty="0">
                <a:solidFill>
                  <a:srgbClr val="49495A"/>
                </a:solidFill>
                <a:latin typeface="Hebbo"/>
                <a:ea typeface="Open Sans" pitchFamily="34" charset="-122"/>
                <a:cs typeface="Open Sans" pitchFamily="34" charset="-120"/>
              </a:rPr>
              <a:t>Persone con patologie croniche</a:t>
            </a:r>
            <a:endParaRPr lang="en-US" sz="1750" dirty="0">
              <a:latin typeface="Hebbo"/>
            </a:endParaRPr>
          </a:p>
        </p:txBody>
      </p:sp>
      <p:sp>
        <p:nvSpPr>
          <p:cNvPr id="15" name="Shape 13"/>
          <p:cNvSpPr/>
          <p:nvPr/>
        </p:nvSpPr>
        <p:spPr>
          <a:xfrm>
            <a:off x="793790" y="5246013"/>
            <a:ext cx="510302" cy="510302"/>
          </a:xfrm>
          <a:prstGeom prst="roundRect">
            <a:avLst>
              <a:gd name="adj" fmla="val 6667"/>
            </a:avLst>
          </a:prstGeom>
          <a:solidFill>
            <a:srgbClr val="EAE8F3"/>
          </a:solidFill>
          <a:ln/>
        </p:spPr>
        <p:txBody>
          <a:bodyPr/>
          <a:lstStyle/>
          <a:p>
            <a:endParaRPr lang="it-IT"/>
          </a:p>
        </p:txBody>
      </p:sp>
      <p:sp>
        <p:nvSpPr>
          <p:cNvPr id="16" name="Text 14"/>
          <p:cNvSpPr/>
          <p:nvPr/>
        </p:nvSpPr>
        <p:spPr>
          <a:xfrm>
            <a:off x="878860" y="5288518"/>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49495A"/>
                </a:solidFill>
                <a:latin typeface="Libre Baskerville" pitchFamily="34" charset="0"/>
                <a:ea typeface="Libre Baskerville" pitchFamily="34" charset="-122"/>
                <a:cs typeface="Libre Baskerville" pitchFamily="34" charset="-120"/>
              </a:rPr>
              <a:t>4</a:t>
            </a:r>
            <a:endParaRPr lang="en-US" sz="2650" dirty="0"/>
          </a:p>
        </p:txBody>
      </p:sp>
      <p:sp>
        <p:nvSpPr>
          <p:cNvPr id="17" name="Text 15"/>
          <p:cNvSpPr/>
          <p:nvPr/>
        </p:nvSpPr>
        <p:spPr>
          <a:xfrm>
            <a:off x="1530906" y="524601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3D9285"/>
                </a:solidFill>
                <a:latin typeface="Times New Roman" panose="02020603050405020304" pitchFamily="18" charset="0"/>
                <a:ea typeface="Libre Baskerville" pitchFamily="34" charset="-122"/>
                <a:cs typeface="Times New Roman" panose="02020603050405020304" pitchFamily="18" charset="0"/>
              </a:rPr>
              <a:t>A rischio</a:t>
            </a:r>
            <a:endParaRPr lang="en-US" sz="2200" dirty="0">
              <a:solidFill>
                <a:srgbClr val="3D9285"/>
              </a:solidFill>
              <a:latin typeface="Times New Roman" panose="02020603050405020304" pitchFamily="18" charset="0"/>
              <a:cs typeface="Times New Roman" panose="02020603050405020304" pitchFamily="18" charset="0"/>
            </a:endParaRPr>
          </a:p>
        </p:txBody>
      </p:sp>
      <p:sp>
        <p:nvSpPr>
          <p:cNvPr id="18" name="Text 16"/>
          <p:cNvSpPr/>
          <p:nvPr/>
        </p:nvSpPr>
        <p:spPr>
          <a:xfrm>
            <a:off x="1530906" y="5736431"/>
            <a:ext cx="5670947" cy="362903"/>
          </a:xfrm>
          <a:prstGeom prst="rect">
            <a:avLst/>
          </a:prstGeom>
          <a:noFill/>
          <a:ln/>
        </p:spPr>
        <p:txBody>
          <a:bodyPr wrap="none" lIns="0" tIns="0" rIns="0" bIns="0" rtlCol="0" anchor="t"/>
          <a:lstStyle/>
          <a:p>
            <a:pPr marL="0" indent="0">
              <a:lnSpc>
                <a:spcPts val="2850"/>
              </a:lnSpc>
              <a:buNone/>
            </a:pPr>
            <a:r>
              <a:rPr lang="en-US" sz="1750" dirty="0">
                <a:solidFill>
                  <a:srgbClr val="49495A"/>
                </a:solidFill>
                <a:latin typeface="Hebbo"/>
                <a:ea typeface="Open Sans" pitchFamily="34" charset="-122"/>
                <a:cs typeface="Open Sans" pitchFamily="34" charset="-120"/>
              </a:rPr>
              <a:t>Persone a rischio di </a:t>
            </a:r>
            <a:r>
              <a:rPr lang="en-US" sz="1750" dirty="0" err="1">
                <a:solidFill>
                  <a:srgbClr val="49495A"/>
                </a:solidFill>
                <a:latin typeface="Hebbo"/>
                <a:ea typeface="Open Sans" pitchFamily="34" charset="-122"/>
                <a:cs typeface="Open Sans" pitchFamily="34" charset="-120"/>
              </a:rPr>
              <a:t>istituzionalizzazione</a:t>
            </a:r>
            <a:r>
              <a:rPr lang="en-US" sz="1750" dirty="0">
                <a:solidFill>
                  <a:srgbClr val="49495A"/>
                </a:solidFill>
                <a:latin typeface="Hebbo"/>
                <a:ea typeface="Open Sans" pitchFamily="34" charset="-122"/>
                <a:cs typeface="Open Sans" pitchFamily="34" charset="-120"/>
              </a:rPr>
              <a:t> </a:t>
            </a:r>
          </a:p>
          <a:p>
            <a:pPr marL="0" indent="0">
              <a:lnSpc>
                <a:spcPts val="2850"/>
              </a:lnSpc>
              <a:buNone/>
            </a:pPr>
            <a:r>
              <a:rPr lang="en-US" sz="1750" dirty="0">
                <a:solidFill>
                  <a:srgbClr val="49495A"/>
                </a:solidFill>
                <a:latin typeface="Hebbo"/>
                <a:ea typeface="Open Sans" pitchFamily="34" charset="-122"/>
                <a:cs typeface="Open Sans" pitchFamily="34" charset="-120"/>
              </a:rPr>
              <a:t>(</a:t>
            </a:r>
            <a:r>
              <a:rPr lang="en-US" sz="1750" dirty="0" err="1">
                <a:solidFill>
                  <a:srgbClr val="49495A"/>
                </a:solidFill>
                <a:latin typeface="Hebbo"/>
                <a:ea typeface="Open Sans" pitchFamily="34" charset="-122"/>
                <a:cs typeface="Open Sans" pitchFamily="34" charset="-120"/>
              </a:rPr>
              <a:t>residenza</a:t>
            </a:r>
            <a:r>
              <a:rPr lang="en-US" sz="1750" dirty="0">
                <a:solidFill>
                  <a:srgbClr val="49495A"/>
                </a:solidFill>
                <a:latin typeface="Hebbo"/>
                <a:ea typeface="Open Sans" pitchFamily="34" charset="-122"/>
                <a:cs typeface="Open Sans" pitchFamily="34" charset="-120"/>
              </a:rPr>
              <a:t> </a:t>
            </a:r>
            <a:r>
              <a:rPr lang="en-US" sz="1750" dirty="0" err="1">
                <a:solidFill>
                  <a:srgbClr val="49495A"/>
                </a:solidFill>
                <a:latin typeface="Hebbo"/>
                <a:ea typeface="Open Sans" pitchFamily="34" charset="-122"/>
                <a:cs typeface="Open Sans" pitchFamily="34" charset="-120"/>
              </a:rPr>
              <a:t>protetta</a:t>
            </a:r>
            <a:r>
              <a:rPr lang="en-US" sz="1750" dirty="0">
                <a:solidFill>
                  <a:srgbClr val="49495A"/>
                </a:solidFill>
                <a:latin typeface="Hebbo"/>
                <a:ea typeface="Open Sans" pitchFamily="34" charset="-122"/>
                <a:cs typeface="Open Sans" pitchFamily="34" charset="-120"/>
              </a:rPr>
              <a:t>, case di </a:t>
            </a:r>
            <a:r>
              <a:rPr lang="en-US" sz="1750" dirty="0" err="1">
                <a:solidFill>
                  <a:srgbClr val="49495A"/>
                </a:solidFill>
                <a:latin typeface="Hebbo"/>
                <a:ea typeface="Open Sans" pitchFamily="34" charset="-122"/>
                <a:cs typeface="Open Sans" pitchFamily="34" charset="-120"/>
              </a:rPr>
              <a:t>riposo</a:t>
            </a:r>
            <a:r>
              <a:rPr lang="en-US" sz="1750" dirty="0">
                <a:solidFill>
                  <a:srgbClr val="49495A"/>
                </a:solidFill>
                <a:latin typeface="Hebbo"/>
                <a:ea typeface="Open Sans" pitchFamily="34" charset="-122"/>
                <a:cs typeface="Open Sans" pitchFamily="34" charset="-120"/>
              </a:rPr>
              <a:t>)</a:t>
            </a:r>
            <a:endParaRPr lang="en-US" sz="1750" dirty="0">
              <a:latin typeface="Hebbo"/>
            </a:endParaRPr>
          </a:p>
        </p:txBody>
      </p:sp>
      <p:sp>
        <p:nvSpPr>
          <p:cNvPr id="19" name="Shape 17"/>
          <p:cNvSpPr/>
          <p:nvPr/>
        </p:nvSpPr>
        <p:spPr>
          <a:xfrm>
            <a:off x="7428667" y="5246013"/>
            <a:ext cx="510302" cy="510302"/>
          </a:xfrm>
          <a:prstGeom prst="roundRect">
            <a:avLst>
              <a:gd name="adj" fmla="val 6667"/>
            </a:avLst>
          </a:prstGeom>
          <a:solidFill>
            <a:srgbClr val="EAE8F3"/>
          </a:solidFill>
          <a:ln/>
        </p:spPr>
        <p:txBody>
          <a:bodyPr/>
          <a:lstStyle/>
          <a:p>
            <a:endParaRPr lang="it-IT"/>
          </a:p>
        </p:txBody>
      </p:sp>
      <p:sp>
        <p:nvSpPr>
          <p:cNvPr id="20" name="Text 18"/>
          <p:cNvSpPr/>
          <p:nvPr/>
        </p:nvSpPr>
        <p:spPr>
          <a:xfrm>
            <a:off x="7513737" y="5288518"/>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49495A"/>
                </a:solidFill>
                <a:latin typeface="Libre Baskerville" pitchFamily="34" charset="0"/>
                <a:ea typeface="Libre Baskerville" pitchFamily="34" charset="-122"/>
                <a:cs typeface="Libre Baskerville" pitchFamily="34" charset="-120"/>
              </a:rPr>
              <a:t>5</a:t>
            </a:r>
            <a:endParaRPr lang="en-US" sz="2650" dirty="0"/>
          </a:p>
        </p:txBody>
      </p:sp>
      <p:sp>
        <p:nvSpPr>
          <p:cNvPr id="21" name="Text 19"/>
          <p:cNvSpPr/>
          <p:nvPr/>
        </p:nvSpPr>
        <p:spPr>
          <a:xfrm>
            <a:off x="8165783" y="5250124"/>
            <a:ext cx="2835235" cy="354330"/>
          </a:xfrm>
          <a:prstGeom prst="rect">
            <a:avLst/>
          </a:prstGeom>
          <a:noFill/>
          <a:ln/>
        </p:spPr>
        <p:txBody>
          <a:bodyPr wrap="none" lIns="0" tIns="0" rIns="0" bIns="0" rtlCol="0" anchor="t"/>
          <a:lstStyle/>
          <a:p>
            <a:pPr>
              <a:lnSpc>
                <a:spcPts val="2750"/>
              </a:lnSpc>
            </a:pPr>
            <a:r>
              <a:rPr lang="en-US" sz="2200" dirty="0">
                <a:solidFill>
                  <a:srgbClr val="3D9285"/>
                </a:solidFill>
                <a:latin typeface="Heboo"/>
                <a:ea typeface="Open Sans" pitchFamily="34" charset="-122"/>
                <a:cs typeface="Open Sans" pitchFamily="34" charset="-120"/>
              </a:rPr>
              <a:t>Caregivers</a:t>
            </a:r>
            <a:endParaRPr lang="en-US" sz="2200" dirty="0">
              <a:solidFill>
                <a:srgbClr val="3D9285"/>
              </a:solidFill>
              <a:latin typeface="Times New Roman" panose="02020603050405020304" pitchFamily="18" charset="0"/>
              <a:cs typeface="Times New Roman" panose="02020603050405020304" pitchFamily="18" charset="0"/>
            </a:endParaRPr>
          </a:p>
        </p:txBody>
      </p:sp>
      <p:sp>
        <p:nvSpPr>
          <p:cNvPr id="22" name="Text 20"/>
          <p:cNvSpPr/>
          <p:nvPr/>
        </p:nvSpPr>
        <p:spPr>
          <a:xfrm>
            <a:off x="8165783" y="5736431"/>
            <a:ext cx="5670947" cy="362903"/>
          </a:xfrm>
          <a:prstGeom prst="rect">
            <a:avLst/>
          </a:prstGeom>
          <a:noFill/>
          <a:ln/>
        </p:spPr>
        <p:txBody>
          <a:bodyPr wrap="none" lIns="0" tIns="0" rIns="0" bIns="0" rtlCol="0" anchor="t"/>
          <a:lstStyle/>
          <a:p>
            <a:pPr marL="0" indent="0">
              <a:lnSpc>
                <a:spcPts val="2850"/>
              </a:lnSpc>
              <a:buNone/>
            </a:pPr>
            <a:r>
              <a:rPr lang="en-US" sz="1750" dirty="0" err="1">
                <a:solidFill>
                  <a:srgbClr val="49495A"/>
                </a:solidFill>
                <a:latin typeface="Heboo"/>
                <a:ea typeface="Open Sans" pitchFamily="34" charset="-122"/>
                <a:cs typeface="Open Sans" pitchFamily="34" charset="-120"/>
              </a:rPr>
              <a:t>Familiari</a:t>
            </a:r>
            <a:r>
              <a:rPr lang="en-US" sz="1750" dirty="0">
                <a:solidFill>
                  <a:srgbClr val="49495A"/>
                </a:solidFill>
                <a:latin typeface="Heboo"/>
                <a:ea typeface="Open Sans" pitchFamily="34" charset="-122"/>
                <a:cs typeface="Open Sans" pitchFamily="34" charset="-120"/>
              </a:rPr>
              <a:t> ed </a:t>
            </a:r>
            <a:r>
              <a:rPr lang="en-US" sz="1750" dirty="0" err="1">
                <a:solidFill>
                  <a:srgbClr val="49495A"/>
                </a:solidFill>
                <a:latin typeface="Heboo"/>
                <a:ea typeface="Open Sans" pitchFamily="34" charset="-122"/>
                <a:cs typeface="Open Sans" pitchFamily="34" charset="-120"/>
              </a:rPr>
              <a:t>operatori</a:t>
            </a:r>
            <a:r>
              <a:rPr lang="en-US" sz="1750" dirty="0">
                <a:solidFill>
                  <a:srgbClr val="49495A"/>
                </a:solidFill>
                <a:latin typeface="Heboo"/>
                <a:ea typeface="Open Sans" pitchFamily="34" charset="-122"/>
                <a:cs typeface="Open Sans" pitchFamily="34" charset="-120"/>
              </a:rPr>
              <a:t> dei Servizi (</a:t>
            </a:r>
            <a:r>
              <a:rPr lang="en-US" sz="1750" dirty="0" err="1">
                <a:solidFill>
                  <a:srgbClr val="49495A"/>
                </a:solidFill>
                <a:latin typeface="Heboo"/>
                <a:ea typeface="Open Sans" pitchFamily="34" charset="-122"/>
                <a:cs typeface="Open Sans" pitchFamily="34" charset="-120"/>
              </a:rPr>
              <a:t>fruitori</a:t>
            </a:r>
            <a:r>
              <a:rPr lang="en-US" sz="1750" dirty="0">
                <a:solidFill>
                  <a:srgbClr val="49495A"/>
                </a:solidFill>
                <a:latin typeface="Heboo"/>
                <a:ea typeface="Open Sans" pitchFamily="34" charset="-122"/>
                <a:cs typeface="Open Sans" pitchFamily="34" charset="-120"/>
              </a:rPr>
              <a:t> indiretti</a:t>
            </a:r>
            <a:r>
              <a:rPr lang="en-US" sz="1750" dirty="0">
                <a:solidFill>
                  <a:srgbClr val="49495A"/>
                </a:solidFill>
                <a:latin typeface="Open Sans" pitchFamily="34" charset="0"/>
                <a:ea typeface="Open Sans" pitchFamily="34" charset="-122"/>
                <a:cs typeface="Open Sans" pitchFamily="34" charset="-120"/>
              </a:rPr>
              <a:t>)</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0218" y="621268"/>
            <a:ext cx="4797862" cy="599718"/>
          </a:xfrm>
          <a:prstGeom prst="rect">
            <a:avLst/>
          </a:prstGeom>
          <a:noFill/>
          <a:ln/>
        </p:spPr>
        <p:txBody>
          <a:bodyPr wrap="none" lIns="0" tIns="0" rIns="0" bIns="0" rtlCol="0" anchor="t"/>
          <a:lstStyle/>
          <a:p>
            <a:pPr marL="0" indent="0">
              <a:lnSpc>
                <a:spcPts val="4700"/>
              </a:lnSpc>
              <a:buNone/>
            </a:pPr>
            <a:r>
              <a:rPr lang="en-US" sz="4450" dirty="0">
                <a:solidFill>
                  <a:srgbClr val="284B85"/>
                </a:solidFill>
                <a:latin typeface="Times New Roman" panose="02020603050405020304" pitchFamily="18" charset="0"/>
                <a:ea typeface="Libre Baskerville" pitchFamily="34" charset="-122"/>
                <a:cs typeface="Times New Roman" panose="02020603050405020304" pitchFamily="18" charset="0"/>
              </a:rPr>
              <a:t>TELESOCCORSO</a:t>
            </a:r>
            <a:endParaRPr lang="en-US" sz="4450" dirty="0">
              <a:solidFill>
                <a:srgbClr val="284B85"/>
              </a:solidFill>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90218" y="1604724"/>
            <a:ext cx="959525" cy="1151453"/>
          </a:xfrm>
          <a:prstGeom prst="rect">
            <a:avLst/>
          </a:prstGeom>
        </p:spPr>
      </p:pic>
      <p:sp>
        <p:nvSpPr>
          <p:cNvPr id="4" name="Text 1"/>
          <p:cNvSpPr/>
          <p:nvPr/>
        </p:nvSpPr>
        <p:spPr>
          <a:xfrm>
            <a:off x="2082657" y="1646634"/>
            <a:ext cx="4358997" cy="299799"/>
          </a:xfrm>
          <a:prstGeom prst="rect">
            <a:avLst/>
          </a:prstGeom>
          <a:noFill/>
          <a:ln/>
        </p:spPr>
        <p:txBody>
          <a:bodyPr wrap="none" lIns="0" tIns="0" rIns="0" bIns="0" rtlCol="0" anchor="t"/>
          <a:lstStyle/>
          <a:p>
            <a:pPr marL="0" indent="0" algn="l">
              <a:lnSpc>
                <a:spcPts val="2350"/>
              </a:lnSpc>
              <a:buNone/>
            </a:pPr>
            <a:r>
              <a:rPr lang="en-US" sz="1850" dirty="0">
                <a:solidFill>
                  <a:srgbClr val="3D9285"/>
                </a:solidFill>
                <a:latin typeface="Libre Baskerville" pitchFamily="34" charset="0"/>
                <a:ea typeface="Libre Baskerville" pitchFamily="34" charset="-122"/>
                <a:cs typeface="Times New Roman" panose="02020603050405020304" pitchFamily="18" charset="0"/>
              </a:rPr>
              <a:t>Prevenzione e Gestione Emergenze</a:t>
            </a:r>
            <a:endParaRPr lang="en-US" sz="1850" dirty="0">
              <a:solidFill>
                <a:srgbClr val="3D9285"/>
              </a:solidFill>
            </a:endParaRPr>
          </a:p>
        </p:txBody>
      </p:sp>
      <p:sp>
        <p:nvSpPr>
          <p:cNvPr id="5" name="Text 2"/>
          <p:cNvSpPr/>
          <p:nvPr/>
        </p:nvSpPr>
        <p:spPr>
          <a:xfrm>
            <a:off x="2037517" y="2061567"/>
            <a:ext cx="11802666" cy="307062"/>
          </a:xfrm>
          <a:prstGeom prst="rect">
            <a:avLst/>
          </a:prstGeom>
          <a:noFill/>
          <a:ln/>
        </p:spPr>
        <p:txBody>
          <a:bodyPr wrap="none" lIns="0" tIns="0" rIns="0" bIns="0" rtlCol="0" anchor="t"/>
          <a:lstStyle/>
          <a:p>
            <a:pPr marL="0" indent="0" algn="l">
              <a:lnSpc>
                <a:spcPts val="2400"/>
              </a:lnSpc>
              <a:buNone/>
            </a:pPr>
            <a:r>
              <a:rPr lang="en-US" sz="1500" dirty="0">
                <a:solidFill>
                  <a:srgbClr val="49495A"/>
                </a:solidFill>
                <a:latin typeface="Heebo" pitchFamily="2" charset="-79"/>
                <a:ea typeface="Open Sans" pitchFamily="34" charset="-122"/>
                <a:cs typeface="Heebo" pitchFamily="2" charset="-79"/>
              </a:rPr>
              <a:t>Serve a prevenire e a gestire le emergenze. Si avvale di diversi dispositivi, fissi o mobile.</a:t>
            </a:r>
          </a:p>
          <a:p>
            <a:pPr marL="0" indent="0" algn="l">
              <a:lnSpc>
                <a:spcPts val="2400"/>
              </a:lnSpc>
              <a:buNone/>
            </a:pPr>
            <a:r>
              <a:rPr lang="en-US" sz="1500" dirty="0">
                <a:solidFill>
                  <a:srgbClr val="49495A"/>
                </a:solidFill>
                <a:latin typeface="Heebo" pitchFamily="2" charset="-79"/>
                <a:ea typeface="Open Sans" pitchFamily="34" charset="-122"/>
                <a:cs typeface="Heebo" pitchFamily="2" charset="-79"/>
              </a:rPr>
              <a:t>Il </a:t>
            </a:r>
            <a:r>
              <a:rPr lang="en-US" sz="1500" dirty="0" err="1">
                <a:solidFill>
                  <a:srgbClr val="49495A"/>
                </a:solidFill>
                <a:latin typeface="Heebo" pitchFamily="2" charset="-79"/>
                <a:ea typeface="Open Sans" pitchFamily="34" charset="-122"/>
                <a:cs typeface="Heebo" pitchFamily="2" charset="-79"/>
              </a:rPr>
              <a:t>telesoccorso</a:t>
            </a:r>
            <a:r>
              <a:rPr lang="en-US" sz="1500" dirty="0">
                <a:solidFill>
                  <a:srgbClr val="49495A"/>
                </a:solidFill>
                <a:latin typeface="Heebo" pitchFamily="2" charset="-79"/>
                <a:ea typeface="Open Sans" pitchFamily="34" charset="-122"/>
                <a:cs typeface="Heebo" pitchFamily="2" charset="-79"/>
              </a:rPr>
              <a:t> è </a:t>
            </a:r>
            <a:r>
              <a:rPr lang="en-US" sz="1500" dirty="0" err="1">
                <a:solidFill>
                  <a:srgbClr val="49495A"/>
                </a:solidFill>
                <a:latin typeface="Heebo" pitchFamily="2" charset="-79"/>
                <a:ea typeface="Open Sans" pitchFamily="34" charset="-122"/>
                <a:cs typeface="Heebo" pitchFamily="2" charset="-79"/>
              </a:rPr>
              <a:t>anche</a:t>
            </a:r>
            <a:r>
              <a:rPr lang="en-US" sz="1500" dirty="0">
                <a:solidFill>
                  <a:srgbClr val="49495A"/>
                </a:solidFill>
                <a:latin typeface="Heebo" pitchFamily="2" charset="-79"/>
                <a:ea typeface="Open Sans" pitchFamily="34" charset="-122"/>
                <a:cs typeface="Heebo" pitchFamily="2" charset="-79"/>
              </a:rPr>
              <a:t> un punto di </a:t>
            </a:r>
            <a:r>
              <a:rPr lang="en-US" sz="1500" dirty="0" err="1">
                <a:solidFill>
                  <a:srgbClr val="49495A"/>
                </a:solidFill>
                <a:latin typeface="Heebo" pitchFamily="2" charset="-79"/>
                <a:ea typeface="Open Sans" pitchFamily="34" charset="-122"/>
                <a:cs typeface="Heebo" pitchFamily="2" charset="-79"/>
              </a:rPr>
              <a:t>riferimento</a:t>
            </a:r>
            <a:r>
              <a:rPr lang="en-US" sz="1500" dirty="0">
                <a:solidFill>
                  <a:srgbClr val="49495A"/>
                </a:solidFill>
                <a:latin typeface="Heebo" pitchFamily="2" charset="-79"/>
                <a:ea typeface="Open Sans" pitchFamily="34" charset="-122"/>
                <a:cs typeface="Heebo" pitchFamily="2" charset="-79"/>
              </a:rPr>
              <a:t>  per le </a:t>
            </a:r>
            <a:r>
              <a:rPr lang="en-US" sz="1500" dirty="0" err="1">
                <a:solidFill>
                  <a:srgbClr val="49495A"/>
                </a:solidFill>
                <a:latin typeface="Heebo" pitchFamily="2" charset="-79"/>
                <a:ea typeface="Open Sans" pitchFamily="34" charset="-122"/>
                <a:cs typeface="Heebo" pitchFamily="2" charset="-79"/>
              </a:rPr>
              <a:t>difficoltà</a:t>
            </a:r>
            <a:r>
              <a:rPr lang="en-US" sz="1500" dirty="0">
                <a:solidFill>
                  <a:srgbClr val="49495A"/>
                </a:solidFill>
                <a:latin typeface="Heebo" pitchFamily="2" charset="-79"/>
                <a:ea typeface="Open Sans" pitchFamily="34" charset="-122"/>
                <a:cs typeface="Heebo" pitchFamily="2" charset="-79"/>
              </a:rPr>
              <a:t> di </a:t>
            </a:r>
            <a:r>
              <a:rPr lang="en-US" sz="1500" dirty="0" err="1">
                <a:solidFill>
                  <a:srgbClr val="49495A"/>
                </a:solidFill>
                <a:latin typeface="Heebo" pitchFamily="2" charset="-79"/>
                <a:ea typeface="Open Sans" pitchFamily="34" charset="-122"/>
                <a:cs typeface="Heebo" pitchFamily="2" charset="-79"/>
              </a:rPr>
              <a:t>ogni</a:t>
            </a:r>
            <a:r>
              <a:rPr lang="en-US" sz="1500" dirty="0">
                <a:solidFill>
                  <a:srgbClr val="49495A"/>
                </a:solidFill>
                <a:latin typeface="Heebo" pitchFamily="2" charset="-79"/>
                <a:ea typeface="Open Sans" pitchFamily="34" charset="-122"/>
                <a:cs typeface="Heebo" pitchFamily="2" charset="-79"/>
              </a:rPr>
              <a:t> </a:t>
            </a:r>
            <a:r>
              <a:rPr lang="en-US" sz="1500" dirty="0" err="1">
                <a:solidFill>
                  <a:srgbClr val="49495A"/>
                </a:solidFill>
                <a:latin typeface="Heebo" pitchFamily="2" charset="-79"/>
                <a:ea typeface="Open Sans" pitchFamily="34" charset="-122"/>
                <a:cs typeface="Heebo" pitchFamily="2" charset="-79"/>
              </a:rPr>
              <a:t>giorno</a:t>
            </a:r>
            <a:r>
              <a:rPr lang="en-US" sz="1500" dirty="0">
                <a:solidFill>
                  <a:srgbClr val="49495A"/>
                </a:solidFill>
                <a:latin typeface="Heebo" pitchFamily="2" charset="-79"/>
                <a:ea typeface="Open Sans" pitchFamily="34" charset="-122"/>
                <a:cs typeface="Heebo" pitchFamily="2" charset="-79"/>
              </a:rPr>
              <a:t>, </a:t>
            </a:r>
            <a:r>
              <a:rPr lang="en-US" sz="1500" dirty="0" err="1">
                <a:solidFill>
                  <a:srgbClr val="49495A"/>
                </a:solidFill>
                <a:latin typeface="Heebo" pitchFamily="2" charset="-79"/>
                <a:ea typeface="Open Sans" pitchFamily="34" charset="-122"/>
                <a:cs typeface="Heebo" pitchFamily="2" charset="-79"/>
              </a:rPr>
              <a:t>piccoli</a:t>
            </a:r>
            <a:r>
              <a:rPr lang="en-US" sz="1500" dirty="0">
                <a:solidFill>
                  <a:srgbClr val="49495A"/>
                </a:solidFill>
                <a:latin typeface="Heebo" pitchFamily="2" charset="-79"/>
                <a:ea typeface="Open Sans" pitchFamily="34" charset="-122"/>
                <a:cs typeface="Heebo" pitchFamily="2" charset="-79"/>
              </a:rPr>
              <a:t> o </a:t>
            </a:r>
            <a:r>
              <a:rPr lang="en-US" sz="1500" dirty="0" err="1">
                <a:solidFill>
                  <a:srgbClr val="49495A"/>
                </a:solidFill>
                <a:latin typeface="Heebo" pitchFamily="2" charset="-79"/>
                <a:ea typeface="Open Sans" pitchFamily="34" charset="-122"/>
                <a:cs typeface="Heebo" pitchFamily="2" charset="-79"/>
              </a:rPr>
              <a:t>grandi</a:t>
            </a:r>
            <a:r>
              <a:rPr lang="en-US" sz="1500" dirty="0">
                <a:solidFill>
                  <a:srgbClr val="49495A"/>
                </a:solidFill>
                <a:latin typeface="Heebo" pitchFamily="2" charset="-79"/>
                <a:ea typeface="Open Sans" pitchFamily="34" charset="-122"/>
                <a:cs typeface="Heebo" pitchFamily="2" charset="-79"/>
              </a:rPr>
              <a:t> </a:t>
            </a:r>
            <a:r>
              <a:rPr lang="en-US" sz="1500" dirty="0" err="1">
                <a:solidFill>
                  <a:srgbClr val="49495A"/>
                </a:solidFill>
                <a:latin typeface="Heebo" pitchFamily="2" charset="-79"/>
                <a:ea typeface="Open Sans" pitchFamily="34" charset="-122"/>
                <a:cs typeface="Heebo" pitchFamily="2" charset="-79"/>
              </a:rPr>
              <a:t>problemi</a:t>
            </a:r>
            <a:r>
              <a:rPr lang="en-US" sz="1500" dirty="0">
                <a:solidFill>
                  <a:srgbClr val="49495A"/>
                </a:solidFill>
                <a:latin typeface="Heebo" pitchFamily="2" charset="-79"/>
                <a:ea typeface="Open Sans" pitchFamily="34" charset="-122"/>
                <a:cs typeface="Heebo" pitchFamily="2" charset="-79"/>
              </a:rPr>
              <a:t> </a:t>
            </a:r>
          </a:p>
          <a:p>
            <a:pPr marL="0" indent="0" algn="l">
              <a:lnSpc>
                <a:spcPts val="2400"/>
              </a:lnSpc>
              <a:buNone/>
            </a:pPr>
            <a:r>
              <a:rPr lang="en-US" sz="1500" dirty="0" err="1">
                <a:solidFill>
                  <a:srgbClr val="49495A"/>
                </a:solidFill>
                <a:latin typeface="Heebo" pitchFamily="2" charset="-79"/>
                <a:ea typeface="Open Sans" pitchFamily="34" charset="-122"/>
                <a:cs typeface="Heebo" pitchFamily="2" charset="-79"/>
              </a:rPr>
              <a:t>che</a:t>
            </a:r>
            <a:r>
              <a:rPr lang="en-US" sz="1500" dirty="0">
                <a:solidFill>
                  <a:srgbClr val="49495A"/>
                </a:solidFill>
                <a:latin typeface="Heebo" pitchFamily="2" charset="-79"/>
                <a:ea typeface="Open Sans" pitchFamily="34" charset="-122"/>
                <a:cs typeface="Heebo" pitchFamily="2" charset="-79"/>
              </a:rPr>
              <a:t> la persona fragile non </a:t>
            </a:r>
            <a:r>
              <a:rPr lang="en-US" sz="1500" dirty="0" err="1">
                <a:solidFill>
                  <a:srgbClr val="49495A"/>
                </a:solidFill>
                <a:latin typeface="Heebo" pitchFamily="2" charset="-79"/>
                <a:ea typeface="Open Sans" pitchFamily="34" charset="-122"/>
                <a:cs typeface="Heebo" pitchFamily="2" charset="-79"/>
              </a:rPr>
              <a:t>sa</a:t>
            </a:r>
            <a:r>
              <a:rPr lang="en-US" sz="1500" dirty="0">
                <a:solidFill>
                  <a:srgbClr val="49495A"/>
                </a:solidFill>
                <a:latin typeface="Heebo" pitchFamily="2" charset="-79"/>
                <a:ea typeface="Open Sans" pitchFamily="34" charset="-122"/>
                <a:cs typeface="Heebo" pitchFamily="2" charset="-79"/>
              </a:rPr>
              <a:t> come </a:t>
            </a:r>
            <a:r>
              <a:rPr lang="en-US" sz="1500" dirty="0" err="1">
                <a:solidFill>
                  <a:srgbClr val="49495A"/>
                </a:solidFill>
                <a:latin typeface="Heebo" pitchFamily="2" charset="-79"/>
                <a:ea typeface="Open Sans" pitchFamily="34" charset="-122"/>
                <a:cs typeface="Heebo" pitchFamily="2" charset="-79"/>
              </a:rPr>
              <a:t>gestire</a:t>
            </a:r>
            <a:r>
              <a:rPr lang="en-US" sz="1500" dirty="0">
                <a:solidFill>
                  <a:srgbClr val="49495A"/>
                </a:solidFill>
                <a:latin typeface="Heebo" pitchFamily="2" charset="-79"/>
                <a:ea typeface="Open Sans" pitchFamily="34" charset="-122"/>
                <a:cs typeface="Heebo" pitchFamily="2" charset="-79"/>
              </a:rPr>
              <a:t> da sola..</a:t>
            </a:r>
            <a:endParaRPr lang="en-US" sz="1500" dirty="0">
              <a:latin typeface="Heebo" pitchFamily="2" charset="-79"/>
              <a:cs typeface="Heebo" pitchFamily="2" charset="-79"/>
            </a:endParaRPr>
          </a:p>
        </p:txBody>
      </p:sp>
      <p:pic>
        <p:nvPicPr>
          <p:cNvPr id="6" name="Image 1" descr="preencoded.png"/>
          <p:cNvPicPr>
            <a:picLocks noChangeAspect="1"/>
          </p:cNvPicPr>
          <p:nvPr/>
        </p:nvPicPr>
        <p:blipFill>
          <a:blip r:embed="rId4"/>
          <a:stretch>
            <a:fillRect/>
          </a:stretch>
        </p:blipFill>
        <p:spPr>
          <a:xfrm>
            <a:off x="790218" y="2756178"/>
            <a:ext cx="959525" cy="1719739"/>
          </a:xfrm>
          <a:prstGeom prst="rect">
            <a:avLst/>
          </a:prstGeom>
        </p:spPr>
      </p:pic>
      <p:sp>
        <p:nvSpPr>
          <p:cNvPr id="7" name="Text 3"/>
          <p:cNvSpPr/>
          <p:nvPr/>
        </p:nvSpPr>
        <p:spPr>
          <a:xfrm>
            <a:off x="2037517" y="3165062"/>
            <a:ext cx="2398871" cy="299799"/>
          </a:xfrm>
          <a:prstGeom prst="rect">
            <a:avLst/>
          </a:prstGeom>
          <a:noFill/>
          <a:ln/>
        </p:spPr>
        <p:txBody>
          <a:bodyPr wrap="none" lIns="0" tIns="0" rIns="0" bIns="0" rtlCol="0" anchor="t"/>
          <a:lstStyle/>
          <a:p>
            <a:pPr marL="0" indent="0" algn="l">
              <a:lnSpc>
                <a:spcPts val="2350"/>
              </a:lnSpc>
              <a:buNone/>
            </a:pPr>
            <a:r>
              <a:rPr lang="en-US" sz="1850" dirty="0" err="1">
                <a:solidFill>
                  <a:srgbClr val="3D9285"/>
                </a:solidFill>
                <a:latin typeface="Libre Baskerville" pitchFamily="34" charset="0"/>
                <a:ea typeface="Libre Baskerville" pitchFamily="34" charset="-122"/>
                <a:cs typeface="Times New Roman" panose="02020603050405020304" pitchFamily="18" charset="0"/>
              </a:rPr>
              <a:t>Dispositivi</a:t>
            </a:r>
            <a:endParaRPr lang="en-US" sz="1850" dirty="0">
              <a:solidFill>
                <a:srgbClr val="3D9285"/>
              </a:solidFill>
            </a:endParaRPr>
          </a:p>
        </p:txBody>
      </p:sp>
      <p:sp>
        <p:nvSpPr>
          <p:cNvPr id="8" name="Text 4"/>
          <p:cNvSpPr/>
          <p:nvPr/>
        </p:nvSpPr>
        <p:spPr>
          <a:xfrm>
            <a:off x="2082657" y="3510046"/>
            <a:ext cx="11802666" cy="921187"/>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Heebo" pitchFamily="2" charset="-79"/>
                <a:ea typeface="Open Sans" pitchFamily="34" charset="-122"/>
                <a:cs typeface="Heebo" pitchFamily="2" charset="-79"/>
              </a:rPr>
              <a:t>La soluzione domiciliare combina una centralina (collegabile alla linea telefonica o funzionante con sim) con un pulsante indossabile al polso o al collo, piccolo, semplice da usare ed impermeabile. La soluzione mobile si appoggia ad un orologio multifunzione, in grado di assolvere a diverse funzioni, dall'emergenza al monitoraggio parametri</a:t>
            </a:r>
            <a:r>
              <a:rPr lang="en-US" sz="1500" dirty="0">
                <a:solidFill>
                  <a:srgbClr val="49495A"/>
                </a:solidFill>
                <a:latin typeface="Open Sans" pitchFamily="34" charset="0"/>
                <a:ea typeface="Open Sans" pitchFamily="34" charset="-122"/>
                <a:cs typeface="Open Sans" pitchFamily="34" charset="-120"/>
              </a:rPr>
              <a:t>.</a:t>
            </a:r>
            <a:endParaRPr lang="en-US" sz="1500" dirty="0"/>
          </a:p>
        </p:txBody>
      </p:sp>
      <p:pic>
        <p:nvPicPr>
          <p:cNvPr id="9" name="Image 2" descr="preencoded.png"/>
          <p:cNvPicPr>
            <a:picLocks noChangeAspect="1"/>
          </p:cNvPicPr>
          <p:nvPr/>
        </p:nvPicPr>
        <p:blipFill>
          <a:blip r:embed="rId5"/>
          <a:stretch>
            <a:fillRect/>
          </a:stretch>
        </p:blipFill>
        <p:spPr>
          <a:xfrm>
            <a:off x="790218" y="4475917"/>
            <a:ext cx="959525" cy="1412677"/>
          </a:xfrm>
          <a:prstGeom prst="rect">
            <a:avLst/>
          </a:prstGeom>
        </p:spPr>
      </p:pic>
      <p:sp>
        <p:nvSpPr>
          <p:cNvPr id="10" name="Text 5"/>
          <p:cNvSpPr/>
          <p:nvPr/>
        </p:nvSpPr>
        <p:spPr>
          <a:xfrm>
            <a:off x="2037517" y="4667726"/>
            <a:ext cx="2398871" cy="299799"/>
          </a:xfrm>
          <a:prstGeom prst="rect">
            <a:avLst/>
          </a:prstGeom>
          <a:noFill/>
          <a:ln/>
        </p:spPr>
        <p:txBody>
          <a:bodyPr wrap="none" lIns="0" tIns="0" rIns="0" bIns="0" rtlCol="0" anchor="t"/>
          <a:lstStyle/>
          <a:p>
            <a:pPr marL="0" indent="0" algn="l">
              <a:lnSpc>
                <a:spcPts val="2350"/>
              </a:lnSpc>
              <a:buNone/>
            </a:pPr>
            <a:r>
              <a:rPr lang="en-US" sz="1850" dirty="0" err="1">
                <a:solidFill>
                  <a:srgbClr val="3D9285"/>
                </a:solidFill>
                <a:latin typeface="Times New Roman" panose="02020603050405020304" pitchFamily="18" charset="0"/>
                <a:ea typeface="Libre Baskerville" pitchFamily="34" charset="-122"/>
                <a:cs typeface="Times New Roman" panose="02020603050405020304" pitchFamily="18" charset="0"/>
              </a:rPr>
              <a:t>Centrali</a:t>
            </a: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 Operative</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11" name="Text 6"/>
          <p:cNvSpPr/>
          <p:nvPr/>
        </p:nvSpPr>
        <p:spPr>
          <a:xfrm>
            <a:off x="2037516" y="5072323"/>
            <a:ext cx="11802666" cy="614124"/>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Heebo" pitchFamily="2" charset="-79"/>
                <a:ea typeface="Open Sans" pitchFamily="34" charset="-122"/>
                <a:cs typeface="Heebo" pitchFamily="2" charset="-79"/>
              </a:rPr>
              <a:t>Il sistema è collegato alle centrali operative di Televita che rispondono in viva voce alle richieste di aiuto (l'utente schiaccia il pulsante ed invia l'allarme), trovando una soluzione tempestiva ad ogni problema, h24, 365 giorni all'anno.</a:t>
            </a:r>
            <a:endParaRPr lang="en-US" sz="1500" dirty="0">
              <a:latin typeface="Heebo" pitchFamily="2" charset="-79"/>
              <a:cs typeface="Heebo" pitchFamily="2" charset="-79"/>
            </a:endParaRPr>
          </a:p>
        </p:txBody>
      </p:sp>
      <p:pic>
        <p:nvPicPr>
          <p:cNvPr id="12" name="Image 3" descr="preencoded.png"/>
          <p:cNvPicPr>
            <a:picLocks noChangeAspect="1"/>
          </p:cNvPicPr>
          <p:nvPr/>
        </p:nvPicPr>
        <p:blipFill>
          <a:blip r:embed="rId6"/>
          <a:stretch>
            <a:fillRect/>
          </a:stretch>
        </p:blipFill>
        <p:spPr>
          <a:xfrm>
            <a:off x="790218" y="5888593"/>
            <a:ext cx="959525" cy="1719739"/>
          </a:xfrm>
          <a:prstGeom prst="rect">
            <a:avLst/>
          </a:prstGeom>
        </p:spPr>
      </p:pic>
      <p:sp>
        <p:nvSpPr>
          <p:cNvPr id="13" name="Text 7"/>
          <p:cNvSpPr/>
          <p:nvPr/>
        </p:nvSpPr>
        <p:spPr>
          <a:xfrm>
            <a:off x="2037517" y="6080403"/>
            <a:ext cx="2538293" cy="299799"/>
          </a:xfrm>
          <a:prstGeom prst="rect">
            <a:avLst/>
          </a:prstGeom>
          <a:noFill/>
          <a:ln/>
        </p:spPr>
        <p:txBody>
          <a:bodyPr wrap="none" lIns="0" tIns="0" rIns="0" bIns="0" rtlCol="0" anchor="t"/>
          <a:lstStyle/>
          <a:p>
            <a:pPr marL="0" indent="0" algn="l">
              <a:lnSpc>
                <a:spcPts val="2350"/>
              </a:lnSpc>
              <a:buNone/>
            </a:pP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Protocolli Collaudati</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14" name="Text 8"/>
          <p:cNvSpPr/>
          <p:nvPr/>
        </p:nvSpPr>
        <p:spPr>
          <a:xfrm>
            <a:off x="2037517" y="6495336"/>
            <a:ext cx="11802666" cy="921187"/>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Heebo" pitchFamily="2" charset="-79"/>
                <a:ea typeface="Open Sans" pitchFamily="34" charset="-122"/>
                <a:cs typeface="Heebo" pitchFamily="2" charset="-79"/>
              </a:rPr>
              <a:t>Gli operatori Televita nella gestione degli allarmi applicano protocolli collaudati, costruiti in oltre 30 anni di esperienza con i Servizi pubblici dell'Emergenza (NUE). </a:t>
            </a:r>
            <a:endParaRPr lang="en-US" sz="1500" dirty="0">
              <a:latin typeface="Heebo" pitchFamily="2" charset="-79"/>
              <a:cs typeface="Heebo" pitchFamily="2" charset="-79"/>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57344"/>
            <a:ext cx="4820007" cy="602456"/>
          </a:xfrm>
          <a:prstGeom prst="rect">
            <a:avLst/>
          </a:prstGeom>
          <a:noFill/>
          <a:ln/>
        </p:spPr>
        <p:txBody>
          <a:bodyPr wrap="none" lIns="0" tIns="0" rIns="0" bIns="0" rtlCol="0" anchor="t"/>
          <a:lstStyle/>
          <a:p>
            <a:pPr marL="0" indent="0">
              <a:lnSpc>
                <a:spcPts val="4700"/>
              </a:lnSpc>
              <a:buNone/>
            </a:pPr>
            <a:r>
              <a:rPr lang="en-US" sz="4450" dirty="0">
                <a:solidFill>
                  <a:srgbClr val="284B85"/>
                </a:solidFill>
                <a:latin typeface="Libre Baskerville" pitchFamily="34" charset="0"/>
                <a:ea typeface="Libre Baskerville" pitchFamily="34" charset="-122"/>
                <a:cs typeface="Libre Baskerville" pitchFamily="34" charset="-120"/>
              </a:rPr>
              <a:t>TELECONTATTO</a:t>
            </a:r>
            <a:endParaRPr lang="en-US" sz="4450" dirty="0">
              <a:solidFill>
                <a:srgbClr val="284B85"/>
              </a:solidFill>
            </a:endParaRPr>
          </a:p>
        </p:txBody>
      </p:sp>
      <p:pic>
        <p:nvPicPr>
          <p:cNvPr id="3" name="Image 0" descr="preencoded.png"/>
          <p:cNvPicPr>
            <a:picLocks noChangeAspect="1"/>
          </p:cNvPicPr>
          <p:nvPr/>
        </p:nvPicPr>
        <p:blipFill>
          <a:blip r:embed="rId3">
            <a:duotone>
              <a:prstClr val="black"/>
              <a:srgbClr val="3D9285">
                <a:tint val="45000"/>
                <a:satMod val="400000"/>
              </a:srgbClr>
            </a:duotone>
          </a:blip>
          <a:stretch>
            <a:fillRect/>
          </a:stretch>
        </p:blipFill>
        <p:spPr>
          <a:xfrm>
            <a:off x="793790" y="1645325"/>
            <a:ext cx="481965" cy="481965"/>
          </a:xfrm>
          <a:prstGeom prst="rect">
            <a:avLst/>
          </a:prstGeom>
        </p:spPr>
      </p:pic>
      <p:sp>
        <p:nvSpPr>
          <p:cNvPr id="4" name="Text 1"/>
          <p:cNvSpPr/>
          <p:nvPr/>
        </p:nvSpPr>
        <p:spPr>
          <a:xfrm>
            <a:off x="793790" y="2320052"/>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Telefonia Sociale</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5" name="Text 2"/>
          <p:cNvSpPr/>
          <p:nvPr/>
        </p:nvSpPr>
        <p:spPr>
          <a:xfrm>
            <a:off x="793790" y="2736890"/>
            <a:ext cx="3043714" cy="4008834"/>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Heebo" pitchFamily="2" charset="-79"/>
                <a:ea typeface="Open Sans" pitchFamily="34" charset="-122"/>
                <a:cs typeface="Heebo" pitchFamily="2" charset="-79"/>
              </a:rPr>
              <a:t>Il TeleCare di Televita promuove il benessere psicofisico e la qualità di vita delle persone fragili, supportandole nel condurre una vita dignitosa e attiva, nonostante i problemi legati alla salute o all'età. Uno dei suoi strumenti è il «telecontatto», un servizio «proattivo» di telefonia sociale che prevede chiamate periodiche da parte della centrale all'assistito, in giornate/orari </a:t>
            </a:r>
            <a:r>
              <a:rPr lang="en-US" sz="1500" dirty="0" err="1">
                <a:solidFill>
                  <a:srgbClr val="49495A"/>
                </a:solidFill>
                <a:latin typeface="Heebo" pitchFamily="2" charset="-79"/>
                <a:ea typeface="Open Sans" pitchFamily="34" charset="-122"/>
                <a:cs typeface="Heebo" pitchFamily="2" charset="-79"/>
              </a:rPr>
              <a:t>concordati</a:t>
            </a:r>
            <a:r>
              <a:rPr lang="en-US" sz="1500" dirty="0">
                <a:solidFill>
                  <a:srgbClr val="49495A"/>
                </a:solidFill>
                <a:latin typeface="Heebo" pitchFamily="2" charset="-79"/>
                <a:ea typeface="Open Sans" pitchFamily="34" charset="-122"/>
                <a:cs typeface="Heebo" pitchFamily="2" charset="-79"/>
              </a:rPr>
              <a:t>. Il </a:t>
            </a:r>
            <a:r>
              <a:rPr lang="en-US" sz="1500" dirty="0" err="1">
                <a:solidFill>
                  <a:srgbClr val="49495A"/>
                </a:solidFill>
                <a:latin typeface="Heebo" pitchFamily="2" charset="-79"/>
                <a:ea typeface="Open Sans" pitchFamily="34" charset="-122"/>
                <a:cs typeface="Heebo" pitchFamily="2" charset="-79"/>
              </a:rPr>
              <a:t>telecontatto</a:t>
            </a:r>
            <a:r>
              <a:rPr lang="en-US" sz="1500" dirty="0">
                <a:solidFill>
                  <a:srgbClr val="49495A"/>
                </a:solidFill>
                <a:latin typeface="Heebo" pitchFamily="2" charset="-79"/>
                <a:ea typeface="Open Sans" pitchFamily="34" charset="-122"/>
                <a:cs typeface="Heebo" pitchFamily="2" charset="-79"/>
              </a:rPr>
              <a:t> ha piu’ </a:t>
            </a:r>
            <a:r>
              <a:rPr lang="en-US" sz="1500" dirty="0" err="1">
                <a:solidFill>
                  <a:srgbClr val="49495A"/>
                </a:solidFill>
                <a:latin typeface="Heebo" pitchFamily="2" charset="-79"/>
                <a:ea typeface="Open Sans" pitchFamily="34" charset="-122"/>
                <a:cs typeface="Heebo" pitchFamily="2" charset="-79"/>
              </a:rPr>
              <a:t>obiettivi</a:t>
            </a:r>
            <a:r>
              <a:rPr lang="en-US" sz="1500" dirty="0">
                <a:solidFill>
                  <a:srgbClr val="49495A"/>
                </a:solidFill>
                <a:latin typeface="Heebo" pitchFamily="2" charset="-79"/>
                <a:ea typeface="Open Sans" pitchFamily="34" charset="-122"/>
                <a:cs typeface="Heebo" pitchFamily="2" charset="-79"/>
              </a:rPr>
              <a:t>.</a:t>
            </a:r>
            <a:endParaRPr lang="en-US" sz="1500" dirty="0">
              <a:latin typeface="Heebo" pitchFamily="2" charset="-79"/>
              <a:cs typeface="Heebo" pitchFamily="2" charset="-79"/>
            </a:endParaRPr>
          </a:p>
        </p:txBody>
      </p:sp>
      <p:pic>
        <p:nvPicPr>
          <p:cNvPr id="6" name="Image 1" descr="preencoded.png"/>
          <p:cNvPicPr>
            <a:picLocks noChangeAspect="1"/>
          </p:cNvPicPr>
          <p:nvPr/>
        </p:nvPicPr>
        <p:blipFill>
          <a:blip r:embed="rId4">
            <a:duotone>
              <a:prstClr val="black"/>
              <a:srgbClr val="3D9285">
                <a:tint val="45000"/>
                <a:satMod val="400000"/>
              </a:srgbClr>
            </a:duotone>
          </a:blip>
          <a:stretch>
            <a:fillRect/>
          </a:stretch>
        </p:blipFill>
        <p:spPr>
          <a:xfrm>
            <a:off x="4126706" y="1645325"/>
            <a:ext cx="481965" cy="481965"/>
          </a:xfrm>
          <a:prstGeom prst="rect">
            <a:avLst/>
          </a:prstGeom>
        </p:spPr>
      </p:pic>
      <p:sp>
        <p:nvSpPr>
          <p:cNvPr id="7" name="Text 3"/>
          <p:cNvSpPr/>
          <p:nvPr/>
        </p:nvSpPr>
        <p:spPr>
          <a:xfrm>
            <a:off x="4126706" y="2320052"/>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Verifica Dispositivi</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8" name="Text 4"/>
          <p:cNvSpPr/>
          <p:nvPr/>
        </p:nvSpPr>
        <p:spPr>
          <a:xfrm>
            <a:off x="4126706" y="2736890"/>
            <a:ext cx="3043833" cy="3083719"/>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 verificare il corretto funzionamento del dispositivo, che deve essere sempre efficiente per </a:t>
            </a:r>
            <a:r>
              <a:rPr lang="en-US" sz="1500" dirty="0" err="1">
                <a:solidFill>
                  <a:srgbClr val="49495A"/>
                </a:solidFill>
                <a:latin typeface="Open Sans" pitchFamily="34" charset="0"/>
                <a:ea typeface="Open Sans" pitchFamily="34" charset="-122"/>
                <a:cs typeface="Open Sans" pitchFamily="34" charset="-120"/>
              </a:rPr>
              <a:t>trasmettere</a:t>
            </a:r>
            <a:r>
              <a:rPr lang="en-US" sz="1500" dirty="0">
                <a:solidFill>
                  <a:srgbClr val="49495A"/>
                </a:solidFill>
                <a:latin typeface="Open Sans" pitchFamily="34" charset="0"/>
                <a:ea typeface="Open Sans" pitchFamily="34" charset="-122"/>
                <a:cs typeface="Open Sans" pitchFamily="34" charset="-120"/>
              </a:rPr>
              <a:t> </a:t>
            </a:r>
            <a:r>
              <a:rPr lang="en-US" sz="1500" dirty="0" err="1">
                <a:solidFill>
                  <a:srgbClr val="49495A"/>
                </a:solidFill>
                <a:latin typeface="Open Sans" pitchFamily="34" charset="0"/>
                <a:ea typeface="Open Sans" pitchFamily="34" charset="-122"/>
                <a:cs typeface="Open Sans" pitchFamily="34" charset="-120"/>
              </a:rPr>
              <a:t>l'allarme</a:t>
            </a:r>
            <a:endParaRPr lang="en-US" sz="1500" dirty="0">
              <a:solidFill>
                <a:srgbClr val="49495A"/>
              </a:solidFill>
              <a:latin typeface="Open Sans" pitchFamily="34" charset="0"/>
              <a:ea typeface="Open Sans" pitchFamily="34" charset="-122"/>
              <a:cs typeface="Open Sans" pitchFamily="34" charset="-120"/>
            </a:endParaRPr>
          </a:p>
          <a:p>
            <a:pPr marL="0" indent="0" algn="l">
              <a:lnSpc>
                <a:spcPts val="2400"/>
              </a:lnSpc>
              <a:buNone/>
            </a:pPr>
            <a:endParaRPr lang="en-US" sz="1500" dirty="0">
              <a:solidFill>
                <a:srgbClr val="49495A"/>
              </a:solidFill>
              <a:latin typeface="Open Sans" pitchFamily="34" charset="0"/>
              <a:ea typeface="Open Sans" pitchFamily="34" charset="-122"/>
              <a:cs typeface="Open Sans" pitchFamily="34" charset="-120"/>
            </a:endParaRPr>
          </a:p>
          <a:p>
            <a:pPr>
              <a:lnSpc>
                <a:spcPts val="2350"/>
              </a:lnSpc>
            </a:pPr>
            <a:r>
              <a:rPr lang="en-US" sz="1850" dirty="0">
                <a:solidFill>
                  <a:srgbClr val="3D9285"/>
                </a:solidFill>
                <a:latin typeface="Times New Roman" panose="02020603050405020304" pitchFamily="18" charset="0"/>
                <a:cs typeface="Times New Roman" panose="02020603050405020304" pitchFamily="18" charset="0"/>
              </a:rPr>
              <a:t>Aggiornamento info</a:t>
            </a:r>
          </a:p>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 </a:t>
            </a:r>
            <a:r>
              <a:rPr lang="en-US" sz="1500" dirty="0" err="1">
                <a:solidFill>
                  <a:srgbClr val="49495A"/>
                </a:solidFill>
                <a:latin typeface="Open Sans" pitchFamily="34" charset="0"/>
                <a:ea typeface="Open Sans" pitchFamily="34" charset="-122"/>
                <a:cs typeface="Open Sans" pitchFamily="34" charset="-120"/>
              </a:rPr>
              <a:t>aggiornare</a:t>
            </a:r>
            <a:r>
              <a:rPr lang="en-US" sz="1500" dirty="0">
                <a:solidFill>
                  <a:srgbClr val="49495A"/>
                </a:solidFill>
                <a:latin typeface="Open Sans" pitchFamily="34" charset="0"/>
                <a:ea typeface="Open Sans" pitchFamily="34" charset="-122"/>
                <a:cs typeface="Open Sans" pitchFamily="34" charset="-120"/>
              </a:rPr>
              <a:t> le informazioni anagrafiche e sociosanitarie del cliente, per essere pronti in caso di emergenza</a:t>
            </a:r>
            <a:endParaRPr lang="en-US" sz="1500" dirty="0"/>
          </a:p>
        </p:txBody>
      </p:sp>
      <p:pic>
        <p:nvPicPr>
          <p:cNvPr id="9" name="Image 2" descr="preencoded.png"/>
          <p:cNvPicPr>
            <a:picLocks noChangeAspect="1"/>
          </p:cNvPicPr>
          <p:nvPr/>
        </p:nvPicPr>
        <p:blipFill>
          <a:blip r:embed="rId5">
            <a:duotone>
              <a:prstClr val="black"/>
              <a:srgbClr val="3D9285">
                <a:tint val="45000"/>
                <a:satMod val="400000"/>
              </a:srgbClr>
            </a:duotone>
          </a:blip>
          <a:stretch>
            <a:fillRect/>
          </a:stretch>
        </p:blipFill>
        <p:spPr>
          <a:xfrm>
            <a:off x="7459742" y="1645325"/>
            <a:ext cx="481965" cy="481965"/>
          </a:xfrm>
          <a:prstGeom prst="rect">
            <a:avLst/>
          </a:prstGeom>
        </p:spPr>
      </p:pic>
      <p:sp>
        <p:nvSpPr>
          <p:cNvPr id="10" name="Text 5"/>
          <p:cNvSpPr/>
          <p:nvPr/>
        </p:nvSpPr>
        <p:spPr>
          <a:xfrm>
            <a:off x="7459742" y="2320052"/>
            <a:ext cx="2409944" cy="301228"/>
          </a:xfrm>
          <a:prstGeom prst="rect">
            <a:avLst/>
          </a:prstGeom>
          <a:noFill/>
          <a:ln/>
        </p:spPr>
        <p:txBody>
          <a:bodyPr wrap="none" lIns="0" tIns="0" rIns="0" bIns="0" rtlCol="0" anchor="t"/>
          <a:lstStyle/>
          <a:p>
            <a:pPr marL="0" indent="0" algn="l">
              <a:lnSpc>
                <a:spcPts val="2350"/>
              </a:lnSpc>
              <a:buNone/>
            </a:pP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Supporto Sociale</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11" name="Text 6"/>
          <p:cNvSpPr/>
          <p:nvPr/>
        </p:nvSpPr>
        <p:spPr>
          <a:xfrm>
            <a:off x="7459742" y="2736890"/>
            <a:ext cx="3043833" cy="2775347"/>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 contrastare la solitudine e l'isolamento sociale, dialogando con chi è o si sente solo – </a:t>
            </a:r>
            <a:r>
              <a:rPr lang="en-US" sz="1500" dirty="0" err="1">
                <a:solidFill>
                  <a:srgbClr val="49495A"/>
                </a:solidFill>
                <a:latin typeface="Open Sans" pitchFamily="34" charset="0"/>
                <a:ea typeface="Open Sans" pitchFamily="34" charset="-122"/>
                <a:cs typeface="Open Sans" pitchFamily="34" charset="-120"/>
              </a:rPr>
              <a:t>telecompagnia</a:t>
            </a:r>
            <a:r>
              <a:rPr lang="en-US" sz="1500" dirty="0">
                <a:solidFill>
                  <a:srgbClr val="49495A"/>
                </a:solidFill>
                <a:latin typeface="Open Sans" pitchFamily="34" charset="0"/>
                <a:ea typeface="Open Sans" pitchFamily="34" charset="-122"/>
                <a:cs typeface="Open Sans" pitchFamily="34" charset="-120"/>
              </a:rPr>
              <a:t> </a:t>
            </a:r>
          </a:p>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 promuovere l'empowerment del cliente, trasmettere messaggi ed informazioni utili, verificare l'andamento di programmi di salute (diete, attività motorie…)</a:t>
            </a:r>
            <a:endParaRPr lang="en-US" sz="1500" dirty="0"/>
          </a:p>
        </p:txBody>
      </p:sp>
      <p:pic>
        <p:nvPicPr>
          <p:cNvPr id="12" name="Image 3" descr="preencoded.png"/>
          <p:cNvPicPr>
            <a:picLocks noChangeAspect="1"/>
          </p:cNvPicPr>
          <p:nvPr/>
        </p:nvPicPr>
        <p:blipFill>
          <a:blip r:embed="rId6">
            <a:duotone>
              <a:prstClr val="black"/>
              <a:srgbClr val="3D9285">
                <a:tint val="45000"/>
                <a:satMod val="400000"/>
              </a:srgbClr>
            </a:duotone>
          </a:blip>
          <a:stretch>
            <a:fillRect/>
          </a:stretch>
        </p:blipFill>
        <p:spPr>
          <a:xfrm>
            <a:off x="10792778" y="1645325"/>
            <a:ext cx="481965" cy="481965"/>
          </a:xfrm>
          <a:prstGeom prst="rect">
            <a:avLst/>
          </a:prstGeom>
        </p:spPr>
      </p:pic>
      <p:sp>
        <p:nvSpPr>
          <p:cNvPr id="13" name="Text 7"/>
          <p:cNvSpPr/>
          <p:nvPr/>
        </p:nvSpPr>
        <p:spPr>
          <a:xfrm>
            <a:off x="10792778" y="2320052"/>
            <a:ext cx="3043833" cy="602456"/>
          </a:xfrm>
          <a:prstGeom prst="rect">
            <a:avLst/>
          </a:prstGeom>
          <a:noFill/>
          <a:ln/>
        </p:spPr>
        <p:txBody>
          <a:bodyPr wrap="square" lIns="0" tIns="0" rIns="0" bIns="0" rtlCol="0" anchor="t"/>
          <a:lstStyle/>
          <a:p>
            <a:pPr marL="0" indent="0" algn="l">
              <a:lnSpc>
                <a:spcPts val="2350"/>
              </a:lnSpc>
              <a:buNone/>
            </a:pP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Promemoria e Stimolazione</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14" name="Text 8"/>
          <p:cNvSpPr/>
          <p:nvPr/>
        </p:nvSpPr>
        <p:spPr>
          <a:xfrm>
            <a:off x="10792778" y="2698950"/>
            <a:ext cx="3043833" cy="4008834"/>
          </a:xfrm>
          <a:prstGeom prst="rect">
            <a:avLst/>
          </a:prstGeom>
          <a:noFill/>
          <a:ln/>
        </p:spPr>
        <p:txBody>
          <a:bodyPr wrap="square" lIns="0" tIns="0" rIns="0" bIns="0" rtlCol="0" anchor="t"/>
          <a:lstStyle/>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 ricordare ed organizzare visite, appuntamenti ed esami, facendo da tramite con la struttura di </a:t>
            </a:r>
            <a:r>
              <a:rPr lang="en-US" sz="1500" dirty="0" err="1">
                <a:solidFill>
                  <a:srgbClr val="49495A"/>
                </a:solidFill>
                <a:latin typeface="Open Sans" pitchFamily="34" charset="0"/>
                <a:ea typeface="Open Sans" pitchFamily="34" charset="-122"/>
                <a:cs typeface="Open Sans" pitchFamily="34" charset="-120"/>
              </a:rPr>
              <a:t>riferimento</a:t>
            </a:r>
            <a:endParaRPr lang="en-US" sz="1500" dirty="0">
              <a:solidFill>
                <a:srgbClr val="49495A"/>
              </a:solidFill>
              <a:latin typeface="Open Sans" pitchFamily="34" charset="0"/>
              <a:ea typeface="Open Sans" pitchFamily="34" charset="-122"/>
              <a:cs typeface="Open Sans" pitchFamily="34" charset="-120"/>
            </a:endParaRPr>
          </a:p>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 • ricordare orari e modalità di assunzione dei farmaci, secondo la posologia dettata dal MMG </a:t>
            </a:r>
          </a:p>
          <a:p>
            <a:pPr marL="0" indent="0" algn="l">
              <a:lnSpc>
                <a:spcPts val="2400"/>
              </a:lnSpc>
              <a:buNone/>
            </a:pPr>
            <a:r>
              <a:rPr lang="en-US" sz="1500" dirty="0">
                <a:solidFill>
                  <a:srgbClr val="49495A"/>
                </a:solidFill>
                <a:latin typeface="Open Sans" pitchFamily="34" charset="0"/>
                <a:ea typeface="Open Sans" pitchFamily="34" charset="-122"/>
                <a:cs typeface="Open Sans" pitchFamily="34" charset="-120"/>
              </a:rPr>
              <a:t>• stimolare le abilità residue, con esercizi che contrastano il decadimento cognitivo (palestra cognitiva) o dialoghi mirati in base agli hobbies ed interessi della persona</a:t>
            </a:r>
            <a:endParaRPr lang="en-US" sz="1500" dirty="0"/>
          </a:p>
        </p:txBody>
      </p:sp>
      <p:sp>
        <p:nvSpPr>
          <p:cNvPr id="15" name="Text 9"/>
          <p:cNvSpPr/>
          <p:nvPr/>
        </p:nvSpPr>
        <p:spPr>
          <a:xfrm>
            <a:off x="793790" y="7263765"/>
            <a:ext cx="13042821" cy="308372"/>
          </a:xfrm>
          <a:prstGeom prst="rect">
            <a:avLst/>
          </a:prstGeom>
          <a:noFill/>
          <a:ln/>
        </p:spPr>
        <p:txBody>
          <a:bodyPr wrap="none" lIns="0" tIns="0" rIns="0" bIns="0" rtlCol="0" anchor="t"/>
          <a:lstStyle/>
          <a:p>
            <a:pPr marL="0" indent="0" algn="ctr">
              <a:lnSpc>
                <a:spcPts val="2400"/>
              </a:lnSpc>
              <a:buNone/>
            </a:pPr>
            <a:r>
              <a:rPr lang="en-US" sz="2000" dirty="0">
                <a:solidFill>
                  <a:srgbClr val="3D9285"/>
                </a:solidFill>
                <a:latin typeface="Open Sans" pitchFamily="34" charset="0"/>
                <a:ea typeface="Open Sans" pitchFamily="34" charset="-122"/>
                <a:cs typeface="Open Sans" pitchFamily="34" charset="-120"/>
              </a:rPr>
              <a:t>In base alla richiesta della persona/caregiver, Televita crea e gestisce un piccolo «progetto assistenziale personalizzato».</a:t>
            </a:r>
            <a:endParaRPr lang="en-US" sz="2000" dirty="0">
              <a:solidFill>
                <a:srgbClr val="3D9285"/>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5">
            <a:extLst>
              <a:ext uri="{FF2B5EF4-FFF2-40B4-BE49-F238E27FC236}">
                <a16:creationId xmlns:a16="http://schemas.microsoft.com/office/drawing/2014/main" id="{0E9ED519-F7C6-387E-DF20-1F1904D9D908}"/>
              </a:ext>
            </a:extLst>
          </p:cNvPr>
          <p:cNvSpPr txBox="1">
            <a:spLocks/>
          </p:cNvSpPr>
          <p:nvPr/>
        </p:nvSpPr>
        <p:spPr>
          <a:xfrm>
            <a:off x="5354695" y="1443831"/>
            <a:ext cx="3575811" cy="338555"/>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138"/>
              </a:spcBef>
            </a:pPr>
            <a:r>
              <a:rPr lang="it-IT" sz="1600" dirty="0">
                <a:solidFill>
                  <a:srgbClr val="3D9285"/>
                </a:solidFill>
                <a:latin typeface="Hebbo"/>
              </a:rPr>
              <a:t>Numero utenti gestiti</a:t>
            </a:r>
            <a:endParaRPr lang="it-IT" sz="1600" b="1" dirty="0">
              <a:solidFill>
                <a:srgbClr val="3D9285"/>
              </a:solidFill>
              <a:latin typeface="Hebbo"/>
            </a:endParaRPr>
          </a:p>
        </p:txBody>
      </p:sp>
      <p:sp>
        <p:nvSpPr>
          <p:cNvPr id="3" name="Segnaposto testo 5">
            <a:extLst>
              <a:ext uri="{FF2B5EF4-FFF2-40B4-BE49-F238E27FC236}">
                <a16:creationId xmlns:a16="http://schemas.microsoft.com/office/drawing/2014/main" id="{993AE5F5-3A60-8545-5952-5E7B02539F0A}"/>
              </a:ext>
            </a:extLst>
          </p:cNvPr>
          <p:cNvSpPr txBox="1">
            <a:spLocks/>
          </p:cNvSpPr>
          <p:nvPr/>
        </p:nvSpPr>
        <p:spPr>
          <a:xfrm>
            <a:off x="5311538" y="3961994"/>
            <a:ext cx="3575811" cy="338555"/>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138"/>
              </a:spcBef>
            </a:pPr>
            <a:r>
              <a:rPr lang="it-IT" sz="1600" dirty="0">
                <a:solidFill>
                  <a:srgbClr val="3D9285"/>
                </a:solidFill>
                <a:latin typeface="Times New Roman" panose="02020603050405020304" pitchFamily="18" charset="0"/>
                <a:cs typeface="Times New Roman" panose="02020603050405020304" pitchFamily="18" charset="0"/>
              </a:rPr>
              <a:t>Allarmi gestiti</a:t>
            </a:r>
          </a:p>
          <a:p>
            <a:pPr>
              <a:lnSpc>
                <a:spcPct val="100000"/>
              </a:lnSpc>
              <a:spcBef>
                <a:spcPts val="1138"/>
              </a:spcBef>
            </a:pPr>
            <a:r>
              <a:rPr lang="it-IT" sz="3800" b="1" dirty="0">
                <a:solidFill>
                  <a:schemeClr val="tx1">
                    <a:lumMod val="95000"/>
                    <a:lumOff val="5000"/>
                  </a:schemeClr>
                </a:solidFill>
                <a:latin typeface="Hebbo"/>
              </a:rPr>
              <a:t>90.000</a:t>
            </a:r>
          </a:p>
          <a:p>
            <a:pPr>
              <a:lnSpc>
                <a:spcPct val="100000"/>
              </a:lnSpc>
              <a:spcBef>
                <a:spcPts val="1138"/>
              </a:spcBef>
            </a:pPr>
            <a:r>
              <a:rPr lang="it-IT" sz="1600" dirty="0">
                <a:solidFill>
                  <a:srgbClr val="3D9285"/>
                </a:solidFill>
                <a:latin typeface="Times New Roman" panose="02020603050405020304" pitchFamily="18" charset="0"/>
                <a:cs typeface="Times New Roman" panose="02020603050405020304" pitchFamily="18" charset="0"/>
              </a:rPr>
              <a:t>Reali emergenze</a:t>
            </a:r>
            <a:endParaRPr lang="it-IT" sz="2000" b="1" dirty="0">
              <a:solidFill>
                <a:srgbClr val="3D9285"/>
              </a:solidFill>
              <a:latin typeface="Times New Roman" panose="02020603050405020304" pitchFamily="18" charset="0"/>
              <a:cs typeface="Times New Roman" panose="02020603050405020304" pitchFamily="18" charset="0"/>
            </a:endParaRPr>
          </a:p>
        </p:txBody>
      </p:sp>
      <p:sp>
        <p:nvSpPr>
          <p:cNvPr id="4" name="Segnaposto testo 5">
            <a:extLst>
              <a:ext uri="{FF2B5EF4-FFF2-40B4-BE49-F238E27FC236}">
                <a16:creationId xmlns:a16="http://schemas.microsoft.com/office/drawing/2014/main" id="{0197EB09-B321-E776-8F91-D6F72A9097FB}"/>
              </a:ext>
            </a:extLst>
          </p:cNvPr>
          <p:cNvSpPr txBox="1">
            <a:spLocks/>
          </p:cNvSpPr>
          <p:nvPr/>
        </p:nvSpPr>
        <p:spPr>
          <a:xfrm>
            <a:off x="4918190" y="6235751"/>
            <a:ext cx="4362508" cy="96270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138"/>
              </a:spcBef>
            </a:pPr>
            <a:r>
              <a:rPr lang="it-IT" sz="1600" dirty="0">
                <a:solidFill>
                  <a:srgbClr val="3D9285"/>
                </a:solidFill>
                <a:latin typeface="Times New Roman" panose="02020603050405020304" pitchFamily="18" charset="0"/>
                <a:cs typeface="Times New Roman" panose="02020603050405020304" pitchFamily="18" charset="0"/>
              </a:rPr>
              <a:t>di cui l’ </a:t>
            </a:r>
            <a:r>
              <a:rPr lang="it-IT" sz="3800" b="1" dirty="0">
                <a:solidFill>
                  <a:schemeClr val="tx1">
                    <a:lumMod val="95000"/>
                    <a:lumOff val="5000"/>
                  </a:schemeClr>
                </a:solidFill>
                <a:latin typeface="Heebo" pitchFamily="2" charset="-79"/>
                <a:cs typeface="Heebo" pitchFamily="2" charset="-79"/>
              </a:rPr>
              <a:t>72%</a:t>
            </a:r>
            <a:r>
              <a:rPr lang="it-IT" sz="1600" dirty="0">
                <a:solidFill>
                  <a:schemeClr val="tx1">
                    <a:lumMod val="95000"/>
                    <a:lumOff val="5000"/>
                  </a:schemeClr>
                </a:solidFill>
                <a:latin typeface="Hero New" panose="02000500000000000000" pitchFamily="2" charset="0"/>
              </a:rPr>
              <a:t> </a:t>
            </a:r>
            <a:r>
              <a:rPr lang="it-IT" sz="1600" dirty="0">
                <a:solidFill>
                  <a:srgbClr val="3D9285"/>
                </a:solidFill>
                <a:latin typeface="Times New Roman" panose="02020603050405020304" pitchFamily="18" charset="0"/>
                <a:cs typeface="Times New Roman" panose="02020603050405020304" pitchFamily="18" charset="0"/>
              </a:rPr>
              <a:t>senza il coinvolgimento dei soccorritori istituzionali</a:t>
            </a:r>
          </a:p>
        </p:txBody>
      </p:sp>
      <p:sp>
        <p:nvSpPr>
          <p:cNvPr id="5" name="Segnaposto testo 5">
            <a:extLst>
              <a:ext uri="{FF2B5EF4-FFF2-40B4-BE49-F238E27FC236}">
                <a16:creationId xmlns:a16="http://schemas.microsoft.com/office/drawing/2014/main" id="{9ADE6923-9EE0-9C5F-9B5C-69FD2EC563A3}"/>
              </a:ext>
            </a:extLst>
          </p:cNvPr>
          <p:cNvSpPr txBox="1">
            <a:spLocks/>
          </p:cNvSpPr>
          <p:nvPr/>
        </p:nvSpPr>
        <p:spPr>
          <a:xfrm>
            <a:off x="4937256" y="5773290"/>
            <a:ext cx="4755887" cy="533504"/>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138"/>
              </a:spcBef>
            </a:pPr>
            <a:r>
              <a:rPr lang="it-IT" sz="3800" b="1" dirty="0">
                <a:solidFill>
                  <a:schemeClr val="tx1">
                    <a:lumMod val="95000"/>
                    <a:lumOff val="5000"/>
                  </a:schemeClr>
                </a:solidFill>
                <a:latin typeface="Heebo" pitchFamily="2" charset="-79"/>
                <a:cs typeface="Heebo" pitchFamily="2" charset="-79"/>
              </a:rPr>
              <a:t>79</a:t>
            </a:r>
            <a:r>
              <a:rPr lang="it-IT" sz="1600" b="1" dirty="0">
                <a:solidFill>
                  <a:schemeClr val="tx1">
                    <a:lumMod val="95000"/>
                    <a:lumOff val="5000"/>
                  </a:schemeClr>
                </a:solidFill>
                <a:latin typeface="Hero New SemiBold" panose="02000500000000000000" pitchFamily="2" charset="0"/>
              </a:rPr>
              <a:t>%</a:t>
            </a:r>
          </a:p>
        </p:txBody>
      </p:sp>
      <p:sp>
        <p:nvSpPr>
          <p:cNvPr id="6" name="Segnaposto testo 5">
            <a:extLst>
              <a:ext uri="{FF2B5EF4-FFF2-40B4-BE49-F238E27FC236}">
                <a16:creationId xmlns:a16="http://schemas.microsoft.com/office/drawing/2014/main" id="{777DE690-1304-73DF-9E1E-3DA24C3EBF0A}"/>
              </a:ext>
            </a:extLst>
          </p:cNvPr>
          <p:cNvSpPr txBox="1">
            <a:spLocks/>
          </p:cNvSpPr>
          <p:nvPr/>
        </p:nvSpPr>
        <p:spPr>
          <a:xfrm>
            <a:off x="5450830" y="1974300"/>
            <a:ext cx="3575811" cy="338555"/>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138"/>
              </a:spcBef>
            </a:pPr>
            <a:r>
              <a:rPr lang="it-IT" sz="3400" b="1" dirty="0">
                <a:solidFill>
                  <a:schemeClr val="tx1">
                    <a:lumMod val="95000"/>
                    <a:lumOff val="5000"/>
                  </a:schemeClr>
                </a:solidFill>
                <a:latin typeface="Heebo" pitchFamily="2" charset="-79"/>
                <a:cs typeface="Heebo" pitchFamily="2" charset="-79"/>
              </a:rPr>
              <a:t>7.200</a:t>
            </a:r>
          </a:p>
        </p:txBody>
      </p:sp>
      <p:sp>
        <p:nvSpPr>
          <p:cNvPr id="7" name="Segnaposto testo 5">
            <a:extLst>
              <a:ext uri="{FF2B5EF4-FFF2-40B4-BE49-F238E27FC236}">
                <a16:creationId xmlns:a16="http://schemas.microsoft.com/office/drawing/2014/main" id="{BC8117D4-0EF5-25A4-B54D-F8CEB61196D4}"/>
              </a:ext>
            </a:extLst>
          </p:cNvPr>
          <p:cNvSpPr txBox="1">
            <a:spLocks/>
          </p:cNvSpPr>
          <p:nvPr/>
        </p:nvSpPr>
        <p:spPr>
          <a:xfrm>
            <a:off x="5354695" y="4959549"/>
            <a:ext cx="3575811" cy="338555"/>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138"/>
              </a:spcBef>
            </a:pPr>
            <a:r>
              <a:rPr lang="it-IT" sz="3800" b="1" dirty="0">
                <a:solidFill>
                  <a:schemeClr val="tx1">
                    <a:lumMod val="95000"/>
                    <a:lumOff val="5000"/>
                  </a:schemeClr>
                </a:solidFill>
                <a:latin typeface="Hebbo"/>
              </a:rPr>
              <a:t>4.600</a:t>
            </a:r>
          </a:p>
        </p:txBody>
      </p:sp>
      <p:sp>
        <p:nvSpPr>
          <p:cNvPr id="8" name="Segnaposto testo 5">
            <a:extLst>
              <a:ext uri="{FF2B5EF4-FFF2-40B4-BE49-F238E27FC236}">
                <a16:creationId xmlns:a16="http://schemas.microsoft.com/office/drawing/2014/main" id="{F1EBD7F3-C46A-FEFC-B112-5C8E00BBCDC2}"/>
              </a:ext>
            </a:extLst>
          </p:cNvPr>
          <p:cNvSpPr txBox="1">
            <a:spLocks/>
          </p:cNvSpPr>
          <p:nvPr/>
        </p:nvSpPr>
        <p:spPr>
          <a:xfrm>
            <a:off x="4530322" y="5395831"/>
            <a:ext cx="4959626" cy="405793"/>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138"/>
              </a:spcBef>
            </a:pPr>
            <a:r>
              <a:rPr lang="it-IT" sz="1600" dirty="0">
                <a:solidFill>
                  <a:srgbClr val="3D9285"/>
                </a:solidFill>
                <a:latin typeface="Times New Roman" panose="02020603050405020304" pitchFamily="18" charset="0"/>
                <a:cs typeface="Times New Roman" panose="02020603050405020304" pitchFamily="18" charset="0"/>
              </a:rPr>
              <a:t>Allarmi sanitari gestiti senza produrre ricoveri</a:t>
            </a:r>
          </a:p>
        </p:txBody>
      </p:sp>
      <p:sp>
        <p:nvSpPr>
          <p:cNvPr id="11" name="Segnaposto testo 5">
            <a:extLst>
              <a:ext uri="{FF2B5EF4-FFF2-40B4-BE49-F238E27FC236}">
                <a16:creationId xmlns:a16="http://schemas.microsoft.com/office/drawing/2014/main" id="{648A097E-F603-6810-D216-63AB72BD6EA8}"/>
              </a:ext>
            </a:extLst>
          </p:cNvPr>
          <p:cNvSpPr txBox="1">
            <a:spLocks/>
          </p:cNvSpPr>
          <p:nvPr/>
        </p:nvSpPr>
        <p:spPr>
          <a:xfrm>
            <a:off x="4115532" y="3035238"/>
            <a:ext cx="5789203" cy="338555"/>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138"/>
              </a:spcBef>
            </a:pPr>
            <a:r>
              <a:rPr lang="it-IT" sz="1600" dirty="0">
                <a:solidFill>
                  <a:srgbClr val="3D9285"/>
                </a:solidFill>
                <a:latin typeface="Times New Roman" panose="02020603050405020304" pitchFamily="18" charset="0"/>
                <a:cs typeface="Times New Roman" panose="02020603050405020304" pitchFamily="18" charset="0"/>
              </a:rPr>
              <a:t>Chiamate di </a:t>
            </a:r>
            <a:r>
              <a:rPr lang="it-IT" sz="1600" dirty="0" err="1">
                <a:solidFill>
                  <a:srgbClr val="3D9285"/>
                </a:solidFill>
                <a:latin typeface="Times New Roman" panose="02020603050405020304" pitchFamily="18" charset="0"/>
                <a:cs typeface="Times New Roman" panose="02020603050405020304" pitchFamily="18" charset="0"/>
              </a:rPr>
              <a:t>Telecontatto</a:t>
            </a:r>
            <a:endParaRPr lang="it-IT" sz="1600" dirty="0">
              <a:solidFill>
                <a:srgbClr val="3D9285"/>
              </a:solidFill>
              <a:latin typeface="Times New Roman" panose="02020603050405020304" pitchFamily="18" charset="0"/>
              <a:cs typeface="Times New Roman" panose="02020603050405020304" pitchFamily="18" charset="0"/>
            </a:endParaRPr>
          </a:p>
          <a:p>
            <a:pPr>
              <a:lnSpc>
                <a:spcPct val="100000"/>
              </a:lnSpc>
              <a:spcBef>
                <a:spcPts val="1138"/>
              </a:spcBef>
            </a:pPr>
            <a:r>
              <a:rPr lang="it-IT" sz="3800" b="1" dirty="0">
                <a:solidFill>
                  <a:schemeClr val="tx1">
                    <a:lumMod val="95000"/>
                    <a:lumOff val="5000"/>
                  </a:schemeClr>
                </a:solidFill>
                <a:latin typeface="Hebbo"/>
              </a:rPr>
              <a:t>290.000</a:t>
            </a:r>
          </a:p>
          <a:p>
            <a:pPr>
              <a:lnSpc>
                <a:spcPct val="100000"/>
              </a:lnSpc>
              <a:spcBef>
                <a:spcPts val="1138"/>
              </a:spcBef>
            </a:pPr>
            <a:endParaRPr lang="it-IT" sz="2000" b="1" dirty="0">
              <a:solidFill>
                <a:schemeClr val="tx1">
                  <a:lumMod val="95000"/>
                  <a:lumOff val="5000"/>
                </a:schemeClr>
              </a:solidFill>
              <a:latin typeface="Hero New SemiBold" panose="02000500000000000000" pitchFamily="2" charset="0"/>
            </a:endParaRPr>
          </a:p>
        </p:txBody>
      </p:sp>
      <p:sp>
        <p:nvSpPr>
          <p:cNvPr id="12" name="Text 0">
            <a:extLst>
              <a:ext uri="{FF2B5EF4-FFF2-40B4-BE49-F238E27FC236}">
                <a16:creationId xmlns:a16="http://schemas.microsoft.com/office/drawing/2014/main" id="{C3DC25BC-1D77-C83F-EAF8-43393447124F}"/>
              </a:ext>
            </a:extLst>
          </p:cNvPr>
          <p:cNvSpPr/>
          <p:nvPr/>
        </p:nvSpPr>
        <p:spPr>
          <a:xfrm>
            <a:off x="5268382" y="292294"/>
            <a:ext cx="3662124" cy="457795"/>
          </a:xfrm>
          <a:prstGeom prst="rect">
            <a:avLst/>
          </a:prstGeom>
          <a:noFill/>
          <a:ln/>
        </p:spPr>
        <p:txBody>
          <a:bodyPr wrap="none" lIns="0" tIns="0" rIns="0" bIns="0" rtlCol="0" anchor="t"/>
          <a:lstStyle/>
          <a:p>
            <a:pPr marL="0" indent="0" algn="ctr">
              <a:lnSpc>
                <a:spcPts val="3600"/>
              </a:lnSpc>
              <a:buNone/>
            </a:pPr>
            <a:endPar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endParaRPr>
          </a:p>
          <a:p>
            <a:pPr marL="0" indent="0" algn="ctr">
              <a:lnSpc>
                <a:spcPts val="3600"/>
              </a:lnSpc>
              <a:buNone/>
            </a:pPr>
            <a:r>
              <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rPr>
              <a:t>TELEASSISTENZA – I NUMERI (2024)</a:t>
            </a:r>
            <a:endParaRPr lang="en-US" sz="4450" b="1" dirty="0">
              <a:solidFill>
                <a:srgbClr val="284B8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27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62658"/>
            <a:ext cx="5670590" cy="708779"/>
          </a:xfrm>
          <a:prstGeom prst="rect">
            <a:avLst/>
          </a:prstGeom>
          <a:noFill/>
          <a:ln/>
        </p:spPr>
        <p:txBody>
          <a:bodyPr wrap="none" lIns="0" tIns="0" rIns="0" bIns="0" rtlCol="0" anchor="t"/>
          <a:lstStyle/>
          <a:p>
            <a:pPr marL="0" indent="0">
              <a:lnSpc>
                <a:spcPts val="5550"/>
              </a:lnSpc>
              <a:buNone/>
            </a:pPr>
            <a:r>
              <a:rPr lang="en-US" sz="4450" dirty="0">
                <a:solidFill>
                  <a:srgbClr val="002060"/>
                </a:solidFill>
                <a:latin typeface="Times New Roman" panose="02020603050405020304" pitchFamily="18" charset="0"/>
                <a:ea typeface="Libre Baskerville" pitchFamily="34" charset="-122"/>
                <a:cs typeface="Times New Roman" panose="02020603050405020304" pitchFamily="18" charset="0"/>
              </a:rPr>
              <a:t>SU MISURA</a:t>
            </a:r>
            <a:endParaRPr lang="en-US" sz="4450" dirty="0">
              <a:solidFill>
                <a:srgbClr val="002060"/>
              </a:solidFill>
              <a:latin typeface="Times New Roman" panose="02020603050405020304" pitchFamily="18" charset="0"/>
              <a:cs typeface="Times New Roman" panose="02020603050405020304" pitchFamily="18" charset="0"/>
            </a:endParaRPr>
          </a:p>
        </p:txBody>
      </p:sp>
      <p:sp>
        <p:nvSpPr>
          <p:cNvPr id="4" name="Shape 1"/>
          <p:cNvSpPr/>
          <p:nvPr/>
        </p:nvSpPr>
        <p:spPr>
          <a:xfrm>
            <a:off x="6280190" y="2311598"/>
            <a:ext cx="7556421" cy="2395657"/>
          </a:xfrm>
          <a:prstGeom prst="roundRect">
            <a:avLst>
              <a:gd name="adj" fmla="val 1420"/>
            </a:avLst>
          </a:prstGeom>
          <a:solidFill>
            <a:srgbClr val="EAE8F3"/>
          </a:solidFill>
          <a:ln/>
        </p:spPr>
        <p:txBody>
          <a:bodyPr/>
          <a:lstStyle/>
          <a:p>
            <a:endParaRPr lang="it-IT"/>
          </a:p>
        </p:txBody>
      </p:sp>
      <p:sp>
        <p:nvSpPr>
          <p:cNvPr id="5" name="Text 2"/>
          <p:cNvSpPr/>
          <p:nvPr/>
        </p:nvSpPr>
        <p:spPr>
          <a:xfrm>
            <a:off x="6507004" y="2538413"/>
            <a:ext cx="3543895" cy="354330"/>
          </a:xfrm>
          <a:prstGeom prst="rect">
            <a:avLst/>
          </a:prstGeom>
          <a:noFill/>
          <a:ln/>
        </p:spPr>
        <p:txBody>
          <a:bodyPr wrap="none" lIns="0" tIns="0" rIns="0" bIns="0" rtlCol="0" anchor="t"/>
          <a:lstStyle/>
          <a:p>
            <a:pPr marL="0" indent="0">
              <a:lnSpc>
                <a:spcPts val="2750"/>
              </a:lnSpc>
              <a:buNone/>
            </a:pPr>
            <a:r>
              <a:rPr lang="en-US" sz="2200" dirty="0">
                <a:solidFill>
                  <a:srgbClr val="3D9285"/>
                </a:solidFill>
                <a:latin typeface="Times New Roman" panose="02020603050405020304" pitchFamily="18" charset="0"/>
                <a:ea typeface="Libre Baskerville" pitchFamily="34" charset="-122"/>
                <a:cs typeface="Times New Roman" panose="02020603050405020304" pitchFamily="18" charset="0"/>
              </a:rPr>
              <a:t>Soluzioni Personalizzate</a:t>
            </a:r>
            <a:endParaRPr lang="en-US" sz="2200" dirty="0">
              <a:solidFill>
                <a:srgbClr val="3D9285"/>
              </a:solidFill>
              <a:latin typeface="Times New Roman" panose="02020603050405020304" pitchFamily="18" charset="0"/>
              <a:cs typeface="Times New Roman" panose="02020603050405020304" pitchFamily="18" charset="0"/>
            </a:endParaRPr>
          </a:p>
        </p:txBody>
      </p:sp>
      <p:sp>
        <p:nvSpPr>
          <p:cNvPr id="6" name="Text 3"/>
          <p:cNvSpPr/>
          <p:nvPr/>
        </p:nvSpPr>
        <p:spPr>
          <a:xfrm>
            <a:off x="6507004" y="3028831"/>
            <a:ext cx="7102793" cy="1451610"/>
          </a:xfrm>
          <a:prstGeom prst="rect">
            <a:avLst/>
          </a:prstGeom>
          <a:noFill/>
          <a:ln/>
        </p:spPr>
        <p:txBody>
          <a:bodyPr wrap="square" lIns="0" tIns="0" rIns="0" bIns="0" rtlCol="0" anchor="t"/>
          <a:lstStyle/>
          <a:p>
            <a:pPr marL="0" indent="0">
              <a:lnSpc>
                <a:spcPts val="2850"/>
              </a:lnSpc>
              <a:buNone/>
            </a:pPr>
            <a:r>
              <a:rPr lang="en-US" sz="1750" dirty="0">
                <a:solidFill>
                  <a:srgbClr val="49495A"/>
                </a:solidFill>
                <a:latin typeface="Heboo"/>
                <a:ea typeface="Open Sans" pitchFamily="34" charset="-122"/>
                <a:cs typeface="Open Sans" pitchFamily="34" charset="-120"/>
              </a:rPr>
              <a:t>Ciascun cliente/utente ha una situazione di vita originale, con abitudini ed esigenze «uniche». Per questo l'offerta di Televita si declina in soluzioni modulabili, rispondenti ai bisogni di ogni persona e di ogni caregiver che assiste la persona.</a:t>
            </a:r>
            <a:endParaRPr lang="en-US" sz="1750" dirty="0">
              <a:latin typeface="Heboo"/>
            </a:endParaRPr>
          </a:p>
        </p:txBody>
      </p:sp>
      <p:sp>
        <p:nvSpPr>
          <p:cNvPr id="7" name="Shape 4"/>
          <p:cNvSpPr/>
          <p:nvPr/>
        </p:nvSpPr>
        <p:spPr>
          <a:xfrm>
            <a:off x="6280190" y="4934069"/>
            <a:ext cx="7556421" cy="2032754"/>
          </a:xfrm>
          <a:prstGeom prst="roundRect">
            <a:avLst>
              <a:gd name="adj" fmla="val 1674"/>
            </a:avLst>
          </a:prstGeom>
          <a:solidFill>
            <a:srgbClr val="EAE8F3"/>
          </a:solidFill>
          <a:ln/>
        </p:spPr>
        <p:txBody>
          <a:bodyPr/>
          <a:lstStyle/>
          <a:p>
            <a:endParaRPr lang="it-IT"/>
          </a:p>
        </p:txBody>
      </p:sp>
      <p:sp>
        <p:nvSpPr>
          <p:cNvPr id="8" name="Text 5"/>
          <p:cNvSpPr/>
          <p:nvPr/>
        </p:nvSpPr>
        <p:spPr>
          <a:xfrm>
            <a:off x="6507004" y="516088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3D9285"/>
                </a:solidFill>
                <a:latin typeface="Times New Roman" panose="02020603050405020304" pitchFamily="18" charset="0"/>
                <a:ea typeface="Libre Baskerville" pitchFamily="34" charset="-122"/>
                <a:cs typeface="Times New Roman" panose="02020603050405020304" pitchFamily="18" charset="0"/>
              </a:rPr>
              <a:t>Servizi Combinati</a:t>
            </a:r>
            <a:endParaRPr lang="en-US" sz="2200" dirty="0">
              <a:solidFill>
                <a:srgbClr val="3D9285"/>
              </a:solidFill>
              <a:latin typeface="Times New Roman" panose="02020603050405020304" pitchFamily="18" charset="0"/>
              <a:cs typeface="Times New Roman" panose="02020603050405020304" pitchFamily="18" charset="0"/>
            </a:endParaRPr>
          </a:p>
        </p:txBody>
      </p:sp>
      <p:sp>
        <p:nvSpPr>
          <p:cNvPr id="9" name="Text 6"/>
          <p:cNvSpPr/>
          <p:nvPr/>
        </p:nvSpPr>
        <p:spPr>
          <a:xfrm>
            <a:off x="6507004" y="5651302"/>
            <a:ext cx="7102793" cy="1088708"/>
          </a:xfrm>
          <a:prstGeom prst="rect">
            <a:avLst/>
          </a:prstGeom>
          <a:noFill/>
          <a:ln/>
        </p:spPr>
        <p:txBody>
          <a:bodyPr wrap="square" lIns="0" tIns="0" rIns="0" bIns="0" rtlCol="0" anchor="t"/>
          <a:lstStyle/>
          <a:p>
            <a:pPr marL="0" indent="0">
              <a:lnSpc>
                <a:spcPts val="2850"/>
              </a:lnSpc>
              <a:buNone/>
            </a:pPr>
            <a:r>
              <a:rPr lang="en-US" sz="1750" dirty="0">
                <a:solidFill>
                  <a:srgbClr val="49495A"/>
                </a:solidFill>
                <a:latin typeface="Heboo"/>
                <a:ea typeface="Open Sans" pitchFamily="34" charset="-122"/>
                <a:cs typeface="Open Sans" pitchFamily="34" charset="-120"/>
              </a:rPr>
              <a:t>I servizi Telecare vengono combinati in modo individualizzato, aggregando una serie di prestazioni utili in diverse evenienze, non solo </a:t>
            </a:r>
            <a:r>
              <a:rPr lang="en-US" sz="1750" dirty="0" err="1">
                <a:solidFill>
                  <a:srgbClr val="49495A"/>
                </a:solidFill>
                <a:latin typeface="Heboo"/>
                <a:ea typeface="Open Sans" pitchFamily="34" charset="-122"/>
                <a:cs typeface="Open Sans" pitchFamily="34" charset="-120"/>
              </a:rPr>
              <a:t>emergenziali</a:t>
            </a:r>
            <a:r>
              <a:rPr lang="en-US" sz="1750" dirty="0">
                <a:solidFill>
                  <a:srgbClr val="49495A"/>
                </a:solidFill>
                <a:latin typeface="Heboo"/>
                <a:ea typeface="Open Sans" pitchFamily="34" charset="-122"/>
                <a:cs typeface="Open Sans" pitchFamily="34" charset="-12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9383" y="612338"/>
            <a:ext cx="6178034" cy="591503"/>
          </a:xfrm>
          <a:prstGeom prst="rect">
            <a:avLst/>
          </a:prstGeom>
          <a:noFill/>
          <a:ln/>
        </p:spPr>
        <p:txBody>
          <a:bodyPr wrap="none" lIns="0" tIns="0" rIns="0" bIns="0" rtlCol="0" anchor="t"/>
          <a:lstStyle/>
          <a:p>
            <a:pPr marL="0" indent="0">
              <a:lnSpc>
                <a:spcPts val="4650"/>
              </a:lnSpc>
              <a:buNone/>
            </a:pPr>
            <a:r>
              <a:rPr lang="en-US" sz="4450" dirty="0">
                <a:solidFill>
                  <a:srgbClr val="284B85"/>
                </a:solidFill>
                <a:latin typeface="Times New Roman" panose="02020603050405020304" pitchFamily="18" charset="0"/>
                <a:ea typeface="Libre Baskerville" pitchFamily="34" charset="-122"/>
                <a:cs typeface="Times New Roman" panose="02020603050405020304" pitchFamily="18" charset="0"/>
              </a:rPr>
              <a:t>PRONTO INTERVENTO</a:t>
            </a:r>
            <a:endParaRPr lang="en-US" sz="4450" dirty="0">
              <a:solidFill>
                <a:srgbClr val="284B85"/>
              </a:solidFill>
              <a:latin typeface="Times New Roman" panose="02020603050405020304" pitchFamily="18" charset="0"/>
              <a:cs typeface="Times New Roman" panose="02020603050405020304" pitchFamily="18" charset="0"/>
            </a:endParaRPr>
          </a:p>
        </p:txBody>
      </p:sp>
      <p:sp>
        <p:nvSpPr>
          <p:cNvPr id="3" name="Shape 1"/>
          <p:cNvSpPr/>
          <p:nvPr/>
        </p:nvSpPr>
        <p:spPr>
          <a:xfrm>
            <a:off x="7303770" y="1582341"/>
            <a:ext cx="22860" cy="6038612"/>
          </a:xfrm>
          <a:prstGeom prst="roundRect">
            <a:avLst>
              <a:gd name="adj" fmla="val 124212"/>
            </a:avLst>
          </a:prstGeom>
          <a:solidFill>
            <a:srgbClr val="D0CED9"/>
          </a:solidFill>
          <a:ln/>
        </p:spPr>
        <p:txBody>
          <a:bodyPr/>
          <a:lstStyle/>
          <a:p>
            <a:endParaRPr lang="it-IT"/>
          </a:p>
        </p:txBody>
      </p:sp>
      <p:sp>
        <p:nvSpPr>
          <p:cNvPr id="4" name="Shape 2"/>
          <p:cNvSpPr/>
          <p:nvPr/>
        </p:nvSpPr>
        <p:spPr>
          <a:xfrm>
            <a:off x="6557308" y="1996678"/>
            <a:ext cx="567809" cy="22860"/>
          </a:xfrm>
          <a:prstGeom prst="roundRect">
            <a:avLst>
              <a:gd name="adj" fmla="val 124212"/>
            </a:avLst>
          </a:prstGeom>
          <a:solidFill>
            <a:srgbClr val="D0CED9"/>
          </a:solidFill>
          <a:ln/>
        </p:spPr>
        <p:txBody>
          <a:bodyPr/>
          <a:lstStyle/>
          <a:p>
            <a:endParaRPr lang="it-IT"/>
          </a:p>
        </p:txBody>
      </p:sp>
      <p:sp>
        <p:nvSpPr>
          <p:cNvPr id="5" name="Shape 3"/>
          <p:cNvSpPr/>
          <p:nvPr/>
        </p:nvSpPr>
        <p:spPr>
          <a:xfrm>
            <a:off x="7102257" y="1795224"/>
            <a:ext cx="425887" cy="425887"/>
          </a:xfrm>
          <a:prstGeom prst="roundRect">
            <a:avLst>
              <a:gd name="adj" fmla="val 6667"/>
            </a:avLst>
          </a:prstGeom>
          <a:solidFill>
            <a:srgbClr val="EAE8F3"/>
          </a:solidFill>
          <a:ln/>
        </p:spPr>
        <p:txBody>
          <a:bodyPr/>
          <a:lstStyle/>
          <a:p>
            <a:endParaRPr lang="it-IT"/>
          </a:p>
        </p:txBody>
      </p:sp>
      <p:sp>
        <p:nvSpPr>
          <p:cNvPr id="6" name="Text 4"/>
          <p:cNvSpPr/>
          <p:nvPr/>
        </p:nvSpPr>
        <p:spPr>
          <a:xfrm>
            <a:off x="7173218" y="1830645"/>
            <a:ext cx="283845" cy="354925"/>
          </a:xfrm>
          <a:prstGeom prst="rect">
            <a:avLst/>
          </a:prstGeom>
          <a:noFill/>
          <a:ln/>
        </p:spPr>
        <p:txBody>
          <a:bodyPr wrap="none" lIns="0" tIns="0" rIns="0" bIns="0" rtlCol="0" anchor="t"/>
          <a:lstStyle/>
          <a:p>
            <a:pPr marL="0" indent="0" algn="ctr">
              <a:lnSpc>
                <a:spcPts val="2200"/>
              </a:lnSpc>
              <a:buNone/>
            </a:pPr>
            <a:r>
              <a:rPr lang="en-US" sz="2200" dirty="0">
                <a:solidFill>
                  <a:srgbClr val="49495A"/>
                </a:solidFill>
                <a:latin typeface="Libre Baskerville" pitchFamily="34" charset="0"/>
                <a:ea typeface="Libre Baskerville" pitchFamily="34" charset="-122"/>
                <a:cs typeface="Libre Baskerville" pitchFamily="34" charset="-120"/>
              </a:rPr>
              <a:t>1</a:t>
            </a:r>
            <a:endParaRPr lang="en-US" sz="2200" dirty="0"/>
          </a:p>
        </p:txBody>
      </p:sp>
      <p:sp>
        <p:nvSpPr>
          <p:cNvPr id="7" name="Text 5"/>
          <p:cNvSpPr/>
          <p:nvPr/>
        </p:nvSpPr>
        <p:spPr>
          <a:xfrm>
            <a:off x="4002643" y="1771531"/>
            <a:ext cx="2366129" cy="295632"/>
          </a:xfrm>
          <a:prstGeom prst="rect">
            <a:avLst/>
          </a:prstGeom>
          <a:noFill/>
          <a:ln/>
        </p:spPr>
        <p:txBody>
          <a:bodyPr wrap="none" lIns="0" tIns="0" rIns="0" bIns="0" rtlCol="0" anchor="t"/>
          <a:lstStyle/>
          <a:p>
            <a:pPr marL="0" indent="0" algn="r">
              <a:lnSpc>
                <a:spcPts val="2300"/>
              </a:lnSpc>
              <a:buNone/>
            </a:pP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Servizio Unico</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8" name="Text 6"/>
          <p:cNvSpPr/>
          <p:nvPr/>
        </p:nvSpPr>
        <p:spPr>
          <a:xfrm>
            <a:off x="779383" y="2180630"/>
            <a:ext cx="5589389" cy="1211580"/>
          </a:xfrm>
          <a:prstGeom prst="rect">
            <a:avLst/>
          </a:prstGeom>
          <a:noFill/>
          <a:ln/>
        </p:spPr>
        <p:txBody>
          <a:bodyPr wrap="square" lIns="0" tIns="0" rIns="0" bIns="0" rtlCol="0" anchor="t"/>
          <a:lstStyle/>
          <a:p>
            <a:pPr marL="0" indent="0" algn="r">
              <a:lnSpc>
                <a:spcPts val="2350"/>
              </a:lnSpc>
              <a:buNone/>
            </a:pPr>
            <a:r>
              <a:rPr lang="en-US" sz="1450" dirty="0">
                <a:solidFill>
                  <a:srgbClr val="49495A"/>
                </a:solidFill>
                <a:latin typeface="Open Sans" pitchFamily="34" charset="0"/>
                <a:ea typeface="Open Sans" pitchFamily="34" charset="-122"/>
                <a:cs typeface="Open Sans" pitchFamily="34" charset="-120"/>
              </a:rPr>
              <a:t>Unico nel suo genere, il Telesoccorso di Televita prevede un servizio di pronto intervento a domicilio con custodia chiavi, a cura di operatori formati al primo soccorso, attivo h24, 365 giorni all'anno.</a:t>
            </a:r>
            <a:endParaRPr lang="en-US" sz="1450" dirty="0"/>
          </a:p>
        </p:txBody>
      </p:sp>
      <p:sp>
        <p:nvSpPr>
          <p:cNvPr id="9" name="Shape 7"/>
          <p:cNvSpPr/>
          <p:nvPr/>
        </p:nvSpPr>
        <p:spPr>
          <a:xfrm>
            <a:off x="7505283" y="2942987"/>
            <a:ext cx="567809" cy="22860"/>
          </a:xfrm>
          <a:prstGeom prst="roundRect">
            <a:avLst>
              <a:gd name="adj" fmla="val 124212"/>
            </a:avLst>
          </a:prstGeom>
          <a:solidFill>
            <a:srgbClr val="D0CED9"/>
          </a:solidFill>
          <a:ln/>
        </p:spPr>
        <p:txBody>
          <a:bodyPr/>
          <a:lstStyle/>
          <a:p>
            <a:endParaRPr lang="it-IT"/>
          </a:p>
        </p:txBody>
      </p:sp>
      <p:sp>
        <p:nvSpPr>
          <p:cNvPr id="10" name="Shape 8"/>
          <p:cNvSpPr/>
          <p:nvPr/>
        </p:nvSpPr>
        <p:spPr>
          <a:xfrm>
            <a:off x="7102257" y="2741533"/>
            <a:ext cx="425887" cy="425887"/>
          </a:xfrm>
          <a:prstGeom prst="roundRect">
            <a:avLst>
              <a:gd name="adj" fmla="val 6667"/>
            </a:avLst>
          </a:prstGeom>
          <a:solidFill>
            <a:srgbClr val="EAE8F3"/>
          </a:solidFill>
          <a:ln/>
        </p:spPr>
        <p:txBody>
          <a:bodyPr/>
          <a:lstStyle/>
          <a:p>
            <a:endParaRPr lang="it-IT"/>
          </a:p>
        </p:txBody>
      </p:sp>
      <p:sp>
        <p:nvSpPr>
          <p:cNvPr id="11" name="Text 9"/>
          <p:cNvSpPr/>
          <p:nvPr/>
        </p:nvSpPr>
        <p:spPr>
          <a:xfrm>
            <a:off x="7173218" y="2776954"/>
            <a:ext cx="283845" cy="354925"/>
          </a:xfrm>
          <a:prstGeom prst="rect">
            <a:avLst/>
          </a:prstGeom>
          <a:noFill/>
          <a:ln/>
        </p:spPr>
        <p:txBody>
          <a:bodyPr wrap="none" lIns="0" tIns="0" rIns="0" bIns="0" rtlCol="0" anchor="t"/>
          <a:lstStyle/>
          <a:p>
            <a:pPr marL="0" indent="0" algn="ctr">
              <a:lnSpc>
                <a:spcPts val="2200"/>
              </a:lnSpc>
              <a:buNone/>
            </a:pPr>
            <a:r>
              <a:rPr lang="en-US" sz="2200" dirty="0">
                <a:solidFill>
                  <a:srgbClr val="49495A"/>
                </a:solidFill>
                <a:latin typeface="Libre Baskerville" pitchFamily="34" charset="0"/>
                <a:ea typeface="Libre Baskerville" pitchFamily="34" charset="-122"/>
                <a:cs typeface="Libre Baskerville" pitchFamily="34" charset="-120"/>
              </a:rPr>
              <a:t>2</a:t>
            </a:r>
            <a:endParaRPr lang="en-US" sz="2200" dirty="0"/>
          </a:p>
        </p:txBody>
      </p:sp>
      <p:sp>
        <p:nvSpPr>
          <p:cNvPr id="12" name="Text 10"/>
          <p:cNvSpPr/>
          <p:nvPr/>
        </p:nvSpPr>
        <p:spPr>
          <a:xfrm>
            <a:off x="8261628" y="2717840"/>
            <a:ext cx="2517458" cy="295632"/>
          </a:xfrm>
          <a:prstGeom prst="rect">
            <a:avLst/>
          </a:prstGeom>
          <a:noFill/>
          <a:ln/>
        </p:spPr>
        <p:txBody>
          <a:bodyPr wrap="none" lIns="0" tIns="0" rIns="0" bIns="0" rtlCol="0" anchor="t"/>
          <a:lstStyle/>
          <a:p>
            <a:pPr marL="0" indent="0" algn="l">
              <a:lnSpc>
                <a:spcPts val="2300"/>
              </a:lnSpc>
              <a:buNone/>
            </a:pPr>
            <a:r>
              <a:rPr lang="en-US" sz="1850" dirty="0" err="1">
                <a:solidFill>
                  <a:srgbClr val="3D9285"/>
                </a:solidFill>
                <a:latin typeface="Times New Roman" panose="02020603050405020304" pitchFamily="18" charset="0"/>
                <a:ea typeface="Libre Baskerville" pitchFamily="34" charset="-122"/>
                <a:cs typeface="Times New Roman" panose="02020603050405020304" pitchFamily="18" charset="0"/>
              </a:rPr>
              <a:t>Efficacia</a:t>
            </a: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 </a:t>
            </a:r>
            <a:r>
              <a:rPr lang="en-US" sz="1850" dirty="0" err="1">
                <a:solidFill>
                  <a:srgbClr val="3D9285"/>
                </a:solidFill>
                <a:latin typeface="Times New Roman" panose="02020603050405020304" pitchFamily="18" charset="0"/>
                <a:ea typeface="Libre Baskerville" pitchFamily="34" charset="-122"/>
                <a:cs typeface="Times New Roman" panose="02020603050405020304" pitchFamily="18" charset="0"/>
              </a:rPr>
              <a:t>d'Intervento</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13" name="Text 11"/>
          <p:cNvSpPr/>
          <p:nvPr/>
        </p:nvSpPr>
        <p:spPr>
          <a:xfrm>
            <a:off x="8261628" y="3126938"/>
            <a:ext cx="5589389" cy="1211580"/>
          </a:xfrm>
          <a:prstGeom prst="rect">
            <a:avLst/>
          </a:prstGeom>
          <a:noFill/>
          <a:ln/>
        </p:spPr>
        <p:txBody>
          <a:bodyPr wrap="square" lIns="0" tIns="0" rIns="0" bIns="0" rtlCol="0" anchor="t"/>
          <a:lstStyle/>
          <a:p>
            <a:pPr marL="0" indent="0" algn="l">
              <a:lnSpc>
                <a:spcPts val="2350"/>
              </a:lnSpc>
              <a:buNone/>
            </a:pPr>
            <a:r>
              <a:rPr lang="en-US" sz="1450" dirty="0">
                <a:solidFill>
                  <a:srgbClr val="49495A"/>
                </a:solidFill>
                <a:latin typeface="Open Sans" pitchFamily="34" charset="0"/>
                <a:ea typeface="Open Sans" pitchFamily="34" charset="-122"/>
                <a:cs typeface="Open Sans" pitchFamily="34" charset="-120"/>
              </a:rPr>
              <a:t>Scopo del servizio è facilitare l'intervento dei soccorritori istituzionali, aprendo la porta al 112, senza rivolgersi ai VVFF, </a:t>
            </a:r>
            <a:r>
              <a:rPr lang="en-US" sz="1450" dirty="0" err="1">
                <a:solidFill>
                  <a:srgbClr val="49495A"/>
                </a:solidFill>
                <a:latin typeface="Open Sans" pitchFamily="34" charset="0"/>
                <a:ea typeface="Open Sans" pitchFamily="34" charset="-122"/>
                <a:cs typeface="Open Sans" pitchFamily="34" charset="-120"/>
              </a:rPr>
              <a:t>velocizzando</a:t>
            </a:r>
            <a:r>
              <a:rPr lang="en-US" sz="1450" dirty="0">
                <a:solidFill>
                  <a:srgbClr val="49495A"/>
                </a:solidFill>
                <a:latin typeface="Open Sans" pitchFamily="34" charset="0"/>
                <a:ea typeface="Open Sans" pitchFamily="34" charset="-122"/>
                <a:cs typeface="Open Sans" pitchFamily="34" charset="-120"/>
              </a:rPr>
              <a:t> enormemente i tempi di intervento e abbattendo i costi.</a:t>
            </a:r>
            <a:endParaRPr lang="en-US" sz="1450" dirty="0"/>
          </a:p>
        </p:txBody>
      </p:sp>
      <p:sp>
        <p:nvSpPr>
          <p:cNvPr id="14" name="Shape 12"/>
          <p:cNvSpPr/>
          <p:nvPr/>
        </p:nvSpPr>
        <p:spPr>
          <a:xfrm>
            <a:off x="6557308" y="4184928"/>
            <a:ext cx="567809" cy="22860"/>
          </a:xfrm>
          <a:prstGeom prst="roundRect">
            <a:avLst>
              <a:gd name="adj" fmla="val 124212"/>
            </a:avLst>
          </a:prstGeom>
          <a:solidFill>
            <a:srgbClr val="D0CED9"/>
          </a:solidFill>
          <a:ln/>
        </p:spPr>
        <p:txBody>
          <a:bodyPr/>
          <a:lstStyle/>
          <a:p>
            <a:endParaRPr lang="it-IT"/>
          </a:p>
        </p:txBody>
      </p:sp>
      <p:sp>
        <p:nvSpPr>
          <p:cNvPr id="15" name="Shape 13"/>
          <p:cNvSpPr/>
          <p:nvPr/>
        </p:nvSpPr>
        <p:spPr>
          <a:xfrm>
            <a:off x="7102257" y="3983474"/>
            <a:ext cx="425887" cy="425887"/>
          </a:xfrm>
          <a:prstGeom prst="roundRect">
            <a:avLst>
              <a:gd name="adj" fmla="val 6667"/>
            </a:avLst>
          </a:prstGeom>
          <a:solidFill>
            <a:srgbClr val="EAE8F3"/>
          </a:solidFill>
          <a:ln/>
        </p:spPr>
        <p:txBody>
          <a:bodyPr/>
          <a:lstStyle/>
          <a:p>
            <a:endParaRPr lang="it-IT"/>
          </a:p>
        </p:txBody>
      </p:sp>
      <p:sp>
        <p:nvSpPr>
          <p:cNvPr id="16" name="Text 14"/>
          <p:cNvSpPr/>
          <p:nvPr/>
        </p:nvSpPr>
        <p:spPr>
          <a:xfrm>
            <a:off x="7173218" y="4018895"/>
            <a:ext cx="283845" cy="354925"/>
          </a:xfrm>
          <a:prstGeom prst="rect">
            <a:avLst/>
          </a:prstGeom>
          <a:noFill/>
          <a:ln/>
        </p:spPr>
        <p:txBody>
          <a:bodyPr wrap="none" lIns="0" tIns="0" rIns="0" bIns="0" rtlCol="0" anchor="t"/>
          <a:lstStyle/>
          <a:p>
            <a:pPr marL="0" indent="0" algn="ctr">
              <a:lnSpc>
                <a:spcPts val="2200"/>
              </a:lnSpc>
              <a:buNone/>
            </a:pPr>
            <a:r>
              <a:rPr lang="en-US" sz="2200" dirty="0">
                <a:solidFill>
                  <a:srgbClr val="49495A"/>
                </a:solidFill>
                <a:latin typeface="Libre Baskerville" pitchFamily="34" charset="0"/>
                <a:ea typeface="Libre Baskerville" pitchFamily="34" charset="-122"/>
                <a:cs typeface="Libre Baskerville" pitchFamily="34" charset="-120"/>
              </a:rPr>
              <a:t>3</a:t>
            </a:r>
            <a:endParaRPr lang="en-US" sz="2200" dirty="0"/>
          </a:p>
        </p:txBody>
      </p:sp>
      <p:sp>
        <p:nvSpPr>
          <p:cNvPr id="17" name="Text 15"/>
          <p:cNvSpPr/>
          <p:nvPr/>
        </p:nvSpPr>
        <p:spPr>
          <a:xfrm>
            <a:off x="3953232" y="3959781"/>
            <a:ext cx="2415540" cy="295632"/>
          </a:xfrm>
          <a:prstGeom prst="rect">
            <a:avLst/>
          </a:prstGeom>
          <a:noFill/>
          <a:ln/>
        </p:spPr>
        <p:txBody>
          <a:bodyPr wrap="none" lIns="0" tIns="0" rIns="0" bIns="0" rtlCol="0" anchor="t"/>
          <a:lstStyle/>
          <a:p>
            <a:pPr marL="0" indent="0" algn="r">
              <a:lnSpc>
                <a:spcPts val="2300"/>
              </a:lnSpc>
              <a:buNone/>
            </a:pP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Gestione Autonoma</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18" name="Text 16"/>
          <p:cNvSpPr/>
          <p:nvPr/>
        </p:nvSpPr>
        <p:spPr>
          <a:xfrm>
            <a:off x="779383" y="4368879"/>
            <a:ext cx="5589389" cy="1514475"/>
          </a:xfrm>
          <a:prstGeom prst="rect">
            <a:avLst/>
          </a:prstGeom>
          <a:noFill/>
          <a:ln/>
        </p:spPr>
        <p:txBody>
          <a:bodyPr wrap="square" lIns="0" tIns="0" rIns="0" bIns="0" rtlCol="0" anchor="t"/>
          <a:lstStyle/>
          <a:p>
            <a:pPr marL="0" indent="0" algn="r">
              <a:lnSpc>
                <a:spcPts val="2350"/>
              </a:lnSpc>
              <a:buNone/>
            </a:pPr>
            <a:r>
              <a:rPr lang="en-US" sz="1450" dirty="0">
                <a:solidFill>
                  <a:srgbClr val="49495A"/>
                </a:solidFill>
                <a:latin typeface="Open Sans" pitchFamily="34" charset="0"/>
                <a:ea typeface="Open Sans" pitchFamily="34" charset="-122"/>
                <a:cs typeface="Open Sans" pitchFamily="34" charset="-120"/>
              </a:rPr>
              <a:t>Quando l'evento critico lo consente (ad esempio una caduta che non ha provocato danni) sono gli stessi operatori di pronto intervento a gestirlo, evitando di chiamare i soccorritori istituzionali (l'esperienza Televita dimostra che ciò accade nel </a:t>
            </a:r>
            <a:r>
              <a:rPr lang="en-US" sz="1450" b="1" dirty="0">
                <a:solidFill>
                  <a:srgbClr val="49495A"/>
                </a:solidFill>
                <a:latin typeface="Open Sans" pitchFamily="34" charset="0"/>
                <a:ea typeface="Open Sans" pitchFamily="34" charset="-122"/>
                <a:cs typeface="Open Sans" pitchFamily="34" charset="-120"/>
              </a:rPr>
              <a:t>67%</a:t>
            </a:r>
            <a:r>
              <a:rPr lang="en-US" sz="1450" dirty="0">
                <a:solidFill>
                  <a:srgbClr val="49495A"/>
                </a:solidFill>
                <a:latin typeface="Open Sans" pitchFamily="34" charset="0"/>
                <a:ea typeface="Open Sans" pitchFamily="34" charset="-122"/>
                <a:cs typeface="Open Sans" pitchFamily="34" charset="-120"/>
              </a:rPr>
              <a:t> dei casi!).</a:t>
            </a:r>
            <a:endParaRPr lang="en-US" sz="1450" dirty="0"/>
          </a:p>
        </p:txBody>
      </p:sp>
      <p:sp>
        <p:nvSpPr>
          <p:cNvPr id="19" name="Shape 17"/>
          <p:cNvSpPr/>
          <p:nvPr/>
        </p:nvSpPr>
        <p:spPr>
          <a:xfrm>
            <a:off x="7505283" y="5430441"/>
            <a:ext cx="567809" cy="22860"/>
          </a:xfrm>
          <a:prstGeom prst="roundRect">
            <a:avLst>
              <a:gd name="adj" fmla="val 124212"/>
            </a:avLst>
          </a:prstGeom>
          <a:solidFill>
            <a:srgbClr val="D0CED9"/>
          </a:solidFill>
          <a:ln/>
        </p:spPr>
        <p:txBody>
          <a:bodyPr/>
          <a:lstStyle/>
          <a:p>
            <a:endParaRPr lang="it-IT"/>
          </a:p>
        </p:txBody>
      </p:sp>
      <p:sp>
        <p:nvSpPr>
          <p:cNvPr id="20" name="Shape 18"/>
          <p:cNvSpPr/>
          <p:nvPr/>
        </p:nvSpPr>
        <p:spPr>
          <a:xfrm>
            <a:off x="7102257" y="5228987"/>
            <a:ext cx="425887" cy="425887"/>
          </a:xfrm>
          <a:prstGeom prst="roundRect">
            <a:avLst>
              <a:gd name="adj" fmla="val 6667"/>
            </a:avLst>
          </a:prstGeom>
          <a:solidFill>
            <a:srgbClr val="EAE8F3"/>
          </a:solidFill>
          <a:ln/>
        </p:spPr>
        <p:txBody>
          <a:bodyPr/>
          <a:lstStyle/>
          <a:p>
            <a:endParaRPr lang="it-IT"/>
          </a:p>
        </p:txBody>
      </p:sp>
      <p:sp>
        <p:nvSpPr>
          <p:cNvPr id="21" name="Text 19"/>
          <p:cNvSpPr/>
          <p:nvPr/>
        </p:nvSpPr>
        <p:spPr>
          <a:xfrm>
            <a:off x="7173218" y="5264408"/>
            <a:ext cx="283845" cy="354925"/>
          </a:xfrm>
          <a:prstGeom prst="rect">
            <a:avLst/>
          </a:prstGeom>
          <a:noFill/>
          <a:ln/>
        </p:spPr>
        <p:txBody>
          <a:bodyPr wrap="none" lIns="0" tIns="0" rIns="0" bIns="0" rtlCol="0" anchor="t"/>
          <a:lstStyle/>
          <a:p>
            <a:pPr marL="0" indent="0" algn="ctr">
              <a:lnSpc>
                <a:spcPts val="2200"/>
              </a:lnSpc>
              <a:buNone/>
            </a:pPr>
            <a:r>
              <a:rPr lang="en-US" sz="2200" dirty="0">
                <a:solidFill>
                  <a:srgbClr val="49495A"/>
                </a:solidFill>
                <a:latin typeface="Libre Baskerville" pitchFamily="34" charset="0"/>
                <a:ea typeface="Libre Baskerville" pitchFamily="34" charset="-122"/>
                <a:cs typeface="Libre Baskerville" pitchFamily="34" charset="-120"/>
              </a:rPr>
              <a:t>4</a:t>
            </a:r>
            <a:endParaRPr lang="en-US" sz="2200" dirty="0"/>
          </a:p>
        </p:txBody>
      </p:sp>
      <p:sp>
        <p:nvSpPr>
          <p:cNvPr id="22" name="Text 20"/>
          <p:cNvSpPr/>
          <p:nvPr/>
        </p:nvSpPr>
        <p:spPr>
          <a:xfrm>
            <a:off x="8261628" y="5187920"/>
            <a:ext cx="3208020" cy="295632"/>
          </a:xfrm>
          <a:prstGeom prst="rect">
            <a:avLst/>
          </a:prstGeom>
          <a:noFill/>
          <a:ln/>
        </p:spPr>
        <p:txBody>
          <a:bodyPr wrap="none" lIns="0" tIns="0" rIns="0" bIns="0" rtlCol="0" anchor="t"/>
          <a:lstStyle/>
          <a:p>
            <a:pPr marL="0" indent="0" algn="l">
              <a:lnSpc>
                <a:spcPts val="2300"/>
              </a:lnSpc>
              <a:buNone/>
            </a:pPr>
            <a:r>
              <a:rPr lang="en-US" sz="1850" dirty="0">
                <a:solidFill>
                  <a:srgbClr val="3D9285"/>
                </a:solidFill>
                <a:latin typeface="Times New Roman" panose="02020603050405020304" pitchFamily="18" charset="0"/>
                <a:ea typeface="Libre Baskerville" pitchFamily="34" charset="-122"/>
                <a:cs typeface="Times New Roman" panose="02020603050405020304" pitchFamily="18" charset="0"/>
              </a:rPr>
              <a:t>Sicurezza e Professionalità</a:t>
            </a:r>
            <a:endParaRPr lang="en-US" sz="1850" dirty="0">
              <a:solidFill>
                <a:srgbClr val="3D9285"/>
              </a:solidFill>
              <a:latin typeface="Times New Roman" panose="02020603050405020304" pitchFamily="18" charset="0"/>
              <a:cs typeface="Times New Roman" panose="02020603050405020304" pitchFamily="18" charset="0"/>
            </a:endParaRPr>
          </a:p>
        </p:txBody>
      </p:sp>
      <p:sp>
        <p:nvSpPr>
          <p:cNvPr id="23" name="Text 21"/>
          <p:cNvSpPr/>
          <p:nvPr/>
        </p:nvSpPr>
        <p:spPr>
          <a:xfrm>
            <a:off x="8261628" y="5614392"/>
            <a:ext cx="5589389" cy="1817370"/>
          </a:xfrm>
          <a:prstGeom prst="rect">
            <a:avLst/>
          </a:prstGeom>
          <a:noFill/>
          <a:ln/>
        </p:spPr>
        <p:txBody>
          <a:bodyPr wrap="square" lIns="0" tIns="0" rIns="0" bIns="0" rtlCol="0" anchor="t"/>
          <a:lstStyle/>
          <a:p>
            <a:pPr marL="0" indent="0" algn="l">
              <a:lnSpc>
                <a:spcPts val="2350"/>
              </a:lnSpc>
              <a:buNone/>
            </a:pPr>
            <a:r>
              <a:rPr lang="en-US" sz="1450" dirty="0">
                <a:solidFill>
                  <a:srgbClr val="49495A"/>
                </a:solidFill>
                <a:latin typeface="Heebo" pitchFamily="2" charset="-79"/>
                <a:ea typeface="Open Sans" pitchFamily="34" charset="-122"/>
                <a:cs typeface="Heebo" pitchFamily="2" charset="-79"/>
              </a:rPr>
              <a:t>La copia delle chiavi di casa dell'assistito è conservata in Istituti di Vigilanza accreditati, partner di Televita. Gli operatori di pronto intervento, come i loro colleghi della centrale, sono qualificati, formati ed esperti. Agiscono secondo un protocollo di gestione, in sinergia con i Servizi istituzionali e in base alle indicazioni del cliente/caregiver.</a:t>
            </a:r>
            <a:endParaRPr lang="en-US" sz="1450" dirty="0">
              <a:latin typeface="Heebo" pitchFamily="2" charset="-79"/>
              <a:cs typeface="Heebo" pitchFamily="2" charset="-79"/>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6623" y="1143876"/>
            <a:ext cx="5249466" cy="494348"/>
          </a:xfrm>
          <a:prstGeom prst="rect">
            <a:avLst/>
          </a:prstGeom>
          <a:noFill/>
          <a:ln/>
        </p:spPr>
        <p:txBody>
          <a:bodyPr wrap="none" lIns="0" tIns="0" rIns="0" bIns="0" rtlCol="0" anchor="t"/>
          <a:lstStyle/>
          <a:p>
            <a:pPr marL="0" indent="0">
              <a:lnSpc>
                <a:spcPts val="3850"/>
              </a:lnSpc>
              <a:buNone/>
            </a:pPr>
            <a:r>
              <a:rPr lang="en-US" sz="4450" dirty="0">
                <a:solidFill>
                  <a:srgbClr val="284B85"/>
                </a:solidFill>
                <a:latin typeface="Libre Baskerville" pitchFamily="34" charset="0"/>
                <a:ea typeface="Libre Baskerville" pitchFamily="34" charset="-122"/>
                <a:cs typeface="Libre Baskerville" pitchFamily="34" charset="-120"/>
              </a:rPr>
              <a:t>DOMOTICA</a:t>
            </a:r>
            <a:endParaRPr lang="en-US" sz="4450" dirty="0">
              <a:solidFill>
                <a:srgbClr val="284B85"/>
              </a:solidFill>
            </a:endParaRPr>
          </a:p>
        </p:txBody>
      </p:sp>
      <p:sp>
        <p:nvSpPr>
          <p:cNvPr id="5" name="Text 2"/>
          <p:cNvSpPr/>
          <p:nvPr/>
        </p:nvSpPr>
        <p:spPr>
          <a:xfrm>
            <a:off x="886623" y="2006110"/>
            <a:ext cx="7587525" cy="5634010"/>
          </a:xfrm>
          <a:prstGeom prst="rect">
            <a:avLst/>
          </a:prstGeom>
          <a:noFill/>
          <a:ln/>
        </p:spPr>
        <p:txBody>
          <a:bodyPr wrap="square" lIns="0" tIns="0" rIns="0" bIns="0" rtlCol="0" anchor="t"/>
          <a:lstStyle/>
          <a:p>
            <a:pPr marL="0" indent="0" algn="l">
              <a:lnSpc>
                <a:spcPct val="150000"/>
              </a:lnSpc>
              <a:buNone/>
            </a:pPr>
            <a:r>
              <a:rPr lang="en-US" sz="1600" dirty="0">
                <a:solidFill>
                  <a:srgbClr val="49495A"/>
                </a:solidFill>
                <a:latin typeface="Heebo" pitchFamily="2" charset="-79"/>
                <a:ea typeface="Open Sans" pitchFamily="34" charset="-122"/>
                <a:cs typeface="Heebo" pitchFamily="2" charset="-79"/>
              </a:rPr>
              <a:t>La sicurezza dell'assistito può essere garantita anche dai dispositivi domotici, integrabili con il servizio di telesoccorso, in grado di monitorare ciò che succede in casa. È indispensabile creare per la persona fragile un contesto sicuro, riducendo il rischio di incidenti domestici e intervenendo tempestivamente in caso di bisogno: una fuga di gas, una perdita d'acqua… Le tecnologie domotiche si avvalgono di dispositivi senza fili installabili in casa con estrema facilità. Sono dotati di sensori che, in determinate condizioni, inoltrano automaticamente un allarme alle centrali operative, che, accertata la natura e la gravità dell'evento, attivano le forme di soccorso più adeguate.</a:t>
            </a:r>
            <a:endParaRPr lang="en-US" sz="1600" dirty="0">
              <a:latin typeface="Heebo" pitchFamily="2" charset="-79"/>
              <a:cs typeface="Heebo" pitchFamily="2" charset="-79"/>
            </a:endParaRPr>
          </a:p>
        </p:txBody>
      </p:sp>
      <p:sp>
        <p:nvSpPr>
          <p:cNvPr id="6" name="Text 3"/>
          <p:cNvSpPr/>
          <p:nvPr/>
        </p:nvSpPr>
        <p:spPr>
          <a:xfrm>
            <a:off x="886623" y="5415270"/>
            <a:ext cx="5790621" cy="506254"/>
          </a:xfrm>
          <a:prstGeom prst="rect">
            <a:avLst/>
          </a:prstGeom>
          <a:noFill/>
          <a:ln/>
        </p:spPr>
        <p:txBody>
          <a:bodyPr wrap="square" lIns="0" tIns="0" rIns="0" bIns="0" rtlCol="0" anchor="t"/>
          <a:lstStyle/>
          <a:p>
            <a:pPr marL="285750" indent="-285750" algn="l">
              <a:lnSpc>
                <a:spcPct val="150000"/>
              </a:lnSpc>
              <a:buFont typeface="Arial" panose="020B0604020202020204" pitchFamily="34" charset="0"/>
              <a:buChar char="•"/>
            </a:pPr>
            <a:r>
              <a:rPr lang="en-US" sz="1600" dirty="0" err="1">
                <a:solidFill>
                  <a:srgbClr val="49495A"/>
                </a:solidFill>
                <a:latin typeface="Heebo" pitchFamily="2" charset="-79"/>
                <a:ea typeface="Open Sans" pitchFamily="34" charset="-122"/>
                <a:cs typeface="Heebo" pitchFamily="2" charset="-79"/>
              </a:rPr>
              <a:t>Sensore</a:t>
            </a:r>
            <a:r>
              <a:rPr lang="en-US" sz="1600" dirty="0">
                <a:solidFill>
                  <a:srgbClr val="49495A"/>
                </a:solidFill>
                <a:latin typeface="Heebo" pitchFamily="2" charset="-79"/>
                <a:ea typeface="Open Sans" pitchFamily="34" charset="-122"/>
                <a:cs typeface="Heebo" pitchFamily="2" charset="-79"/>
              </a:rPr>
              <a:t> di </a:t>
            </a:r>
            <a:r>
              <a:rPr lang="en-US" sz="1600" dirty="0" err="1">
                <a:solidFill>
                  <a:srgbClr val="49495A"/>
                </a:solidFill>
                <a:latin typeface="Heebo" pitchFamily="2" charset="-79"/>
                <a:ea typeface="Open Sans" pitchFamily="34" charset="-122"/>
                <a:cs typeface="Heebo" pitchFamily="2" charset="-79"/>
              </a:rPr>
              <a:t>movimento</a:t>
            </a:r>
            <a:r>
              <a:rPr lang="en-US" sz="1600" dirty="0">
                <a:solidFill>
                  <a:srgbClr val="49495A"/>
                </a:solidFill>
                <a:latin typeface="Heebo" pitchFamily="2" charset="-79"/>
                <a:ea typeface="Open Sans" pitchFamily="34" charset="-122"/>
                <a:cs typeface="Heebo" pitchFamily="2" charset="-79"/>
              </a:rPr>
              <a:t> </a:t>
            </a:r>
          </a:p>
          <a:p>
            <a:pPr marL="285750" indent="-285750" algn="l">
              <a:lnSpc>
                <a:spcPct val="150000"/>
              </a:lnSpc>
              <a:buFont typeface="Arial" panose="020B0604020202020204" pitchFamily="34" charset="0"/>
              <a:buChar char="•"/>
            </a:pPr>
            <a:r>
              <a:rPr lang="en-US" sz="1600" dirty="0" err="1">
                <a:solidFill>
                  <a:srgbClr val="49495A"/>
                </a:solidFill>
                <a:latin typeface="Heebo" pitchFamily="2" charset="-79"/>
                <a:ea typeface="Open Sans" pitchFamily="34" charset="-122"/>
                <a:cs typeface="Heebo" pitchFamily="2" charset="-79"/>
              </a:rPr>
              <a:t>Rilevatore</a:t>
            </a:r>
            <a:r>
              <a:rPr lang="en-US" sz="1600" dirty="0">
                <a:solidFill>
                  <a:srgbClr val="49495A"/>
                </a:solidFill>
                <a:latin typeface="Heebo" pitchFamily="2" charset="-79"/>
                <a:ea typeface="Open Sans" pitchFamily="34" charset="-122"/>
                <a:cs typeface="Heebo" pitchFamily="2" charset="-79"/>
              </a:rPr>
              <a:t> </a:t>
            </a:r>
            <a:r>
              <a:rPr lang="en-US" sz="1600" dirty="0" err="1">
                <a:solidFill>
                  <a:srgbClr val="49495A"/>
                </a:solidFill>
                <a:latin typeface="Heebo" pitchFamily="2" charset="-79"/>
                <a:ea typeface="Open Sans" pitchFamily="34" charset="-122"/>
                <a:cs typeface="Heebo" pitchFamily="2" charset="-79"/>
              </a:rPr>
              <a:t>acqua</a:t>
            </a:r>
            <a:r>
              <a:rPr lang="en-US" sz="1600" dirty="0">
                <a:solidFill>
                  <a:srgbClr val="49495A"/>
                </a:solidFill>
                <a:latin typeface="Heebo" pitchFamily="2" charset="-79"/>
                <a:ea typeface="Open Sans" pitchFamily="34" charset="-122"/>
                <a:cs typeface="Heebo" pitchFamily="2" charset="-79"/>
              </a:rPr>
              <a:t>/</a:t>
            </a:r>
            <a:r>
              <a:rPr lang="en-US" sz="1600" dirty="0" err="1">
                <a:solidFill>
                  <a:srgbClr val="49495A"/>
                </a:solidFill>
                <a:latin typeface="Heebo" pitchFamily="2" charset="-79"/>
                <a:ea typeface="Open Sans" pitchFamily="34" charset="-122"/>
                <a:cs typeface="Heebo" pitchFamily="2" charset="-79"/>
              </a:rPr>
              <a:t>allagamento</a:t>
            </a:r>
            <a:endParaRPr lang="en-US" sz="1600" dirty="0">
              <a:solidFill>
                <a:srgbClr val="49495A"/>
              </a:solidFill>
              <a:latin typeface="Heebo" pitchFamily="2" charset="-79"/>
              <a:ea typeface="Open Sans" pitchFamily="34" charset="-122"/>
              <a:cs typeface="Heebo" pitchFamily="2" charset="-79"/>
            </a:endParaRPr>
          </a:p>
          <a:p>
            <a:pPr marL="285750" indent="-285750" algn="l">
              <a:lnSpc>
                <a:spcPct val="150000"/>
              </a:lnSpc>
              <a:buFont typeface="Arial" panose="020B0604020202020204" pitchFamily="34" charset="0"/>
              <a:buChar char="•"/>
            </a:pPr>
            <a:r>
              <a:rPr lang="en-US" sz="1600" dirty="0" err="1">
                <a:solidFill>
                  <a:srgbClr val="49495A"/>
                </a:solidFill>
                <a:latin typeface="Heebo" pitchFamily="2" charset="-79"/>
                <a:ea typeface="Open Sans" pitchFamily="34" charset="-122"/>
                <a:cs typeface="Heebo" pitchFamily="2" charset="-79"/>
              </a:rPr>
              <a:t>Sensore</a:t>
            </a:r>
            <a:r>
              <a:rPr lang="en-US" sz="1600" dirty="0">
                <a:solidFill>
                  <a:srgbClr val="49495A"/>
                </a:solidFill>
                <a:latin typeface="Heebo" pitchFamily="2" charset="-79"/>
                <a:ea typeface="Open Sans" pitchFamily="34" charset="-122"/>
                <a:cs typeface="Heebo" pitchFamily="2" charset="-79"/>
              </a:rPr>
              <a:t> di </a:t>
            </a:r>
            <a:r>
              <a:rPr lang="en-US" sz="1600" dirty="0" err="1">
                <a:solidFill>
                  <a:srgbClr val="49495A"/>
                </a:solidFill>
                <a:latin typeface="Heebo" pitchFamily="2" charset="-79"/>
                <a:ea typeface="Open Sans" pitchFamily="34" charset="-122"/>
                <a:cs typeface="Heebo" pitchFamily="2" charset="-79"/>
              </a:rPr>
              <a:t>temperatura</a:t>
            </a:r>
            <a:r>
              <a:rPr lang="en-US" sz="1600" dirty="0">
                <a:solidFill>
                  <a:srgbClr val="49495A"/>
                </a:solidFill>
                <a:latin typeface="Heebo" pitchFamily="2" charset="-79"/>
                <a:ea typeface="Open Sans" pitchFamily="34" charset="-122"/>
                <a:cs typeface="Heebo" pitchFamily="2" charset="-79"/>
              </a:rPr>
              <a:t>/</a:t>
            </a:r>
            <a:r>
              <a:rPr lang="en-US" sz="1600" dirty="0" err="1">
                <a:solidFill>
                  <a:srgbClr val="49495A"/>
                </a:solidFill>
                <a:latin typeface="Heebo" pitchFamily="2" charset="-79"/>
                <a:ea typeface="Open Sans" pitchFamily="34" charset="-122"/>
                <a:cs typeface="Heebo" pitchFamily="2" charset="-79"/>
              </a:rPr>
              <a:t>umidità</a:t>
            </a:r>
            <a:r>
              <a:rPr lang="en-US" sz="1600" dirty="0">
                <a:solidFill>
                  <a:srgbClr val="49495A"/>
                </a:solidFill>
                <a:latin typeface="Heebo" pitchFamily="2" charset="-79"/>
                <a:ea typeface="Open Sans" pitchFamily="34" charset="-122"/>
                <a:cs typeface="Heebo" pitchFamily="2" charset="-79"/>
              </a:rPr>
              <a:t> </a:t>
            </a:r>
          </a:p>
          <a:p>
            <a:pPr marL="285750" indent="-285750" algn="l">
              <a:lnSpc>
                <a:spcPct val="150000"/>
              </a:lnSpc>
              <a:buFont typeface="Arial" panose="020B0604020202020204" pitchFamily="34" charset="0"/>
              <a:buChar char="•"/>
            </a:pPr>
            <a:r>
              <a:rPr lang="en-US" sz="1600" dirty="0" err="1">
                <a:solidFill>
                  <a:srgbClr val="49495A"/>
                </a:solidFill>
                <a:latin typeface="Heebo" pitchFamily="2" charset="-79"/>
                <a:ea typeface="Open Sans" pitchFamily="34" charset="-122"/>
                <a:cs typeface="Heebo" pitchFamily="2" charset="-79"/>
              </a:rPr>
              <a:t>Sensore</a:t>
            </a:r>
            <a:r>
              <a:rPr lang="en-US" sz="1600" dirty="0">
                <a:solidFill>
                  <a:srgbClr val="49495A"/>
                </a:solidFill>
                <a:latin typeface="Heebo" pitchFamily="2" charset="-79"/>
                <a:ea typeface="Open Sans" pitchFamily="34" charset="-122"/>
                <a:cs typeface="Heebo" pitchFamily="2" charset="-79"/>
              </a:rPr>
              <a:t> di </a:t>
            </a:r>
            <a:r>
              <a:rPr lang="en-US" sz="1600" dirty="0" err="1">
                <a:solidFill>
                  <a:srgbClr val="49495A"/>
                </a:solidFill>
                <a:latin typeface="Heebo" pitchFamily="2" charset="-79"/>
                <a:ea typeface="Open Sans" pitchFamily="34" charset="-122"/>
                <a:cs typeface="Heebo" pitchFamily="2" charset="-79"/>
              </a:rPr>
              <a:t>segnalazione</a:t>
            </a:r>
            <a:r>
              <a:rPr lang="en-US" sz="1600" dirty="0">
                <a:solidFill>
                  <a:srgbClr val="49495A"/>
                </a:solidFill>
                <a:latin typeface="Heebo" pitchFamily="2" charset="-79"/>
                <a:ea typeface="Open Sans" pitchFamily="34" charset="-122"/>
                <a:cs typeface="Heebo" pitchFamily="2" charset="-79"/>
              </a:rPr>
              <a:t> </a:t>
            </a:r>
            <a:r>
              <a:rPr lang="en-US" sz="1600" dirty="0" err="1">
                <a:solidFill>
                  <a:srgbClr val="49495A"/>
                </a:solidFill>
                <a:latin typeface="Heebo" pitchFamily="2" charset="-79"/>
                <a:ea typeface="Open Sans" pitchFamily="34" charset="-122"/>
                <a:cs typeface="Heebo" pitchFamily="2" charset="-79"/>
              </a:rPr>
              <a:t>fumo</a:t>
            </a:r>
            <a:endParaRPr lang="en-US" sz="1600" dirty="0">
              <a:solidFill>
                <a:srgbClr val="49495A"/>
              </a:solidFill>
              <a:latin typeface="Heebo" pitchFamily="2" charset="-79"/>
              <a:ea typeface="Open Sans" pitchFamily="34" charset="-122"/>
              <a:cs typeface="Heebo" pitchFamily="2" charset="-79"/>
            </a:endParaRPr>
          </a:p>
          <a:p>
            <a:pPr marL="285750" indent="-285750" algn="l">
              <a:lnSpc>
                <a:spcPct val="150000"/>
              </a:lnSpc>
              <a:buFont typeface="Arial" panose="020B0604020202020204" pitchFamily="34" charset="0"/>
              <a:buChar char="•"/>
            </a:pPr>
            <a:r>
              <a:rPr lang="en-US" sz="1600" dirty="0" err="1">
                <a:solidFill>
                  <a:srgbClr val="49495A"/>
                </a:solidFill>
                <a:latin typeface="Heebo" pitchFamily="2" charset="-79"/>
                <a:ea typeface="Open Sans" pitchFamily="34" charset="-122"/>
                <a:cs typeface="Heebo" pitchFamily="2" charset="-79"/>
              </a:rPr>
              <a:t>Sensore</a:t>
            </a:r>
            <a:r>
              <a:rPr lang="en-US" sz="1600" dirty="0">
                <a:solidFill>
                  <a:srgbClr val="49495A"/>
                </a:solidFill>
                <a:latin typeface="Heebo" pitchFamily="2" charset="-79"/>
                <a:ea typeface="Open Sans" pitchFamily="34" charset="-122"/>
                <a:cs typeface="Heebo" pitchFamily="2" charset="-79"/>
              </a:rPr>
              <a:t> di </a:t>
            </a:r>
            <a:r>
              <a:rPr lang="en-US" sz="1600" dirty="0" err="1">
                <a:solidFill>
                  <a:srgbClr val="49495A"/>
                </a:solidFill>
                <a:latin typeface="Heebo" pitchFamily="2" charset="-79"/>
                <a:ea typeface="Open Sans" pitchFamily="34" charset="-122"/>
                <a:cs typeface="Heebo" pitchFamily="2" charset="-79"/>
              </a:rPr>
              <a:t>presenza</a:t>
            </a:r>
            <a:r>
              <a:rPr lang="en-US" sz="1600" dirty="0">
                <a:solidFill>
                  <a:srgbClr val="49495A"/>
                </a:solidFill>
                <a:latin typeface="Heebo" pitchFamily="2" charset="-79"/>
                <a:ea typeface="Open Sans" pitchFamily="34" charset="-122"/>
                <a:cs typeface="Heebo" pitchFamily="2" charset="-79"/>
              </a:rPr>
              <a:t> gas</a:t>
            </a:r>
          </a:p>
        </p:txBody>
      </p:sp>
      <p:pic>
        <p:nvPicPr>
          <p:cNvPr id="8" name="Immagine 7">
            <a:extLst>
              <a:ext uri="{FF2B5EF4-FFF2-40B4-BE49-F238E27FC236}">
                <a16:creationId xmlns:a16="http://schemas.microsoft.com/office/drawing/2014/main" id="{4448C7A2-3876-FACA-0A85-2C4C6F159649}"/>
              </a:ext>
            </a:extLst>
          </p:cNvPr>
          <p:cNvPicPr>
            <a:picLocks noChangeAspect="1"/>
          </p:cNvPicPr>
          <p:nvPr/>
        </p:nvPicPr>
        <p:blipFill>
          <a:blip r:embed="rId3"/>
          <a:srcRect r="28165"/>
          <a:stretch/>
        </p:blipFill>
        <p:spPr>
          <a:xfrm>
            <a:off x="8718697" y="0"/>
            <a:ext cx="5911703"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F861C66-2F6D-49EC-77E6-1043B197C421}"/>
              </a:ext>
            </a:extLst>
          </p:cNvPr>
          <p:cNvSpPr txBox="1"/>
          <p:nvPr/>
        </p:nvSpPr>
        <p:spPr>
          <a:xfrm>
            <a:off x="3267685" y="4794172"/>
            <a:ext cx="8095030" cy="523220"/>
          </a:xfrm>
          <a:prstGeom prst="rect">
            <a:avLst/>
          </a:prstGeom>
          <a:noFill/>
        </p:spPr>
        <p:txBody>
          <a:bodyPr wrap="square" rtlCol="0">
            <a:spAutoFit/>
          </a:bodyPr>
          <a:lstStyle/>
          <a:p>
            <a:r>
              <a:rPr lang="it-IT" sz="2800" dirty="0">
                <a:solidFill>
                  <a:srgbClr val="3D9285"/>
                </a:solidFill>
                <a:latin typeface="Heebo" pitchFamily="2" charset="-79"/>
                <a:cs typeface="Heebo" pitchFamily="2" charset="-79"/>
              </a:rPr>
              <a:t>Webinar «Se sei sindaco» - Trieste 18 marzo 2024</a:t>
            </a:r>
            <a:endParaRPr lang="it-IT" sz="2800" dirty="0">
              <a:solidFill>
                <a:schemeClr val="bg1"/>
              </a:solidFill>
              <a:latin typeface="Heebo" pitchFamily="2" charset="-79"/>
              <a:cs typeface="Heebo" pitchFamily="2" charset="-79"/>
            </a:endParaRPr>
          </a:p>
        </p:txBody>
      </p:sp>
      <p:pic>
        <p:nvPicPr>
          <p:cNvPr id="6" name="Immagine 5">
            <a:extLst>
              <a:ext uri="{FF2B5EF4-FFF2-40B4-BE49-F238E27FC236}">
                <a16:creationId xmlns:a16="http://schemas.microsoft.com/office/drawing/2014/main" id="{B465C3F5-5285-CA0D-1C59-A65AFE98E0E1}"/>
              </a:ext>
            </a:extLst>
          </p:cNvPr>
          <p:cNvPicPr>
            <a:picLocks noChangeAspect="1"/>
          </p:cNvPicPr>
          <p:nvPr/>
        </p:nvPicPr>
        <p:blipFill>
          <a:blip r:embed="rId2"/>
          <a:stretch>
            <a:fillRect/>
          </a:stretch>
        </p:blipFill>
        <p:spPr>
          <a:xfrm>
            <a:off x="8963247" y="1084837"/>
            <a:ext cx="4084894" cy="1372013"/>
          </a:xfrm>
          <a:prstGeom prst="rect">
            <a:avLst/>
          </a:prstGeom>
        </p:spPr>
      </p:pic>
      <p:sp>
        <p:nvSpPr>
          <p:cNvPr id="2" name="Text 0">
            <a:extLst>
              <a:ext uri="{FF2B5EF4-FFF2-40B4-BE49-F238E27FC236}">
                <a16:creationId xmlns:a16="http://schemas.microsoft.com/office/drawing/2014/main" id="{26C61AEB-8497-DB35-8DFC-CA5B26BC82D3}"/>
              </a:ext>
            </a:extLst>
          </p:cNvPr>
          <p:cNvSpPr/>
          <p:nvPr/>
        </p:nvSpPr>
        <p:spPr>
          <a:xfrm>
            <a:off x="1765058" y="3760410"/>
            <a:ext cx="5670590" cy="708779"/>
          </a:xfrm>
          <a:prstGeom prst="rect">
            <a:avLst/>
          </a:prstGeom>
          <a:noFill/>
          <a:ln/>
        </p:spPr>
        <p:txBody>
          <a:bodyPr wrap="none" lIns="0" tIns="0" rIns="0" bIns="0" rtlCol="0" anchor="t"/>
          <a:lstStyle/>
          <a:p>
            <a:pPr marL="0" indent="0">
              <a:lnSpc>
                <a:spcPts val="5550"/>
              </a:lnSpc>
              <a:buNone/>
            </a:pPr>
            <a:r>
              <a:rPr lang="en-US" sz="4450" b="1" dirty="0" err="1">
                <a:solidFill>
                  <a:srgbClr val="284B85"/>
                </a:solidFill>
                <a:latin typeface="Times New Roman" panose="02020603050405020304" pitchFamily="18" charset="0"/>
                <a:cs typeface="Times New Roman" panose="02020603050405020304" pitchFamily="18" charset="0"/>
              </a:rPr>
              <a:t>Politiche</a:t>
            </a:r>
            <a:r>
              <a:rPr lang="en-US" sz="4450" b="1" dirty="0">
                <a:solidFill>
                  <a:srgbClr val="284B85"/>
                </a:solidFill>
                <a:latin typeface="Times New Roman" panose="02020603050405020304" pitchFamily="18" charset="0"/>
                <a:cs typeface="Times New Roman" panose="02020603050405020304" pitchFamily="18" charset="0"/>
              </a:rPr>
              <a:t> e Servizi per </a:t>
            </a:r>
            <a:r>
              <a:rPr lang="en-US" sz="4450" b="1" dirty="0" err="1">
                <a:solidFill>
                  <a:srgbClr val="284B85"/>
                </a:solidFill>
                <a:latin typeface="Times New Roman" panose="02020603050405020304" pitchFamily="18" charset="0"/>
                <a:cs typeface="Times New Roman" panose="02020603050405020304" pitchFamily="18" charset="0"/>
              </a:rPr>
              <a:t>l’invecchiamento</a:t>
            </a:r>
            <a:r>
              <a:rPr lang="en-US" sz="4450" b="1" dirty="0">
                <a:solidFill>
                  <a:srgbClr val="284B85"/>
                </a:solidFill>
                <a:latin typeface="Times New Roman" panose="02020603050405020304" pitchFamily="18" charset="0"/>
                <a:cs typeface="Times New Roman" panose="02020603050405020304" pitchFamily="18" charset="0"/>
              </a:rPr>
              <a:t> </a:t>
            </a:r>
            <a:r>
              <a:rPr lang="en-US" sz="4450" b="1" dirty="0" err="1">
                <a:solidFill>
                  <a:srgbClr val="284B85"/>
                </a:solidFill>
                <a:latin typeface="Times New Roman" panose="02020603050405020304" pitchFamily="18" charset="0"/>
                <a:cs typeface="Times New Roman" panose="02020603050405020304" pitchFamily="18" charset="0"/>
              </a:rPr>
              <a:t>attivo</a:t>
            </a:r>
            <a:endParaRPr lang="en-US" sz="4450" b="1" dirty="0">
              <a:solidFill>
                <a:srgbClr val="284B85"/>
              </a:solidFill>
              <a:latin typeface="Times New Roman" panose="02020603050405020304" pitchFamily="18" charset="0"/>
              <a:cs typeface="Times New Roman" panose="02020603050405020304" pitchFamily="18" charset="0"/>
            </a:endParaRPr>
          </a:p>
          <a:p>
            <a:pPr marL="0" indent="0">
              <a:lnSpc>
                <a:spcPts val="5550"/>
              </a:lnSpc>
              <a:buNone/>
            </a:pPr>
            <a:endParaRPr lang="en-US" sz="4450" b="1" dirty="0">
              <a:solidFill>
                <a:srgbClr val="284B85"/>
              </a:solidFill>
              <a:latin typeface="Times New Roman" panose="02020603050405020304" pitchFamily="18" charset="0"/>
              <a:cs typeface="Times New Roman" panose="02020603050405020304" pitchFamily="18" charset="0"/>
            </a:endParaRPr>
          </a:p>
          <a:p>
            <a:pPr marL="0" indent="0">
              <a:lnSpc>
                <a:spcPts val="5550"/>
              </a:lnSpc>
              <a:buNone/>
            </a:pPr>
            <a:endParaRPr lang="en-US" sz="4450" b="1" dirty="0">
              <a:solidFill>
                <a:srgbClr val="284B85"/>
              </a:solidFill>
              <a:latin typeface="Times New Roman" panose="02020603050405020304" pitchFamily="18" charset="0"/>
              <a:cs typeface="Times New Roman" panose="02020603050405020304" pitchFamily="18" charset="0"/>
            </a:endParaRPr>
          </a:p>
          <a:p>
            <a:pPr marL="0" indent="0">
              <a:lnSpc>
                <a:spcPts val="5550"/>
              </a:lnSpc>
              <a:buNone/>
            </a:pPr>
            <a:endParaRPr lang="en-US" sz="4450" b="1" dirty="0">
              <a:solidFill>
                <a:srgbClr val="284B8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579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53785"/>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rPr>
              <a:t>TELEASSISTENZA (1)</a:t>
            </a:r>
            <a:endParaRPr lang="en-US" sz="4450" b="1" dirty="0">
              <a:solidFill>
                <a:srgbClr val="284B85"/>
              </a:solidFill>
              <a:latin typeface="Times New Roman" panose="02020603050405020304" pitchFamily="18" charset="0"/>
              <a:cs typeface="Times New Roman" panose="02020603050405020304" pitchFamily="18" charset="0"/>
            </a:endParaRPr>
          </a:p>
        </p:txBody>
      </p:sp>
      <p:sp>
        <p:nvSpPr>
          <p:cNvPr id="3" name="Shape 1"/>
          <p:cNvSpPr/>
          <p:nvPr/>
        </p:nvSpPr>
        <p:spPr>
          <a:xfrm>
            <a:off x="793790" y="2596634"/>
            <a:ext cx="4120753" cy="226814"/>
          </a:xfrm>
          <a:prstGeom prst="roundRect">
            <a:avLst>
              <a:gd name="adj" fmla="val 15001"/>
            </a:avLst>
          </a:prstGeom>
          <a:solidFill>
            <a:srgbClr val="F2EEEE"/>
          </a:solidFill>
          <a:ln/>
        </p:spPr>
        <p:txBody>
          <a:bodyPr/>
          <a:lstStyle/>
          <a:p>
            <a:endParaRPr lang="it-IT"/>
          </a:p>
        </p:txBody>
      </p:sp>
      <p:sp>
        <p:nvSpPr>
          <p:cNvPr id="4" name="Text 2"/>
          <p:cNvSpPr/>
          <p:nvPr/>
        </p:nvSpPr>
        <p:spPr>
          <a:xfrm>
            <a:off x="793790" y="316361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D9285"/>
                </a:solidFill>
                <a:latin typeface="Times New Roman" panose="02020603050405020304" pitchFamily="18" charset="0"/>
                <a:ea typeface="Crimson Pro Semi Bold" pitchFamily="34" charset="-122"/>
                <a:cs typeface="Times New Roman" panose="02020603050405020304" pitchFamily="18" charset="0"/>
              </a:rPr>
              <a:t>Soluzione efficace</a:t>
            </a:r>
            <a:endParaRPr lang="en-US" sz="2200" b="1" dirty="0">
              <a:solidFill>
                <a:srgbClr val="3D9285"/>
              </a:solidFill>
              <a:latin typeface="Times New Roman" panose="02020603050405020304" pitchFamily="18" charset="0"/>
              <a:cs typeface="Times New Roman" panose="02020603050405020304" pitchFamily="18" charset="0"/>
            </a:endParaRPr>
          </a:p>
        </p:txBody>
      </p:sp>
      <p:sp>
        <p:nvSpPr>
          <p:cNvPr id="5" name="Text 3"/>
          <p:cNvSpPr/>
          <p:nvPr/>
        </p:nvSpPr>
        <p:spPr>
          <a:xfrm>
            <a:off x="793790" y="3654028"/>
            <a:ext cx="4120753" cy="725805"/>
          </a:xfrm>
          <a:prstGeom prst="rect">
            <a:avLst/>
          </a:prstGeom>
          <a:noFill/>
          <a:ln/>
        </p:spPr>
        <p:txBody>
          <a:bodyPr wrap="square" lIns="0" tIns="0" rIns="0" bIns="0" rtlCol="0" anchor="t"/>
          <a:lstStyle/>
          <a:p>
            <a:pPr marL="0" indent="0" algn="l">
              <a:lnSpc>
                <a:spcPts val="2850"/>
              </a:lnSpc>
              <a:buNone/>
            </a:pPr>
            <a:r>
              <a:rPr lang="en-US" sz="1400" dirty="0">
                <a:solidFill>
                  <a:srgbClr val="4C4C4D"/>
                </a:solidFill>
                <a:latin typeface="Heebo" pitchFamily="34" charset="0"/>
                <a:ea typeface="Heebo" pitchFamily="34" charset="-122"/>
                <a:cs typeface="Heebo" pitchFamily="34" charset="-120"/>
              </a:rPr>
              <a:t>La teleassistenza rappresenta una soluzione efficace in questo contesto</a:t>
            </a:r>
            <a:endParaRPr lang="en-US" sz="1400" dirty="0"/>
          </a:p>
        </p:txBody>
      </p:sp>
      <p:sp>
        <p:nvSpPr>
          <p:cNvPr id="6" name="Shape 4"/>
          <p:cNvSpPr/>
          <p:nvPr/>
        </p:nvSpPr>
        <p:spPr>
          <a:xfrm>
            <a:off x="5254704" y="2256353"/>
            <a:ext cx="4120872" cy="226814"/>
          </a:xfrm>
          <a:prstGeom prst="roundRect">
            <a:avLst>
              <a:gd name="adj" fmla="val 15001"/>
            </a:avLst>
          </a:prstGeom>
          <a:solidFill>
            <a:srgbClr val="F2EEEE"/>
          </a:solidFill>
          <a:ln/>
        </p:spPr>
        <p:txBody>
          <a:bodyPr/>
          <a:lstStyle/>
          <a:p>
            <a:endParaRPr lang="it-IT"/>
          </a:p>
        </p:txBody>
      </p:sp>
      <p:sp>
        <p:nvSpPr>
          <p:cNvPr id="7" name="Text 5"/>
          <p:cNvSpPr/>
          <p:nvPr/>
        </p:nvSpPr>
        <p:spPr>
          <a:xfrm>
            <a:off x="5254704" y="2823329"/>
            <a:ext cx="3350657" cy="354330"/>
          </a:xfrm>
          <a:prstGeom prst="rect">
            <a:avLst/>
          </a:prstGeom>
          <a:noFill/>
          <a:ln/>
        </p:spPr>
        <p:txBody>
          <a:bodyPr wrap="none" lIns="0" tIns="0" rIns="0" bIns="0" rtlCol="0" anchor="t"/>
          <a:lstStyle/>
          <a:p>
            <a:pPr marL="0" indent="0" algn="l">
              <a:lnSpc>
                <a:spcPts val="2750"/>
              </a:lnSpc>
              <a:buNone/>
            </a:pPr>
            <a:r>
              <a:rPr lang="en-US" sz="2200" b="1" dirty="0">
                <a:solidFill>
                  <a:srgbClr val="3D9285"/>
                </a:solidFill>
                <a:latin typeface="Times New Roman" panose="02020603050405020304" pitchFamily="18" charset="0"/>
                <a:ea typeface="Crimson Pro Semi Bold" pitchFamily="34" charset="-122"/>
                <a:cs typeface="Times New Roman" panose="02020603050405020304" pitchFamily="18" charset="0"/>
              </a:rPr>
              <a:t>Benefici per il Sistema salute</a:t>
            </a:r>
            <a:endParaRPr lang="en-US" sz="2200" b="1" dirty="0">
              <a:solidFill>
                <a:srgbClr val="3D9285"/>
              </a:solidFill>
              <a:latin typeface="Times New Roman" panose="02020603050405020304" pitchFamily="18" charset="0"/>
              <a:cs typeface="Times New Roman" panose="02020603050405020304" pitchFamily="18" charset="0"/>
            </a:endParaRPr>
          </a:p>
        </p:txBody>
      </p:sp>
      <p:sp>
        <p:nvSpPr>
          <p:cNvPr id="8" name="Text 6"/>
          <p:cNvSpPr/>
          <p:nvPr/>
        </p:nvSpPr>
        <p:spPr>
          <a:xfrm>
            <a:off x="5254704" y="3313748"/>
            <a:ext cx="4120872" cy="1451610"/>
          </a:xfrm>
          <a:prstGeom prst="rect">
            <a:avLst/>
          </a:prstGeom>
          <a:noFill/>
          <a:ln/>
        </p:spPr>
        <p:txBody>
          <a:bodyPr wrap="square" lIns="0" tIns="0" rIns="0" bIns="0" rtlCol="0" anchor="t"/>
          <a:lstStyle/>
          <a:p>
            <a:pPr marL="0" indent="0" algn="l">
              <a:lnSpc>
                <a:spcPts val="2850"/>
              </a:lnSpc>
              <a:buNone/>
            </a:pPr>
            <a:r>
              <a:rPr lang="en-US" sz="1400" dirty="0">
                <a:solidFill>
                  <a:srgbClr val="4C4C4D"/>
                </a:solidFill>
                <a:latin typeface="Heebo" pitchFamily="34" charset="0"/>
                <a:ea typeface="Heebo" pitchFamily="34" charset="-122"/>
                <a:cs typeface="Heebo" pitchFamily="34" charset="-120"/>
              </a:rPr>
              <a:t>Offre benefici significativi per il Sistema salute, riducendo il numero dei ricoveri ospedalieri e gli accessi a domicilio dei servizi per l'emergenza (NUE e VVFF)</a:t>
            </a:r>
            <a:endParaRPr lang="en-US" sz="1400" dirty="0"/>
          </a:p>
        </p:txBody>
      </p:sp>
      <p:sp>
        <p:nvSpPr>
          <p:cNvPr id="9" name="Shape 7"/>
          <p:cNvSpPr/>
          <p:nvPr/>
        </p:nvSpPr>
        <p:spPr>
          <a:xfrm>
            <a:off x="9715738" y="1916192"/>
            <a:ext cx="4120872" cy="226814"/>
          </a:xfrm>
          <a:prstGeom prst="roundRect">
            <a:avLst>
              <a:gd name="adj" fmla="val 15001"/>
            </a:avLst>
          </a:prstGeom>
          <a:solidFill>
            <a:srgbClr val="F2EEEE"/>
          </a:solidFill>
          <a:ln/>
        </p:spPr>
        <p:txBody>
          <a:bodyPr/>
          <a:lstStyle/>
          <a:p>
            <a:endParaRPr lang="it-IT"/>
          </a:p>
        </p:txBody>
      </p:sp>
      <p:sp>
        <p:nvSpPr>
          <p:cNvPr id="10" name="Text 8"/>
          <p:cNvSpPr/>
          <p:nvPr/>
        </p:nvSpPr>
        <p:spPr>
          <a:xfrm>
            <a:off x="9715738" y="248316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D9285"/>
                </a:solidFill>
                <a:latin typeface="Times New Roman" panose="02020603050405020304" pitchFamily="18" charset="0"/>
                <a:ea typeface="Crimson Pro Semi Bold" pitchFamily="34" charset="-122"/>
                <a:cs typeface="Times New Roman" panose="02020603050405020304" pitchFamily="18" charset="0"/>
              </a:rPr>
              <a:t>Risparmio economico</a:t>
            </a:r>
            <a:endParaRPr lang="en-US" sz="2200" b="1" dirty="0">
              <a:solidFill>
                <a:srgbClr val="3D9285"/>
              </a:solidFill>
              <a:latin typeface="Times New Roman" panose="02020603050405020304" pitchFamily="18" charset="0"/>
              <a:cs typeface="Times New Roman" panose="02020603050405020304" pitchFamily="18" charset="0"/>
            </a:endParaRPr>
          </a:p>
        </p:txBody>
      </p:sp>
      <p:sp>
        <p:nvSpPr>
          <p:cNvPr id="11" name="Text 9"/>
          <p:cNvSpPr/>
          <p:nvPr/>
        </p:nvSpPr>
        <p:spPr>
          <a:xfrm>
            <a:off x="9715738" y="2973586"/>
            <a:ext cx="4120872" cy="2540318"/>
          </a:xfrm>
          <a:prstGeom prst="rect">
            <a:avLst/>
          </a:prstGeom>
          <a:noFill/>
          <a:ln/>
        </p:spPr>
        <p:txBody>
          <a:bodyPr wrap="square" lIns="0" tIns="0" rIns="0" bIns="0" rtlCol="0" anchor="t"/>
          <a:lstStyle/>
          <a:p>
            <a:pPr marL="0" indent="0" algn="l">
              <a:lnSpc>
                <a:spcPts val="2850"/>
              </a:lnSpc>
              <a:buNone/>
            </a:pPr>
            <a:r>
              <a:rPr lang="en-US" sz="1400" dirty="0">
                <a:solidFill>
                  <a:srgbClr val="4C4C4D"/>
                </a:solidFill>
                <a:latin typeface="Heebo" pitchFamily="34" charset="0"/>
                <a:ea typeface="Heebo" pitchFamily="34" charset="-122"/>
                <a:cs typeface="Heebo" pitchFamily="34" charset="-120"/>
              </a:rPr>
              <a:t>Il costo medio di una giornata di degenza ospedaliera in Italia è di circa </a:t>
            </a:r>
            <a:r>
              <a:rPr lang="en-US" sz="1400" b="1" dirty="0">
                <a:solidFill>
                  <a:srgbClr val="4C4C4D"/>
                </a:solidFill>
                <a:latin typeface="Heebo" pitchFamily="34" charset="0"/>
                <a:ea typeface="Heebo" pitchFamily="34" charset="-122"/>
                <a:cs typeface="Heebo" pitchFamily="34" charset="-120"/>
              </a:rPr>
              <a:t>712 </a:t>
            </a:r>
            <a:r>
              <a:rPr lang="en-US" sz="1400" dirty="0">
                <a:solidFill>
                  <a:srgbClr val="4C4C4D"/>
                </a:solidFill>
                <a:latin typeface="Heebo" pitchFamily="34" charset="0"/>
                <a:ea typeface="Heebo" pitchFamily="34" charset="-122"/>
                <a:cs typeface="Heebo" pitchFamily="34" charset="-120"/>
              </a:rPr>
              <a:t>euro, con picchi che superano i 1.000 euro in alcune regioni e strutture italiane. Un ricovero in ospedale di 10 giorni può quindi oscillare tra 7.120 e 10.316 euro per paziente.</a:t>
            </a:r>
            <a:endParaRPr lang="en-US" sz="1400" dirty="0"/>
          </a:p>
        </p:txBody>
      </p:sp>
      <p:sp>
        <p:nvSpPr>
          <p:cNvPr id="12" name="Text 10"/>
          <p:cNvSpPr/>
          <p:nvPr/>
        </p:nvSpPr>
        <p:spPr>
          <a:xfrm>
            <a:off x="9715739" y="5151001"/>
            <a:ext cx="4120872" cy="725805"/>
          </a:xfrm>
          <a:prstGeom prst="rect">
            <a:avLst/>
          </a:prstGeom>
          <a:noFill/>
          <a:ln/>
        </p:spPr>
        <p:txBody>
          <a:bodyPr wrap="square" lIns="0" tIns="0" rIns="0" bIns="0" rtlCol="0" anchor="t"/>
          <a:lstStyle/>
          <a:p>
            <a:pPr>
              <a:lnSpc>
                <a:spcPts val="2850"/>
              </a:lnSpc>
            </a:pPr>
            <a:r>
              <a:rPr lang="en-US" sz="1400" dirty="0">
                <a:solidFill>
                  <a:srgbClr val="4C4C4D"/>
                </a:solidFill>
                <a:latin typeface="Heebo" pitchFamily="2" charset="-79"/>
                <a:ea typeface="Heebo" pitchFamily="34" charset="-122"/>
                <a:cs typeface="Heebo" pitchFamily="2" charset="-79"/>
              </a:rPr>
              <a:t>Un accesso del servizio 118 (NUE) </a:t>
            </a:r>
            <a:r>
              <a:rPr lang="en-US" sz="1400" dirty="0" err="1">
                <a:solidFill>
                  <a:srgbClr val="4C4C4D"/>
                </a:solidFill>
                <a:latin typeface="Heebo" pitchFamily="2" charset="-79"/>
                <a:ea typeface="Heebo" pitchFamily="34" charset="-122"/>
                <a:cs typeface="Heebo" pitchFamily="2" charset="-79"/>
              </a:rPr>
              <a:t>si</a:t>
            </a:r>
            <a:r>
              <a:rPr lang="en-US" sz="1400" dirty="0">
                <a:solidFill>
                  <a:srgbClr val="4C4C4D"/>
                </a:solidFill>
                <a:latin typeface="Heebo" pitchFamily="2" charset="-79"/>
                <a:ea typeface="Heebo" pitchFamily="34" charset="-122"/>
                <a:cs typeface="Heebo" pitchFamily="2" charset="-79"/>
              </a:rPr>
              <a:t> aggira attorno ai 400/450 Euro; un accesso al pronto Soccorso ha un costo minimo di 150 Euro. A </a:t>
            </a:r>
            <a:r>
              <a:rPr lang="en-US" sz="1400" dirty="0" err="1">
                <a:solidFill>
                  <a:srgbClr val="4C4C4D"/>
                </a:solidFill>
                <a:latin typeface="Heebo" pitchFamily="2" charset="-79"/>
                <a:ea typeface="Heebo" pitchFamily="34" charset="-122"/>
                <a:cs typeface="Heebo" pitchFamily="2" charset="-79"/>
              </a:rPr>
              <a:t>seguito</a:t>
            </a:r>
            <a:r>
              <a:rPr lang="en-US" sz="1400" dirty="0">
                <a:solidFill>
                  <a:srgbClr val="4C4C4D"/>
                </a:solidFill>
                <a:latin typeface="Heebo" pitchFamily="2" charset="-79"/>
                <a:ea typeface="Heebo" pitchFamily="34" charset="-122"/>
                <a:cs typeface="Heebo" pitchFamily="2" charset="-79"/>
              </a:rPr>
              <a:t> di un </a:t>
            </a:r>
            <a:r>
              <a:rPr lang="en-US" sz="1400" dirty="0" err="1">
                <a:solidFill>
                  <a:srgbClr val="4C4C4D"/>
                </a:solidFill>
                <a:latin typeface="Heebo" pitchFamily="2" charset="-79"/>
                <a:ea typeface="Heebo" pitchFamily="34" charset="-122"/>
                <a:cs typeface="Heebo" pitchFamily="2" charset="-79"/>
              </a:rPr>
              <a:t>ricovero</a:t>
            </a:r>
            <a:r>
              <a:rPr lang="en-US" sz="1400" dirty="0">
                <a:solidFill>
                  <a:srgbClr val="4C4C4D"/>
                </a:solidFill>
                <a:latin typeface="Heebo" pitchFamily="2" charset="-79"/>
                <a:ea typeface="Heebo" pitchFamily="34" charset="-122"/>
                <a:cs typeface="Heebo" pitchFamily="2" charset="-79"/>
              </a:rPr>
              <a:t> o di </a:t>
            </a:r>
            <a:r>
              <a:rPr lang="en-US" sz="1400" dirty="0" err="1">
                <a:solidFill>
                  <a:srgbClr val="4C4C4D"/>
                </a:solidFill>
                <a:latin typeface="Heebo" pitchFamily="2" charset="-79"/>
                <a:ea typeface="Heebo" pitchFamily="34" charset="-122"/>
                <a:cs typeface="Heebo" pitchFamily="2" charset="-79"/>
              </a:rPr>
              <a:t>una</a:t>
            </a:r>
            <a:r>
              <a:rPr lang="en-US" sz="1400" dirty="0">
                <a:solidFill>
                  <a:srgbClr val="4C4C4D"/>
                </a:solidFill>
                <a:latin typeface="Heebo" pitchFamily="2" charset="-79"/>
                <a:ea typeface="Heebo" pitchFamily="34" charset="-122"/>
                <a:cs typeface="Heebo" pitchFamily="2" charset="-79"/>
              </a:rPr>
              <a:t> </a:t>
            </a:r>
            <a:r>
              <a:rPr lang="en-US" sz="1400" dirty="0" err="1">
                <a:solidFill>
                  <a:srgbClr val="4C4C4D"/>
                </a:solidFill>
                <a:latin typeface="Heebo" pitchFamily="2" charset="-79"/>
                <a:ea typeface="Heebo" pitchFamily="34" charset="-122"/>
                <a:cs typeface="Heebo" pitchFamily="2" charset="-79"/>
              </a:rPr>
              <a:t>caduta</a:t>
            </a:r>
            <a:r>
              <a:rPr lang="en-US" sz="1400" dirty="0">
                <a:solidFill>
                  <a:srgbClr val="4C4C4D"/>
                </a:solidFill>
                <a:latin typeface="Heebo" pitchFamily="2" charset="-79"/>
                <a:ea typeface="Heebo" pitchFamily="34" charset="-122"/>
                <a:cs typeface="Heebo" pitchFamily="2" charset="-79"/>
              </a:rPr>
              <a:t> mal </a:t>
            </a:r>
            <a:r>
              <a:rPr lang="en-US" sz="1400" dirty="0" err="1">
                <a:solidFill>
                  <a:srgbClr val="4C4C4D"/>
                </a:solidFill>
                <a:latin typeface="Heebo" pitchFamily="2" charset="-79"/>
                <a:ea typeface="Heebo" pitchFamily="34" charset="-122"/>
                <a:cs typeface="Heebo" pitchFamily="2" charset="-79"/>
              </a:rPr>
              <a:t>gestita</a:t>
            </a:r>
            <a:r>
              <a:rPr lang="en-US" sz="1400" dirty="0">
                <a:solidFill>
                  <a:srgbClr val="4C4C4D"/>
                </a:solidFill>
                <a:latin typeface="Heebo" pitchFamily="2" charset="-79"/>
                <a:ea typeface="Heebo" pitchFamily="34" charset="-122"/>
                <a:cs typeface="Heebo" pitchFamily="2" charset="-79"/>
              </a:rPr>
              <a:t> la persona </a:t>
            </a:r>
            <a:r>
              <a:rPr lang="en-US" sz="1400" dirty="0" err="1">
                <a:solidFill>
                  <a:srgbClr val="4C4C4D"/>
                </a:solidFill>
                <a:latin typeface="Heebo" pitchFamily="2" charset="-79"/>
                <a:ea typeface="Heebo" pitchFamily="34" charset="-122"/>
                <a:cs typeface="Heebo" pitchFamily="2" charset="-79"/>
              </a:rPr>
              <a:t>anziana</a:t>
            </a:r>
            <a:r>
              <a:rPr lang="en-US" sz="1400" dirty="0">
                <a:solidFill>
                  <a:srgbClr val="4C4C4D"/>
                </a:solidFill>
                <a:latin typeface="Heebo" pitchFamily="2" charset="-79"/>
                <a:ea typeface="Heebo" pitchFamily="34" charset="-122"/>
                <a:cs typeface="Heebo" pitchFamily="2" charset="-79"/>
              </a:rPr>
              <a:t>/fragile ha un </a:t>
            </a:r>
            <a:r>
              <a:rPr lang="en-US" sz="1400" dirty="0" err="1">
                <a:solidFill>
                  <a:srgbClr val="4C4C4D"/>
                </a:solidFill>
                <a:latin typeface="Heebo" pitchFamily="2" charset="-79"/>
                <a:ea typeface="Heebo" pitchFamily="34" charset="-122"/>
                <a:cs typeface="Heebo" pitchFamily="2" charset="-79"/>
              </a:rPr>
              <a:t>drastico</a:t>
            </a:r>
            <a:r>
              <a:rPr lang="en-US" sz="1400" dirty="0">
                <a:solidFill>
                  <a:srgbClr val="4C4C4D"/>
                </a:solidFill>
                <a:latin typeface="Heebo" pitchFamily="2" charset="-79"/>
                <a:ea typeface="Heebo" pitchFamily="34" charset="-122"/>
                <a:cs typeface="Heebo" pitchFamily="2" charset="-79"/>
              </a:rPr>
              <a:t> </a:t>
            </a:r>
            <a:r>
              <a:rPr lang="en-US" sz="1400" dirty="0" err="1">
                <a:solidFill>
                  <a:srgbClr val="4C4C4D"/>
                </a:solidFill>
                <a:latin typeface="Heebo" pitchFamily="2" charset="-79"/>
                <a:ea typeface="Heebo" pitchFamily="34" charset="-122"/>
                <a:cs typeface="Heebo" pitchFamily="2" charset="-79"/>
              </a:rPr>
              <a:t>peggioramento</a:t>
            </a:r>
            <a:r>
              <a:rPr lang="en-US" sz="1400" dirty="0">
                <a:solidFill>
                  <a:srgbClr val="4C4C4D"/>
                </a:solidFill>
                <a:latin typeface="Heebo" pitchFamily="2" charset="-79"/>
                <a:ea typeface="Heebo" pitchFamily="34" charset="-122"/>
                <a:cs typeface="Heebo" pitchFamily="2" charset="-79"/>
              </a:rPr>
              <a:t> del </a:t>
            </a:r>
            <a:r>
              <a:rPr lang="en-US" sz="1400" dirty="0" err="1">
                <a:solidFill>
                  <a:srgbClr val="4C4C4D"/>
                </a:solidFill>
                <a:latin typeface="Heebo" pitchFamily="2" charset="-79"/>
                <a:ea typeface="Heebo" pitchFamily="34" charset="-122"/>
                <a:cs typeface="Heebo" pitchFamily="2" charset="-79"/>
              </a:rPr>
              <a:t>livello</a:t>
            </a:r>
            <a:r>
              <a:rPr lang="en-US" sz="1400" dirty="0">
                <a:solidFill>
                  <a:srgbClr val="4C4C4D"/>
                </a:solidFill>
                <a:latin typeface="Heebo" pitchFamily="2" charset="-79"/>
                <a:ea typeface="Heebo" pitchFamily="34" charset="-122"/>
                <a:cs typeface="Heebo" pitchFamily="2" charset="-79"/>
              </a:rPr>
              <a:t> di </a:t>
            </a:r>
            <a:r>
              <a:rPr lang="en-US" sz="1400" dirty="0" err="1">
                <a:solidFill>
                  <a:srgbClr val="4C4C4D"/>
                </a:solidFill>
                <a:latin typeface="Heebo" pitchFamily="2" charset="-79"/>
                <a:ea typeface="Heebo" pitchFamily="34" charset="-122"/>
                <a:cs typeface="Heebo" pitchFamily="2" charset="-79"/>
              </a:rPr>
              <a:t>autonomia</a:t>
            </a:r>
            <a:r>
              <a:rPr lang="en-US" sz="1400" dirty="0">
                <a:solidFill>
                  <a:srgbClr val="4C4C4D"/>
                </a:solidFill>
                <a:latin typeface="Heebo" pitchFamily="2" charset="-79"/>
                <a:ea typeface="Heebo" pitchFamily="34" charset="-122"/>
                <a:cs typeface="Heebo" pitchFamily="2" charset="-79"/>
              </a:rPr>
              <a:t>; </a:t>
            </a:r>
            <a:r>
              <a:rPr lang="en-US" sz="1400" dirty="0" err="1">
                <a:solidFill>
                  <a:srgbClr val="4C4C4D"/>
                </a:solidFill>
                <a:latin typeface="Heebo" pitchFamily="2" charset="-79"/>
                <a:ea typeface="Heebo" pitchFamily="34" charset="-122"/>
                <a:cs typeface="Heebo" pitchFamily="2" charset="-79"/>
              </a:rPr>
              <a:t>cio</a:t>
            </a:r>
            <a:r>
              <a:rPr lang="en-US" sz="1400" dirty="0">
                <a:solidFill>
                  <a:srgbClr val="4C4C4D"/>
                </a:solidFill>
                <a:latin typeface="Heebo" pitchFamily="2" charset="-79"/>
                <a:ea typeface="Heebo" pitchFamily="34" charset="-122"/>
                <a:cs typeface="Heebo" pitchFamily="2" charset="-79"/>
              </a:rPr>
              <a:t>' </a:t>
            </a:r>
            <a:r>
              <a:rPr lang="en-US" sz="1400" dirty="0" err="1">
                <a:solidFill>
                  <a:srgbClr val="4C4C4D"/>
                </a:solidFill>
                <a:latin typeface="Heebo" pitchFamily="2" charset="-79"/>
                <a:ea typeface="Heebo" pitchFamily="34" charset="-122"/>
                <a:cs typeface="Heebo" pitchFamily="2" charset="-79"/>
              </a:rPr>
              <a:t>comporta</a:t>
            </a:r>
            <a:r>
              <a:rPr lang="en-US" sz="1400" dirty="0">
                <a:solidFill>
                  <a:srgbClr val="4C4C4D"/>
                </a:solidFill>
                <a:latin typeface="Heebo" pitchFamily="2" charset="-79"/>
                <a:ea typeface="Heebo" pitchFamily="34" charset="-122"/>
                <a:cs typeface="Heebo" pitchFamily="2" charset="-79"/>
              </a:rPr>
              <a:t> la </a:t>
            </a:r>
            <a:r>
              <a:rPr lang="en-US" sz="1400" dirty="0" err="1">
                <a:solidFill>
                  <a:srgbClr val="4C4C4D"/>
                </a:solidFill>
                <a:latin typeface="Heebo" pitchFamily="2" charset="-79"/>
                <a:ea typeface="Heebo" pitchFamily="34" charset="-122"/>
                <a:cs typeface="Heebo" pitchFamily="2" charset="-79"/>
              </a:rPr>
              <a:t>necessità</a:t>
            </a:r>
            <a:r>
              <a:rPr lang="en-US" sz="1400" dirty="0">
                <a:solidFill>
                  <a:srgbClr val="4C4C4D"/>
                </a:solidFill>
                <a:latin typeface="Heebo" pitchFamily="2" charset="-79"/>
                <a:ea typeface="Heebo" pitchFamily="34" charset="-122"/>
                <a:cs typeface="Heebo" pitchFamily="2" charset="-79"/>
              </a:rPr>
              <a:t> di </a:t>
            </a:r>
            <a:r>
              <a:rPr lang="en-US" sz="1400" dirty="0" err="1">
                <a:solidFill>
                  <a:srgbClr val="4C4C4D"/>
                </a:solidFill>
                <a:latin typeface="Heebo" pitchFamily="2" charset="-79"/>
                <a:ea typeface="Heebo" pitchFamily="34" charset="-122"/>
                <a:cs typeface="Heebo" pitchFamily="2" charset="-79"/>
              </a:rPr>
              <a:t>attivare</a:t>
            </a:r>
            <a:r>
              <a:rPr lang="en-US" sz="1400" dirty="0">
                <a:solidFill>
                  <a:srgbClr val="4C4C4D"/>
                </a:solidFill>
                <a:latin typeface="Heebo" pitchFamily="2" charset="-79"/>
                <a:ea typeface="Heebo" pitchFamily="34" charset="-122"/>
                <a:cs typeface="Heebo" pitchFamily="2" charset="-79"/>
              </a:rPr>
              <a:t> </a:t>
            </a:r>
            <a:r>
              <a:rPr lang="en-US" sz="1400" dirty="0" err="1">
                <a:solidFill>
                  <a:srgbClr val="4C4C4D"/>
                </a:solidFill>
                <a:latin typeface="Heebo" pitchFamily="2" charset="-79"/>
                <a:ea typeface="Heebo" pitchFamily="34" charset="-122"/>
                <a:cs typeface="Heebo" pitchFamily="2" charset="-79"/>
              </a:rPr>
              <a:t>servizi</a:t>
            </a:r>
            <a:r>
              <a:rPr lang="en-US" sz="1400" dirty="0">
                <a:solidFill>
                  <a:srgbClr val="4C4C4D"/>
                </a:solidFill>
                <a:latin typeface="Heebo" pitchFamily="2" charset="-79"/>
                <a:ea typeface="Heebo" pitchFamily="34" charset="-122"/>
                <a:cs typeface="Heebo" pitchFamily="2" charset="-79"/>
              </a:rPr>
              <a:t> </a:t>
            </a:r>
            <a:r>
              <a:rPr lang="en-US" sz="1400" dirty="0" err="1">
                <a:solidFill>
                  <a:srgbClr val="4C4C4D"/>
                </a:solidFill>
                <a:latin typeface="Heebo" pitchFamily="2" charset="-79"/>
                <a:ea typeface="Heebo" pitchFamily="34" charset="-122"/>
                <a:cs typeface="Heebo" pitchFamily="2" charset="-79"/>
              </a:rPr>
              <a:t>intensivi</a:t>
            </a:r>
            <a:r>
              <a:rPr lang="en-US" sz="1400" dirty="0">
                <a:solidFill>
                  <a:srgbClr val="4C4C4D"/>
                </a:solidFill>
                <a:latin typeface="Heebo" pitchFamily="2" charset="-79"/>
                <a:ea typeface="Heebo" pitchFamily="34" charset="-122"/>
                <a:cs typeface="Heebo" pitchFamily="2" charset="-79"/>
              </a:rPr>
              <a:t> con </a:t>
            </a:r>
            <a:r>
              <a:rPr lang="en-US" sz="1400" dirty="0" err="1">
                <a:solidFill>
                  <a:srgbClr val="4C4C4D"/>
                </a:solidFill>
                <a:latin typeface="Heebo" pitchFamily="2" charset="-79"/>
                <a:ea typeface="Heebo" pitchFamily="34" charset="-122"/>
                <a:cs typeface="Heebo" pitchFamily="2" charset="-79"/>
              </a:rPr>
              <a:t>concorso</a:t>
            </a:r>
            <a:r>
              <a:rPr lang="en-US" sz="1400" dirty="0">
                <a:solidFill>
                  <a:srgbClr val="4C4C4D"/>
                </a:solidFill>
                <a:latin typeface="Heebo" pitchFamily="2" charset="-79"/>
                <a:ea typeface="Heebo" pitchFamily="34" charset="-122"/>
                <a:cs typeface="Heebo" pitchFamily="2" charset="-79"/>
              </a:rPr>
              <a:t> dei </a:t>
            </a:r>
            <a:r>
              <a:rPr lang="en-US" sz="1400" dirty="0" err="1">
                <a:solidFill>
                  <a:srgbClr val="4C4C4D"/>
                </a:solidFill>
                <a:latin typeface="Heebo" pitchFamily="2" charset="-79"/>
                <a:ea typeface="Heebo" pitchFamily="34" charset="-122"/>
                <a:cs typeface="Heebo" pitchFamily="2" charset="-79"/>
              </a:rPr>
              <a:t>costi</a:t>
            </a:r>
            <a:r>
              <a:rPr lang="en-US" sz="1400" dirty="0">
                <a:solidFill>
                  <a:srgbClr val="4C4C4D"/>
                </a:solidFill>
                <a:latin typeface="Heebo" pitchFamily="2" charset="-79"/>
                <a:ea typeface="Heebo" pitchFamily="34" charset="-122"/>
                <a:cs typeface="Heebo" pitchFamily="2" charset="-79"/>
              </a:rPr>
              <a:t> a </a:t>
            </a:r>
            <a:r>
              <a:rPr lang="en-US" sz="1400" dirty="0" err="1">
                <a:solidFill>
                  <a:srgbClr val="4C4C4D"/>
                </a:solidFill>
                <a:latin typeface="Heebo" pitchFamily="2" charset="-79"/>
                <a:ea typeface="Heebo" pitchFamily="34" charset="-122"/>
                <a:cs typeface="Heebo" pitchFamily="2" charset="-79"/>
              </a:rPr>
              <a:t>carico</a:t>
            </a:r>
            <a:r>
              <a:rPr lang="en-US" sz="1400" dirty="0">
                <a:solidFill>
                  <a:srgbClr val="4C4C4D"/>
                </a:solidFill>
                <a:latin typeface="Heebo" pitchFamily="2" charset="-79"/>
                <a:ea typeface="Heebo" pitchFamily="34" charset="-122"/>
                <a:cs typeface="Heebo" pitchFamily="2" charset="-79"/>
              </a:rPr>
              <a:t> dei </a:t>
            </a:r>
            <a:r>
              <a:rPr lang="en-US" sz="1400" dirty="0" err="1">
                <a:solidFill>
                  <a:srgbClr val="4C4C4D"/>
                </a:solidFill>
                <a:latin typeface="Heebo" pitchFamily="2" charset="-79"/>
                <a:ea typeface="Heebo" pitchFamily="34" charset="-122"/>
                <a:cs typeface="Heebo" pitchFamily="2" charset="-79"/>
              </a:rPr>
              <a:t>Comuni</a:t>
            </a:r>
            <a:endParaRPr lang="en-US" sz="1400" dirty="0">
              <a:latin typeface="Heebo" pitchFamily="2" charset="-79"/>
              <a:cs typeface="Heebo" pitchFamily="2" charset="-79"/>
            </a:endParaRPr>
          </a:p>
          <a:p>
            <a:pPr marL="0" indent="0">
              <a:lnSpc>
                <a:spcPts val="2850"/>
              </a:lnSpc>
              <a:buNone/>
            </a:pPr>
            <a:endParaRPr lang="en-US" sz="1750" dirty="0"/>
          </a:p>
        </p:txBody>
      </p:sp>
      <p:sp>
        <p:nvSpPr>
          <p:cNvPr id="13" name="Text 11"/>
          <p:cNvSpPr/>
          <p:nvPr/>
        </p:nvSpPr>
        <p:spPr>
          <a:xfrm>
            <a:off x="793790" y="6750010"/>
            <a:ext cx="13042821" cy="725805"/>
          </a:xfrm>
          <a:prstGeom prst="rect">
            <a:avLst/>
          </a:prstGeom>
          <a:noFill/>
          <a:ln/>
        </p:spPr>
        <p:txBody>
          <a:bodyPr wrap="square" lIns="0" tIns="0" rIns="0" bIns="0" rtlCol="0" anchor="t"/>
          <a:lstStyle/>
          <a:p>
            <a:pPr marL="0" indent="0">
              <a:lnSpc>
                <a:spcPts val="2850"/>
              </a:lnSpc>
              <a:buNone/>
            </a:pP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82241" y="616506"/>
            <a:ext cx="4470321" cy="558760"/>
          </a:xfrm>
          <a:prstGeom prst="rect">
            <a:avLst/>
          </a:prstGeom>
          <a:noFill/>
          <a:ln/>
        </p:spPr>
        <p:txBody>
          <a:bodyPr wrap="none" lIns="0" tIns="0" rIns="0" bIns="0" rtlCol="0" anchor="t"/>
          <a:lstStyle/>
          <a:p>
            <a:pPr marL="0" indent="0">
              <a:lnSpc>
                <a:spcPts val="4350"/>
              </a:lnSpc>
              <a:buNone/>
            </a:pPr>
            <a:r>
              <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rPr>
              <a:t>TELEASSISTENZA (2)</a:t>
            </a:r>
            <a:endParaRPr lang="en-US" sz="4450" b="1" dirty="0">
              <a:solidFill>
                <a:srgbClr val="284B85"/>
              </a:solidFill>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2970728" y="1532811"/>
            <a:ext cx="2155865" cy="1030129"/>
          </a:xfrm>
          <a:prstGeom prst="rect">
            <a:avLst/>
          </a:prstGeom>
        </p:spPr>
      </p:pic>
      <p:sp>
        <p:nvSpPr>
          <p:cNvPr id="4" name="Text 1"/>
          <p:cNvSpPr/>
          <p:nvPr/>
        </p:nvSpPr>
        <p:spPr>
          <a:xfrm>
            <a:off x="3922990" y="2018348"/>
            <a:ext cx="251341" cy="314206"/>
          </a:xfrm>
          <a:prstGeom prst="rect">
            <a:avLst/>
          </a:prstGeom>
          <a:noFill/>
          <a:ln/>
        </p:spPr>
        <p:txBody>
          <a:bodyPr wrap="none" lIns="0" tIns="0" rIns="0" bIns="0" rtlCol="0" anchor="t"/>
          <a:lstStyle/>
          <a:p>
            <a:pPr marL="0" indent="0" algn="ctr">
              <a:lnSpc>
                <a:spcPts val="3150"/>
              </a:lnSpc>
              <a:buNone/>
            </a:pPr>
            <a:r>
              <a:rPr lang="en-US" sz="1950" dirty="0">
                <a:solidFill>
                  <a:srgbClr val="4C4C4D"/>
                </a:solidFill>
                <a:latin typeface="Crimson Pro Semi Bold" pitchFamily="34" charset="0"/>
                <a:ea typeface="Crimson Pro Semi Bold" pitchFamily="34" charset="-122"/>
                <a:cs typeface="Crimson Pro Semi Bold" pitchFamily="34" charset="-120"/>
              </a:rPr>
              <a:t>1</a:t>
            </a:r>
            <a:endParaRPr lang="en-US" sz="1950" dirty="0"/>
          </a:p>
        </p:txBody>
      </p:sp>
      <p:sp>
        <p:nvSpPr>
          <p:cNvPr id="5" name="Text 2"/>
          <p:cNvSpPr/>
          <p:nvPr/>
        </p:nvSpPr>
        <p:spPr>
          <a:xfrm>
            <a:off x="5265641" y="1691402"/>
            <a:ext cx="2206347" cy="279321"/>
          </a:xfrm>
          <a:prstGeom prst="rect">
            <a:avLst/>
          </a:prstGeom>
          <a:noFill/>
          <a:ln/>
        </p:spPr>
        <p:txBody>
          <a:bodyPr wrap="none" lIns="0" tIns="0" rIns="0" bIns="0" rtlCol="0" anchor="t"/>
          <a:lstStyle/>
          <a:p>
            <a:pPr marL="0" indent="0" algn="l">
              <a:lnSpc>
                <a:spcPts val="2150"/>
              </a:lnSpc>
              <a:buNone/>
            </a:pPr>
            <a:r>
              <a:rPr lang="en-US" sz="1750" b="1" dirty="0">
                <a:solidFill>
                  <a:srgbClr val="3D9285"/>
                </a:solidFill>
                <a:latin typeface="Times New Roman" panose="02020603050405020304" pitchFamily="18" charset="0"/>
                <a:ea typeface="Crimson Pro Semi Bold" pitchFamily="34" charset="-122"/>
                <a:cs typeface="Times New Roman" panose="02020603050405020304" pitchFamily="18" charset="0"/>
              </a:rPr>
              <a:t>Qualità della vita</a:t>
            </a:r>
            <a:endParaRPr lang="en-US" sz="1750" b="1" dirty="0">
              <a:solidFill>
                <a:srgbClr val="3D9285"/>
              </a:solidFill>
              <a:latin typeface="Times New Roman" panose="02020603050405020304" pitchFamily="18" charset="0"/>
              <a:cs typeface="Times New Roman" panose="02020603050405020304" pitchFamily="18" charset="0"/>
            </a:endParaRPr>
          </a:p>
        </p:txBody>
      </p:sp>
      <p:sp>
        <p:nvSpPr>
          <p:cNvPr id="6" name="Text 3"/>
          <p:cNvSpPr/>
          <p:nvPr/>
        </p:nvSpPr>
        <p:spPr>
          <a:xfrm>
            <a:off x="5305306" y="2098119"/>
            <a:ext cx="2206347" cy="286107"/>
          </a:xfrm>
          <a:prstGeom prst="rect">
            <a:avLst/>
          </a:prstGeom>
          <a:noFill/>
          <a:ln/>
        </p:spPr>
        <p:txBody>
          <a:bodyPr wrap="none" lIns="0" tIns="0" rIns="0" bIns="0" rtlCol="0" anchor="t"/>
          <a:lstStyle/>
          <a:p>
            <a:pPr marL="0" indent="0" algn="l">
              <a:lnSpc>
                <a:spcPts val="2250"/>
              </a:lnSpc>
              <a:buNone/>
            </a:pPr>
            <a:r>
              <a:rPr lang="en-US" sz="1400" dirty="0">
                <a:solidFill>
                  <a:srgbClr val="4C4C4D"/>
                </a:solidFill>
                <a:latin typeface="Heebo" pitchFamily="34" charset="0"/>
                <a:ea typeface="Heebo" pitchFamily="34" charset="-122"/>
                <a:cs typeface="Heebo" pitchFamily="34" charset="-120"/>
              </a:rPr>
              <a:t>Miglioramento complessivo</a:t>
            </a:r>
            <a:endParaRPr lang="en-US" sz="1400" dirty="0"/>
          </a:p>
        </p:txBody>
      </p:sp>
      <p:sp>
        <p:nvSpPr>
          <p:cNvPr id="7" name="Shape 4"/>
          <p:cNvSpPr/>
          <p:nvPr/>
        </p:nvSpPr>
        <p:spPr>
          <a:xfrm>
            <a:off x="5171242" y="2575679"/>
            <a:ext cx="8632269" cy="11430"/>
          </a:xfrm>
          <a:prstGeom prst="roundRect">
            <a:avLst>
              <a:gd name="adj" fmla="val 234663"/>
            </a:avLst>
          </a:prstGeom>
          <a:solidFill>
            <a:srgbClr val="D8D4D4"/>
          </a:solidFill>
          <a:ln/>
        </p:spPr>
        <p:txBody>
          <a:bodyPr/>
          <a:lstStyle/>
          <a:p>
            <a:endParaRPr lang="it-IT"/>
          </a:p>
        </p:txBody>
      </p:sp>
      <p:pic>
        <p:nvPicPr>
          <p:cNvPr id="8" name="Image 1" descr="preencoded.png"/>
          <p:cNvPicPr>
            <a:picLocks noChangeAspect="1"/>
          </p:cNvPicPr>
          <p:nvPr/>
        </p:nvPicPr>
        <p:blipFill>
          <a:blip r:embed="rId4"/>
          <a:stretch>
            <a:fillRect/>
          </a:stretch>
        </p:blipFill>
        <p:spPr>
          <a:xfrm>
            <a:off x="1892737" y="2607588"/>
            <a:ext cx="4311729" cy="1030129"/>
          </a:xfrm>
          <a:prstGeom prst="rect">
            <a:avLst/>
          </a:prstGeom>
        </p:spPr>
      </p:pic>
      <p:sp>
        <p:nvSpPr>
          <p:cNvPr id="9" name="Text 5"/>
          <p:cNvSpPr/>
          <p:nvPr/>
        </p:nvSpPr>
        <p:spPr>
          <a:xfrm>
            <a:off x="3922871" y="2965490"/>
            <a:ext cx="251341" cy="314206"/>
          </a:xfrm>
          <a:prstGeom prst="rect">
            <a:avLst/>
          </a:prstGeom>
          <a:noFill/>
          <a:ln/>
        </p:spPr>
        <p:txBody>
          <a:bodyPr wrap="none" lIns="0" tIns="0" rIns="0" bIns="0" rtlCol="0" anchor="t"/>
          <a:lstStyle/>
          <a:p>
            <a:pPr marL="0" indent="0" algn="ctr">
              <a:lnSpc>
                <a:spcPts val="3150"/>
              </a:lnSpc>
              <a:buNone/>
            </a:pPr>
            <a:r>
              <a:rPr lang="en-US" sz="1950" dirty="0">
                <a:solidFill>
                  <a:srgbClr val="4C4C4D"/>
                </a:solidFill>
                <a:latin typeface="Crimson Pro Semi Bold" pitchFamily="34" charset="0"/>
                <a:ea typeface="Crimson Pro Semi Bold" pitchFamily="34" charset="-122"/>
                <a:cs typeface="Crimson Pro Semi Bold" pitchFamily="34" charset="-120"/>
              </a:rPr>
              <a:t>2</a:t>
            </a:r>
            <a:endParaRPr lang="en-US" sz="1950" dirty="0"/>
          </a:p>
        </p:txBody>
      </p:sp>
      <p:sp>
        <p:nvSpPr>
          <p:cNvPr id="10" name="Text 6"/>
          <p:cNvSpPr/>
          <p:nvPr/>
        </p:nvSpPr>
        <p:spPr>
          <a:xfrm>
            <a:off x="6383179" y="2786301"/>
            <a:ext cx="2127290" cy="279321"/>
          </a:xfrm>
          <a:prstGeom prst="rect">
            <a:avLst/>
          </a:prstGeom>
          <a:noFill/>
          <a:ln/>
        </p:spPr>
        <p:txBody>
          <a:bodyPr wrap="none" lIns="0" tIns="0" rIns="0" bIns="0" rtlCol="0" anchor="t"/>
          <a:lstStyle/>
          <a:p>
            <a:pPr marL="0" indent="0" algn="l">
              <a:lnSpc>
                <a:spcPts val="2150"/>
              </a:lnSpc>
              <a:buNone/>
            </a:pPr>
            <a:r>
              <a:rPr lang="en-US" sz="1750" b="1" dirty="0">
                <a:solidFill>
                  <a:srgbClr val="3D9285"/>
                </a:solidFill>
                <a:latin typeface="Times New Roman" panose="02020603050405020304" pitchFamily="18" charset="0"/>
                <a:ea typeface="Crimson Pro Semi Bold" pitchFamily="34" charset="-122"/>
                <a:cs typeface="Times New Roman" panose="02020603050405020304" pitchFamily="18" charset="0"/>
              </a:rPr>
              <a:t>Sostegno psicosociale</a:t>
            </a:r>
            <a:endParaRPr lang="en-US" sz="1750" b="1" dirty="0">
              <a:solidFill>
                <a:srgbClr val="3D9285"/>
              </a:solidFill>
              <a:latin typeface="Times New Roman" panose="02020603050405020304" pitchFamily="18" charset="0"/>
              <a:cs typeface="Times New Roman" panose="02020603050405020304" pitchFamily="18" charset="0"/>
            </a:endParaRPr>
          </a:p>
        </p:txBody>
      </p:sp>
      <p:sp>
        <p:nvSpPr>
          <p:cNvPr id="11" name="Text 7"/>
          <p:cNvSpPr/>
          <p:nvPr/>
        </p:nvSpPr>
        <p:spPr>
          <a:xfrm>
            <a:off x="6383179" y="3172897"/>
            <a:ext cx="2127290" cy="286107"/>
          </a:xfrm>
          <a:prstGeom prst="rect">
            <a:avLst/>
          </a:prstGeom>
          <a:noFill/>
          <a:ln/>
        </p:spPr>
        <p:txBody>
          <a:bodyPr wrap="none" lIns="0" tIns="0" rIns="0" bIns="0" rtlCol="0" anchor="t"/>
          <a:lstStyle/>
          <a:p>
            <a:pPr marL="0" indent="0" algn="l">
              <a:lnSpc>
                <a:spcPts val="2250"/>
              </a:lnSpc>
              <a:buNone/>
            </a:pPr>
            <a:r>
              <a:rPr lang="en-US" sz="1400" dirty="0">
                <a:solidFill>
                  <a:srgbClr val="4C4C4D"/>
                </a:solidFill>
                <a:latin typeface="Heebo" pitchFamily="34" charset="0"/>
                <a:ea typeface="Heebo" pitchFamily="34" charset="-122"/>
                <a:cs typeface="Heebo" pitchFamily="34" charset="-120"/>
              </a:rPr>
              <a:t>Contrasto alla depressione</a:t>
            </a:r>
            <a:endParaRPr lang="en-US" sz="1400" dirty="0"/>
          </a:p>
        </p:txBody>
      </p:sp>
      <p:sp>
        <p:nvSpPr>
          <p:cNvPr id="12" name="Shape 8"/>
          <p:cNvSpPr/>
          <p:nvPr/>
        </p:nvSpPr>
        <p:spPr>
          <a:xfrm>
            <a:off x="6249114" y="3650456"/>
            <a:ext cx="7554397" cy="11430"/>
          </a:xfrm>
          <a:prstGeom prst="roundRect">
            <a:avLst>
              <a:gd name="adj" fmla="val 234663"/>
            </a:avLst>
          </a:prstGeom>
          <a:solidFill>
            <a:srgbClr val="D8D4D4"/>
          </a:solidFill>
          <a:ln/>
        </p:spPr>
        <p:txBody>
          <a:bodyPr/>
          <a:lstStyle/>
          <a:p>
            <a:endParaRPr lang="it-IT"/>
          </a:p>
        </p:txBody>
      </p:sp>
      <p:pic>
        <p:nvPicPr>
          <p:cNvPr id="13" name="Image 2" descr="preencoded.png"/>
          <p:cNvPicPr>
            <a:picLocks noChangeAspect="1"/>
          </p:cNvPicPr>
          <p:nvPr/>
        </p:nvPicPr>
        <p:blipFill>
          <a:blip r:embed="rId5"/>
          <a:stretch>
            <a:fillRect/>
          </a:stretch>
        </p:blipFill>
        <p:spPr>
          <a:xfrm>
            <a:off x="814864" y="3682365"/>
            <a:ext cx="6467594" cy="1030129"/>
          </a:xfrm>
          <a:prstGeom prst="rect">
            <a:avLst/>
          </a:prstGeom>
        </p:spPr>
      </p:pic>
      <p:sp>
        <p:nvSpPr>
          <p:cNvPr id="14" name="Text 9"/>
          <p:cNvSpPr/>
          <p:nvPr/>
        </p:nvSpPr>
        <p:spPr>
          <a:xfrm>
            <a:off x="3922871" y="4040267"/>
            <a:ext cx="251341" cy="314206"/>
          </a:xfrm>
          <a:prstGeom prst="rect">
            <a:avLst/>
          </a:prstGeom>
          <a:noFill/>
          <a:ln/>
        </p:spPr>
        <p:txBody>
          <a:bodyPr wrap="none" lIns="0" tIns="0" rIns="0" bIns="0" rtlCol="0" anchor="t"/>
          <a:lstStyle/>
          <a:p>
            <a:pPr marL="0" indent="0" algn="ctr">
              <a:lnSpc>
                <a:spcPts val="3150"/>
              </a:lnSpc>
              <a:buNone/>
            </a:pPr>
            <a:r>
              <a:rPr lang="en-US" sz="1950" dirty="0">
                <a:solidFill>
                  <a:srgbClr val="4C4C4D"/>
                </a:solidFill>
                <a:latin typeface="Crimson Pro Semi Bold" pitchFamily="34" charset="0"/>
                <a:ea typeface="Crimson Pro Semi Bold" pitchFamily="34" charset="-122"/>
                <a:cs typeface="Crimson Pro Semi Bold" pitchFamily="34" charset="-120"/>
              </a:rPr>
              <a:t>3</a:t>
            </a:r>
            <a:endParaRPr lang="en-US" sz="1950" dirty="0"/>
          </a:p>
        </p:txBody>
      </p:sp>
      <p:sp>
        <p:nvSpPr>
          <p:cNvPr id="15" name="Text 10"/>
          <p:cNvSpPr/>
          <p:nvPr/>
        </p:nvSpPr>
        <p:spPr>
          <a:xfrm>
            <a:off x="7461171" y="3861078"/>
            <a:ext cx="1979771" cy="279321"/>
          </a:xfrm>
          <a:prstGeom prst="rect">
            <a:avLst/>
          </a:prstGeom>
          <a:noFill/>
          <a:ln/>
        </p:spPr>
        <p:txBody>
          <a:bodyPr wrap="none" lIns="0" tIns="0" rIns="0" bIns="0" rtlCol="0" anchor="t"/>
          <a:lstStyle/>
          <a:p>
            <a:pPr marL="0" indent="0" algn="l">
              <a:lnSpc>
                <a:spcPts val="2150"/>
              </a:lnSpc>
              <a:buNone/>
            </a:pPr>
            <a:r>
              <a:rPr lang="en-US" sz="1750" b="1" dirty="0">
                <a:solidFill>
                  <a:srgbClr val="3D9285"/>
                </a:solidFill>
                <a:latin typeface="Times New Roman" panose="02020603050405020304" pitchFamily="18" charset="0"/>
                <a:ea typeface="Crimson Pro Semi Bold" pitchFamily="34" charset="-122"/>
                <a:cs typeface="Times New Roman" panose="02020603050405020304" pitchFamily="18" charset="0"/>
              </a:rPr>
              <a:t>Sicurezza domiciliare</a:t>
            </a:r>
            <a:endParaRPr lang="en-US" sz="1750" b="1" dirty="0">
              <a:solidFill>
                <a:srgbClr val="3D9285"/>
              </a:solidFill>
              <a:latin typeface="Times New Roman" panose="02020603050405020304" pitchFamily="18" charset="0"/>
              <a:cs typeface="Times New Roman" panose="02020603050405020304" pitchFamily="18" charset="0"/>
            </a:endParaRPr>
          </a:p>
        </p:txBody>
      </p:sp>
      <p:sp>
        <p:nvSpPr>
          <p:cNvPr id="16" name="Text 11"/>
          <p:cNvSpPr/>
          <p:nvPr/>
        </p:nvSpPr>
        <p:spPr>
          <a:xfrm>
            <a:off x="7461171" y="4247674"/>
            <a:ext cx="1979771" cy="286107"/>
          </a:xfrm>
          <a:prstGeom prst="rect">
            <a:avLst/>
          </a:prstGeom>
          <a:noFill/>
          <a:ln/>
        </p:spPr>
        <p:txBody>
          <a:bodyPr wrap="none" lIns="0" tIns="0" rIns="0" bIns="0" rtlCol="0" anchor="t"/>
          <a:lstStyle/>
          <a:p>
            <a:pPr marL="0" indent="0" algn="l">
              <a:lnSpc>
                <a:spcPts val="2250"/>
              </a:lnSpc>
              <a:buNone/>
            </a:pPr>
            <a:r>
              <a:rPr lang="en-US" sz="1400" dirty="0">
                <a:solidFill>
                  <a:srgbClr val="4C4C4D"/>
                </a:solidFill>
                <a:latin typeface="Heebo" pitchFamily="34" charset="0"/>
                <a:ea typeface="Heebo" pitchFamily="34" charset="-122"/>
                <a:cs typeface="Heebo" pitchFamily="34" charset="-120"/>
              </a:rPr>
              <a:t>Protezione 24 ore su 24</a:t>
            </a:r>
            <a:endParaRPr lang="en-US" sz="1400" dirty="0"/>
          </a:p>
        </p:txBody>
      </p:sp>
      <p:sp>
        <p:nvSpPr>
          <p:cNvPr id="17" name="Text 12"/>
          <p:cNvSpPr/>
          <p:nvPr/>
        </p:nvSpPr>
        <p:spPr>
          <a:xfrm>
            <a:off x="782241" y="4980623"/>
            <a:ext cx="2235160" cy="279321"/>
          </a:xfrm>
          <a:prstGeom prst="rect">
            <a:avLst/>
          </a:prstGeom>
          <a:noFill/>
          <a:ln/>
        </p:spPr>
        <p:txBody>
          <a:bodyPr wrap="none" lIns="0" tIns="0" rIns="0" bIns="0" rtlCol="0" anchor="t"/>
          <a:lstStyle/>
          <a:p>
            <a:pPr marL="0" indent="0">
              <a:lnSpc>
                <a:spcPts val="2150"/>
              </a:lnSpc>
              <a:buNone/>
            </a:pPr>
            <a:r>
              <a:rPr lang="en-US" sz="1750" b="1" dirty="0">
                <a:solidFill>
                  <a:srgbClr val="3D9285"/>
                </a:solidFill>
                <a:latin typeface="Times New Roman" panose="02020603050405020304" pitchFamily="18" charset="0"/>
                <a:ea typeface="Crimson Pro Semi Bold" pitchFamily="34" charset="-122"/>
                <a:cs typeface="Times New Roman" panose="02020603050405020304" pitchFamily="18" charset="0"/>
              </a:rPr>
              <a:t>Vantaggi per l'utenza:</a:t>
            </a:r>
            <a:endParaRPr lang="en-US" sz="1750" b="1" dirty="0">
              <a:solidFill>
                <a:srgbClr val="3D9285"/>
              </a:solidFill>
              <a:latin typeface="Times New Roman" panose="02020603050405020304" pitchFamily="18" charset="0"/>
              <a:cs typeface="Times New Roman" panose="02020603050405020304" pitchFamily="18" charset="0"/>
            </a:endParaRPr>
          </a:p>
        </p:txBody>
      </p:sp>
      <p:sp>
        <p:nvSpPr>
          <p:cNvPr id="18" name="Text 13"/>
          <p:cNvSpPr/>
          <p:nvPr/>
        </p:nvSpPr>
        <p:spPr>
          <a:xfrm>
            <a:off x="782241" y="5528072"/>
            <a:ext cx="13065919" cy="286107"/>
          </a:xfrm>
          <a:prstGeom prst="rect">
            <a:avLst/>
          </a:prstGeom>
          <a:noFill/>
          <a:ln/>
        </p:spPr>
        <p:txBody>
          <a:bodyPr wrap="none" lIns="0" tIns="0" rIns="0" bIns="0" rtlCol="0" anchor="t"/>
          <a:lstStyle/>
          <a:p>
            <a:pPr marL="342900" indent="-342900">
              <a:lnSpc>
                <a:spcPts val="2250"/>
              </a:lnSpc>
              <a:buSzPct val="100000"/>
              <a:buChar char="•"/>
            </a:pPr>
            <a:r>
              <a:rPr lang="en-US" sz="1400" dirty="0">
                <a:solidFill>
                  <a:srgbClr val="4C4C4D"/>
                </a:solidFill>
                <a:latin typeface="Heebo" pitchFamily="34" charset="0"/>
                <a:ea typeface="Heebo" pitchFamily="34" charset="-122"/>
                <a:cs typeface="Heebo" pitchFamily="34" charset="-120"/>
              </a:rPr>
              <a:t>Sicurezza e protezione domiciliare 24 ore su 24</a:t>
            </a:r>
            <a:endParaRPr lang="en-US" sz="1400" dirty="0"/>
          </a:p>
        </p:txBody>
      </p:sp>
      <p:sp>
        <p:nvSpPr>
          <p:cNvPr id="19" name="Text 14"/>
          <p:cNvSpPr/>
          <p:nvPr/>
        </p:nvSpPr>
        <p:spPr>
          <a:xfrm>
            <a:off x="782241" y="5876687"/>
            <a:ext cx="13065919" cy="286107"/>
          </a:xfrm>
          <a:prstGeom prst="rect">
            <a:avLst/>
          </a:prstGeom>
          <a:noFill/>
          <a:ln/>
        </p:spPr>
        <p:txBody>
          <a:bodyPr wrap="none" lIns="0" tIns="0" rIns="0" bIns="0" rtlCol="0" anchor="t"/>
          <a:lstStyle/>
          <a:p>
            <a:pPr marL="342900" indent="-342900">
              <a:lnSpc>
                <a:spcPts val="2250"/>
              </a:lnSpc>
              <a:buSzPct val="100000"/>
              <a:buChar char="•"/>
            </a:pPr>
            <a:r>
              <a:rPr lang="en-US" sz="1400" dirty="0">
                <a:solidFill>
                  <a:srgbClr val="4C4C4D"/>
                </a:solidFill>
                <a:latin typeface="Heebo" pitchFamily="34" charset="0"/>
                <a:ea typeface="Heebo" pitchFamily="34" charset="-122"/>
                <a:cs typeface="Heebo" pitchFamily="34" charset="-120"/>
              </a:rPr>
              <a:t>Sostegno psicosociale e relazionale, contrastando gli stati di depressione e stimolando la socializzazione, per un miglioramento della qualità di vita</a:t>
            </a:r>
            <a:endParaRPr lang="en-US" sz="1400" dirty="0"/>
          </a:p>
        </p:txBody>
      </p:sp>
      <p:sp>
        <p:nvSpPr>
          <p:cNvPr id="20" name="Text 15"/>
          <p:cNvSpPr/>
          <p:nvPr/>
        </p:nvSpPr>
        <p:spPr>
          <a:xfrm>
            <a:off x="782241" y="6430923"/>
            <a:ext cx="4750951" cy="279321"/>
          </a:xfrm>
          <a:prstGeom prst="rect">
            <a:avLst/>
          </a:prstGeom>
          <a:noFill/>
          <a:ln/>
        </p:spPr>
        <p:txBody>
          <a:bodyPr wrap="none" lIns="0" tIns="0" rIns="0" bIns="0" rtlCol="0" anchor="t"/>
          <a:lstStyle/>
          <a:p>
            <a:pPr marL="0" indent="0">
              <a:lnSpc>
                <a:spcPts val="2150"/>
              </a:lnSpc>
              <a:buNone/>
            </a:pPr>
            <a:r>
              <a:rPr lang="en-US" sz="1750" b="1" dirty="0">
                <a:solidFill>
                  <a:srgbClr val="3D9285"/>
                </a:solidFill>
                <a:latin typeface="Times New Roman" panose="02020603050405020304" pitchFamily="18" charset="0"/>
                <a:ea typeface="Crimson Pro Semi Bold" pitchFamily="34" charset="-122"/>
                <a:cs typeface="Times New Roman" panose="02020603050405020304" pitchFamily="18" charset="0"/>
              </a:rPr>
              <a:t>Vantaggi per la pubblica amministrazione/Comuni:</a:t>
            </a:r>
            <a:endParaRPr lang="en-US" sz="1750" b="1" dirty="0">
              <a:solidFill>
                <a:srgbClr val="3D9285"/>
              </a:solidFill>
              <a:latin typeface="Times New Roman" panose="02020603050405020304" pitchFamily="18" charset="0"/>
              <a:cs typeface="Times New Roman" panose="02020603050405020304" pitchFamily="18" charset="0"/>
            </a:endParaRPr>
          </a:p>
        </p:txBody>
      </p:sp>
      <p:sp>
        <p:nvSpPr>
          <p:cNvPr id="21" name="Text 16"/>
          <p:cNvSpPr/>
          <p:nvPr/>
        </p:nvSpPr>
        <p:spPr>
          <a:xfrm>
            <a:off x="782241" y="6978372"/>
            <a:ext cx="13065919" cy="286107"/>
          </a:xfrm>
          <a:prstGeom prst="rect">
            <a:avLst/>
          </a:prstGeom>
          <a:noFill/>
          <a:ln/>
        </p:spPr>
        <p:txBody>
          <a:bodyPr wrap="none" lIns="0" tIns="0" rIns="0" bIns="0" rtlCol="0" anchor="t"/>
          <a:lstStyle/>
          <a:p>
            <a:pPr marL="342900" indent="-342900">
              <a:lnSpc>
                <a:spcPts val="2250"/>
              </a:lnSpc>
              <a:buSzPct val="100000"/>
              <a:buChar char="•"/>
            </a:pPr>
            <a:r>
              <a:rPr lang="en-US" sz="1400" dirty="0">
                <a:solidFill>
                  <a:srgbClr val="4C4C4D"/>
                </a:solidFill>
                <a:latin typeface="Heebo" pitchFamily="34" charset="0"/>
                <a:ea typeface="Heebo" pitchFamily="34" charset="-122"/>
                <a:cs typeface="Heebo" pitchFamily="34" charset="-120"/>
              </a:rPr>
              <a:t>Prendere in carico in maniera leggera gli anziani parzialmente autosufficienti</a:t>
            </a:r>
            <a:endParaRPr lang="en-US" sz="1400" dirty="0"/>
          </a:p>
        </p:txBody>
      </p:sp>
      <p:sp>
        <p:nvSpPr>
          <p:cNvPr id="22" name="Text 17"/>
          <p:cNvSpPr/>
          <p:nvPr/>
        </p:nvSpPr>
        <p:spPr>
          <a:xfrm>
            <a:off x="782241" y="7326987"/>
            <a:ext cx="13065919" cy="286107"/>
          </a:xfrm>
          <a:prstGeom prst="rect">
            <a:avLst/>
          </a:prstGeom>
          <a:noFill/>
          <a:ln/>
        </p:spPr>
        <p:txBody>
          <a:bodyPr wrap="none" lIns="0" tIns="0" rIns="0" bIns="0" rtlCol="0" anchor="t"/>
          <a:lstStyle/>
          <a:p>
            <a:pPr marL="342900" indent="-342900">
              <a:lnSpc>
                <a:spcPts val="2250"/>
              </a:lnSpc>
              <a:buSzPct val="100000"/>
              <a:buChar char="•"/>
            </a:pPr>
            <a:r>
              <a:rPr lang="en-US" sz="1400" dirty="0">
                <a:solidFill>
                  <a:srgbClr val="4C4C4D"/>
                </a:solidFill>
                <a:latin typeface="Heebo" pitchFamily="34" charset="0"/>
                <a:ea typeface="Heebo" pitchFamily="34" charset="-122"/>
                <a:cs typeface="Heebo" pitchFamily="34" charset="-120"/>
              </a:rPr>
              <a:t>Monitorare e prevenire situazioni di rischio personale e ambientale</a:t>
            </a:r>
            <a:endParaRPr lang="en-US" sz="1400" dirty="0"/>
          </a:p>
        </p:txBody>
      </p:sp>
      <p:sp>
        <p:nvSpPr>
          <p:cNvPr id="24" name="CasellaDiTesto 23">
            <a:extLst>
              <a:ext uri="{FF2B5EF4-FFF2-40B4-BE49-F238E27FC236}">
                <a16:creationId xmlns:a16="http://schemas.microsoft.com/office/drawing/2014/main" id="{9EEB9779-A182-03F9-A009-788D76E11B41}"/>
              </a:ext>
            </a:extLst>
          </p:cNvPr>
          <p:cNvSpPr txBox="1"/>
          <p:nvPr/>
        </p:nvSpPr>
        <p:spPr>
          <a:xfrm>
            <a:off x="7315200" y="6225302"/>
            <a:ext cx="7315200" cy="1681229"/>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it-IT" sz="1400" dirty="0">
                <a:solidFill>
                  <a:srgbClr val="4C4C4D"/>
                </a:solidFill>
                <a:latin typeface="Heebo" pitchFamily="34" charset="0"/>
                <a:cs typeface="Heebo" pitchFamily="34" charset="-120"/>
              </a:rPr>
              <a:t>gestire tempestivamente emergenze/urgenze sociosanitarie, </a:t>
            </a:r>
          </a:p>
          <a:p>
            <a:pPr lvl="0">
              <a:lnSpc>
                <a:spcPct val="150000"/>
              </a:lnSpc>
            </a:pPr>
            <a:r>
              <a:rPr lang="it-IT" sz="1400" dirty="0">
                <a:solidFill>
                  <a:srgbClr val="4C4C4D"/>
                </a:solidFill>
                <a:latin typeface="Heebo" pitchFamily="34" charset="0"/>
                <a:cs typeface="Heebo" pitchFamily="34" charset="-120"/>
              </a:rPr>
              <a:t>assistenziali e psicologiche</a:t>
            </a:r>
          </a:p>
          <a:p>
            <a:pPr marL="342900" lvl="0" indent="-342900">
              <a:lnSpc>
                <a:spcPct val="150000"/>
              </a:lnSpc>
              <a:buFont typeface="Arial" panose="020B0604020202020204" pitchFamily="34" charset="0"/>
              <a:buChar char="•"/>
            </a:pPr>
            <a:r>
              <a:rPr lang="it-IT" sz="1400" dirty="0">
                <a:solidFill>
                  <a:srgbClr val="4C4C4D"/>
                </a:solidFill>
                <a:latin typeface="Heebo" pitchFamily="34" charset="0"/>
                <a:cs typeface="Heebo" pitchFamily="34" charset="-120"/>
              </a:rPr>
              <a:t>ridurre l’istituzionalizzazione precoce e/o impropria </a:t>
            </a:r>
          </a:p>
          <a:p>
            <a:pPr marL="342900" lvl="0" indent="-342900">
              <a:lnSpc>
                <a:spcPct val="150000"/>
              </a:lnSpc>
              <a:buFont typeface="Arial" panose="020B0604020202020204" pitchFamily="34" charset="0"/>
              <a:buChar char="•"/>
            </a:pPr>
            <a:r>
              <a:rPr lang="it-IT" sz="1400" dirty="0">
                <a:solidFill>
                  <a:srgbClr val="4C4C4D"/>
                </a:solidFill>
                <a:latin typeface="Heebo" pitchFamily="34" charset="0"/>
                <a:cs typeface="Heebo" pitchFamily="34" charset="-120"/>
              </a:rPr>
              <a:t>favorire l’inclusione sociale e la socializzazione</a:t>
            </a:r>
          </a:p>
          <a:p>
            <a:pPr marL="342900" lvl="0" indent="-342900">
              <a:lnSpc>
                <a:spcPct val="150000"/>
              </a:lnSpc>
              <a:spcAft>
                <a:spcPts val="800"/>
              </a:spcAft>
              <a:buFont typeface="Arial" panose="020B0604020202020204" pitchFamily="34" charset="0"/>
              <a:buChar char="•"/>
            </a:pPr>
            <a:r>
              <a:rPr lang="it-IT" sz="1400" dirty="0">
                <a:solidFill>
                  <a:srgbClr val="4C4C4D"/>
                </a:solidFill>
                <a:latin typeface="Heebo" pitchFamily="34" charset="0"/>
                <a:cs typeface="Heebo" pitchFamily="34" charset="-120"/>
              </a:rPr>
              <a:t>svolgere funzioni di segretariato sociale.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74CEF-5A5B-CD39-239D-E5E994689EB7}"/>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048B5DF7-B0F7-5421-C4FB-C6F7DEE849DC}"/>
              </a:ext>
            </a:extLst>
          </p:cNvPr>
          <p:cNvPicPr>
            <a:picLocks noChangeAspect="1"/>
          </p:cNvPicPr>
          <p:nvPr/>
        </p:nvPicPr>
        <p:blipFill>
          <a:blip r:embed="rId2"/>
          <a:stretch>
            <a:fillRect/>
          </a:stretch>
        </p:blipFill>
        <p:spPr>
          <a:xfrm>
            <a:off x="5805377" y="307013"/>
            <a:ext cx="2344452" cy="821572"/>
          </a:xfrm>
          <a:prstGeom prst="rect">
            <a:avLst/>
          </a:prstGeom>
        </p:spPr>
      </p:pic>
      <p:sp>
        <p:nvSpPr>
          <p:cNvPr id="3" name="CasellaDiTesto 2">
            <a:extLst>
              <a:ext uri="{FF2B5EF4-FFF2-40B4-BE49-F238E27FC236}">
                <a16:creationId xmlns:a16="http://schemas.microsoft.com/office/drawing/2014/main" id="{F77F7A1B-785C-3C7A-FA1C-C6690674B472}"/>
              </a:ext>
            </a:extLst>
          </p:cNvPr>
          <p:cNvSpPr txBox="1"/>
          <p:nvPr/>
        </p:nvSpPr>
        <p:spPr>
          <a:xfrm>
            <a:off x="4848447" y="6528390"/>
            <a:ext cx="5656521" cy="646331"/>
          </a:xfrm>
          <a:prstGeom prst="rect">
            <a:avLst/>
          </a:prstGeom>
          <a:noFill/>
        </p:spPr>
        <p:txBody>
          <a:bodyPr wrap="square" rtlCol="0">
            <a:spAutoFit/>
          </a:bodyPr>
          <a:lstStyle/>
          <a:p>
            <a:r>
              <a:rPr lang="it-IT" sz="3600" dirty="0">
                <a:solidFill>
                  <a:schemeClr val="bg1"/>
                </a:solidFill>
                <a:latin typeface="Urbanist"/>
              </a:rPr>
              <a:t>Grazie dell’attenzione</a:t>
            </a:r>
          </a:p>
        </p:txBody>
      </p:sp>
      <p:pic>
        <p:nvPicPr>
          <p:cNvPr id="4" name="Immagine 3">
            <a:extLst>
              <a:ext uri="{FF2B5EF4-FFF2-40B4-BE49-F238E27FC236}">
                <a16:creationId xmlns:a16="http://schemas.microsoft.com/office/drawing/2014/main" id="{F20E89D2-91DE-9764-A9CB-8BED625B6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121" y="-1300579"/>
            <a:ext cx="16246138" cy="10830758"/>
          </a:xfrm>
          <a:prstGeom prst="rect">
            <a:avLst/>
          </a:prstGeom>
        </p:spPr>
      </p:pic>
      <p:pic>
        <p:nvPicPr>
          <p:cNvPr id="6" name="Immagine 5">
            <a:extLst>
              <a:ext uri="{FF2B5EF4-FFF2-40B4-BE49-F238E27FC236}">
                <a16:creationId xmlns:a16="http://schemas.microsoft.com/office/drawing/2014/main" id="{DC3A5DFE-51D4-AC2E-8BEA-39581BEF4A9F}"/>
              </a:ext>
            </a:extLst>
          </p:cNvPr>
          <p:cNvPicPr>
            <a:picLocks noChangeAspect="1"/>
          </p:cNvPicPr>
          <p:nvPr/>
        </p:nvPicPr>
        <p:blipFill>
          <a:blip r:embed="rId2"/>
          <a:stretch>
            <a:fillRect/>
          </a:stretch>
        </p:blipFill>
        <p:spPr>
          <a:xfrm>
            <a:off x="5666893" y="6549656"/>
            <a:ext cx="3099185" cy="1086055"/>
          </a:xfrm>
          <a:prstGeom prst="rect">
            <a:avLst/>
          </a:prstGeom>
        </p:spPr>
      </p:pic>
    </p:spTree>
    <p:extLst>
      <p:ext uri="{BB962C8B-B14F-4D97-AF65-F5344CB8AC3E}">
        <p14:creationId xmlns:p14="http://schemas.microsoft.com/office/powerpoint/2010/main" val="2222752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29941"/>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rPr>
              <a:t>CHI SIAMO</a:t>
            </a:r>
            <a:endParaRPr lang="en-US" sz="4450" b="1" dirty="0">
              <a:solidFill>
                <a:srgbClr val="284B85"/>
              </a:solidFill>
              <a:latin typeface="Times New Roman" panose="02020603050405020304" pitchFamily="18" charset="0"/>
              <a:cs typeface="Times New Roman" panose="02020603050405020304" pitchFamily="18" charset="0"/>
            </a:endParaRPr>
          </a:p>
        </p:txBody>
      </p:sp>
      <p:sp>
        <p:nvSpPr>
          <p:cNvPr id="4" name="Text 1"/>
          <p:cNvSpPr/>
          <p:nvPr/>
        </p:nvSpPr>
        <p:spPr>
          <a:xfrm>
            <a:off x="793790" y="2478881"/>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Da oltre 35 anni ci prendiamo cura delle persone offrendo servizi sociosanitari di valore</a:t>
            </a:r>
            <a:endParaRPr lang="en-US" sz="1750" dirty="0"/>
          </a:p>
        </p:txBody>
      </p:sp>
      <p:sp>
        <p:nvSpPr>
          <p:cNvPr id="5" name="Text 2"/>
          <p:cNvSpPr/>
          <p:nvPr/>
        </p:nvSpPr>
        <p:spPr>
          <a:xfrm>
            <a:off x="793790" y="3459837"/>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Sviluppiamo nuovi modelli di intervento mettendo sempre al centro la persona con i suoi bisogni</a:t>
            </a:r>
            <a:endParaRPr lang="en-US" sz="1750" dirty="0"/>
          </a:p>
        </p:txBody>
      </p:sp>
      <p:sp>
        <p:nvSpPr>
          <p:cNvPr id="6" name="Text 3"/>
          <p:cNvSpPr/>
          <p:nvPr/>
        </p:nvSpPr>
        <p:spPr>
          <a:xfrm>
            <a:off x="793790" y="4440793"/>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Affianchiamo le istituzioni con soluzioni taylor made, in grado di raggiungere tante persone a costi contenuti.</a:t>
            </a:r>
            <a:endParaRPr lang="en-US" sz="1750" dirty="0"/>
          </a:p>
        </p:txBody>
      </p:sp>
      <p:sp>
        <p:nvSpPr>
          <p:cNvPr id="7" name="Text 4"/>
          <p:cNvSpPr/>
          <p:nvPr/>
        </p:nvSpPr>
        <p:spPr>
          <a:xfrm>
            <a:off x="793790" y="5421749"/>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Garantiamo professionalità e qualità, come dimostrano gli elevati standard di service level delle nostre performance aziendali</a:t>
            </a:r>
            <a:endParaRPr lang="en-US" sz="1750" dirty="0"/>
          </a:p>
        </p:txBody>
      </p:sp>
      <p:sp>
        <p:nvSpPr>
          <p:cNvPr id="8" name="Shape 5"/>
          <p:cNvSpPr/>
          <p:nvPr/>
        </p:nvSpPr>
        <p:spPr>
          <a:xfrm>
            <a:off x="793790" y="6419612"/>
            <a:ext cx="362903" cy="362903"/>
          </a:xfrm>
          <a:prstGeom prst="roundRect">
            <a:avLst>
              <a:gd name="adj" fmla="val 25194296"/>
            </a:avLst>
          </a:prstGeom>
          <a:solidFill>
            <a:srgbClr val="685920"/>
          </a:solidFill>
          <a:ln w="7620">
            <a:solidFill>
              <a:srgbClr val="FFFFFF"/>
            </a:solidFill>
            <a:prstDash val="solid"/>
          </a:ln>
        </p:spPr>
        <p:txBody>
          <a:bodyPr/>
          <a:lstStyle/>
          <a:p>
            <a:endParaRPr lang="it-IT"/>
          </a:p>
        </p:txBody>
      </p:sp>
      <p:sp>
        <p:nvSpPr>
          <p:cNvPr id="9" name="Text 6"/>
          <p:cNvSpPr/>
          <p:nvPr/>
        </p:nvSpPr>
        <p:spPr>
          <a:xfrm>
            <a:off x="911543" y="6552248"/>
            <a:ext cx="127397"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Heebo Medium" pitchFamily="34" charset="0"/>
                <a:ea typeface="Heebo Medium" pitchFamily="34" charset="-122"/>
                <a:cs typeface="Heebo Medium" pitchFamily="34" charset="-120"/>
              </a:rPr>
              <a:t>CD</a:t>
            </a:r>
            <a:endParaRPr lang="en-US" sz="750" dirty="0"/>
          </a:p>
        </p:txBody>
      </p:sp>
      <p:sp>
        <p:nvSpPr>
          <p:cNvPr id="10" name="Text 7"/>
          <p:cNvSpPr/>
          <p:nvPr/>
        </p:nvSpPr>
        <p:spPr>
          <a:xfrm>
            <a:off x="1270040" y="6402705"/>
            <a:ext cx="2858691" cy="396835"/>
          </a:xfrm>
          <a:prstGeom prst="rect">
            <a:avLst/>
          </a:prstGeom>
          <a:noFill/>
          <a:ln/>
        </p:spPr>
        <p:txBody>
          <a:bodyPr wrap="none" lIns="0" tIns="0" rIns="0" bIns="0" rtlCol="0" anchor="t"/>
          <a:lstStyle/>
          <a:p>
            <a:pPr marL="0" indent="0" algn="l">
              <a:lnSpc>
                <a:spcPts val="3100"/>
              </a:lnSpc>
              <a:buNone/>
            </a:pPr>
            <a:r>
              <a:rPr lang="en-US" sz="2200" b="1" dirty="0">
                <a:solidFill>
                  <a:srgbClr val="3D9285"/>
                </a:solidFill>
                <a:latin typeface="Heebo Bold" pitchFamily="34" charset="0"/>
                <a:ea typeface="Heebo Bold" pitchFamily="34" charset="-122"/>
                <a:cs typeface="Heebo Bold" pitchFamily="34" charset="-120"/>
              </a:rPr>
              <a:t>da Claudia  D'Ambrosio</a:t>
            </a:r>
            <a:endParaRPr lang="en-US" sz="2200" dirty="0">
              <a:solidFill>
                <a:srgbClr val="3D928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66944"/>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rPr>
              <a:t>COSA FACCIAMO</a:t>
            </a:r>
            <a:endParaRPr lang="en-US" sz="4450" b="1" dirty="0">
              <a:solidFill>
                <a:srgbClr val="284B85"/>
              </a:solidFill>
              <a:latin typeface="Times New Roman" panose="02020603050405020304" pitchFamily="18" charset="0"/>
              <a:cs typeface="Times New Roman" panose="02020603050405020304" pitchFamily="18" charset="0"/>
            </a:endParaRPr>
          </a:p>
        </p:txBody>
      </p:sp>
      <p:sp>
        <p:nvSpPr>
          <p:cNvPr id="4" name="Shape 1"/>
          <p:cNvSpPr/>
          <p:nvPr/>
        </p:nvSpPr>
        <p:spPr>
          <a:xfrm>
            <a:off x="793790" y="2315885"/>
            <a:ext cx="3664863" cy="2749987"/>
          </a:xfrm>
          <a:prstGeom prst="roundRect">
            <a:avLst>
              <a:gd name="adj" fmla="val 1237"/>
            </a:avLst>
          </a:prstGeom>
          <a:solidFill>
            <a:srgbClr val="F2EEEE"/>
          </a:solidFill>
          <a:ln/>
        </p:spPr>
        <p:txBody>
          <a:bodyPr/>
          <a:lstStyle/>
          <a:p>
            <a:endParaRPr lang="it-IT"/>
          </a:p>
        </p:txBody>
      </p:sp>
      <p:sp>
        <p:nvSpPr>
          <p:cNvPr id="5" name="Text 2"/>
          <p:cNvSpPr/>
          <p:nvPr/>
        </p:nvSpPr>
        <p:spPr>
          <a:xfrm>
            <a:off x="1020604" y="254269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D9285"/>
                </a:solidFill>
                <a:latin typeface="Times New Roman" panose="02020603050405020304" pitchFamily="18" charset="0"/>
                <a:ea typeface="Crimson Pro Semi Bold" pitchFamily="34" charset="-122"/>
                <a:cs typeface="Times New Roman" panose="02020603050405020304" pitchFamily="18" charset="0"/>
              </a:rPr>
              <a:t>Telecare</a:t>
            </a:r>
            <a:endParaRPr lang="en-US" sz="2200" b="1" dirty="0">
              <a:solidFill>
                <a:srgbClr val="3D9285"/>
              </a:solidFill>
              <a:latin typeface="Times New Roman" panose="02020603050405020304" pitchFamily="18" charset="0"/>
              <a:cs typeface="Times New Roman" panose="02020603050405020304" pitchFamily="18" charset="0"/>
            </a:endParaRPr>
          </a:p>
        </p:txBody>
      </p:sp>
      <p:sp>
        <p:nvSpPr>
          <p:cNvPr id="6" name="Text 3"/>
          <p:cNvSpPr/>
          <p:nvPr/>
        </p:nvSpPr>
        <p:spPr>
          <a:xfrm>
            <a:off x="1020604" y="3033117"/>
            <a:ext cx="3211235" cy="1088708"/>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Servizi per la sicurezza, l'indipendenza e la salute delle persone</a:t>
            </a:r>
            <a:endParaRPr lang="en-US" sz="1750" dirty="0"/>
          </a:p>
        </p:txBody>
      </p:sp>
      <p:sp>
        <p:nvSpPr>
          <p:cNvPr id="7" name="Shape 4"/>
          <p:cNvSpPr/>
          <p:nvPr/>
        </p:nvSpPr>
        <p:spPr>
          <a:xfrm>
            <a:off x="4685467" y="2315885"/>
            <a:ext cx="3664863" cy="2749987"/>
          </a:xfrm>
          <a:prstGeom prst="roundRect">
            <a:avLst>
              <a:gd name="adj" fmla="val 1237"/>
            </a:avLst>
          </a:prstGeom>
          <a:solidFill>
            <a:srgbClr val="F2EEEE"/>
          </a:solidFill>
          <a:ln/>
        </p:spPr>
        <p:txBody>
          <a:bodyPr/>
          <a:lstStyle/>
          <a:p>
            <a:endParaRPr lang="it-IT"/>
          </a:p>
        </p:txBody>
      </p:sp>
      <p:sp>
        <p:nvSpPr>
          <p:cNvPr id="8" name="Text 5"/>
          <p:cNvSpPr/>
          <p:nvPr/>
        </p:nvSpPr>
        <p:spPr>
          <a:xfrm>
            <a:off x="4912281" y="2542699"/>
            <a:ext cx="4231719" cy="708660"/>
          </a:xfrm>
          <a:prstGeom prst="rect">
            <a:avLst/>
          </a:prstGeom>
          <a:noFill/>
          <a:ln/>
        </p:spPr>
        <p:txBody>
          <a:bodyPr wrap="square" lIns="0" tIns="0" rIns="0" bIns="0" rtlCol="0" anchor="t"/>
          <a:lstStyle/>
          <a:p>
            <a:pPr marL="0" indent="0">
              <a:lnSpc>
                <a:spcPts val="2750"/>
              </a:lnSpc>
              <a:buNone/>
            </a:pPr>
            <a:r>
              <a:rPr lang="en-US" sz="2200" b="1" dirty="0">
                <a:solidFill>
                  <a:srgbClr val="3D9285"/>
                </a:solidFill>
                <a:latin typeface="Times New Roman" panose="02020603050405020304" pitchFamily="18" charset="0"/>
                <a:ea typeface="Crimson Pro Semi Bold" pitchFamily="34" charset="-122"/>
                <a:cs typeface="Times New Roman" panose="02020603050405020304" pitchFamily="18" charset="0"/>
              </a:rPr>
              <a:t>Centro Servizi SocioSanitari</a:t>
            </a:r>
            <a:endParaRPr lang="en-US" sz="2200" b="1" dirty="0">
              <a:solidFill>
                <a:srgbClr val="3D9285"/>
              </a:solidFill>
              <a:latin typeface="Times New Roman" panose="02020603050405020304" pitchFamily="18" charset="0"/>
              <a:cs typeface="Times New Roman" panose="02020603050405020304" pitchFamily="18" charset="0"/>
            </a:endParaRPr>
          </a:p>
        </p:txBody>
      </p:sp>
      <p:sp>
        <p:nvSpPr>
          <p:cNvPr id="9" name="Text 6"/>
          <p:cNvSpPr/>
          <p:nvPr/>
        </p:nvSpPr>
        <p:spPr>
          <a:xfrm>
            <a:off x="4912162" y="3073106"/>
            <a:ext cx="3211235" cy="1451610"/>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Un supporto globale alle istituzioni ed alle organizzazioni che assistono le persone fragili</a:t>
            </a:r>
            <a:endParaRPr lang="en-US" sz="1750" dirty="0"/>
          </a:p>
        </p:txBody>
      </p:sp>
      <p:sp>
        <p:nvSpPr>
          <p:cNvPr id="10" name="Shape 7"/>
          <p:cNvSpPr/>
          <p:nvPr/>
        </p:nvSpPr>
        <p:spPr>
          <a:xfrm>
            <a:off x="793790" y="5292685"/>
            <a:ext cx="7556421" cy="1669852"/>
          </a:xfrm>
          <a:prstGeom prst="roundRect">
            <a:avLst>
              <a:gd name="adj" fmla="val 2038"/>
            </a:avLst>
          </a:prstGeom>
          <a:solidFill>
            <a:srgbClr val="F2EEEE"/>
          </a:solidFill>
          <a:ln/>
        </p:spPr>
        <p:txBody>
          <a:bodyPr/>
          <a:lstStyle/>
          <a:p>
            <a:endParaRPr lang="it-IT"/>
          </a:p>
        </p:txBody>
      </p:sp>
      <p:sp>
        <p:nvSpPr>
          <p:cNvPr id="11" name="Text 8"/>
          <p:cNvSpPr/>
          <p:nvPr/>
        </p:nvSpPr>
        <p:spPr>
          <a:xfrm>
            <a:off x="1020604" y="551949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D9285"/>
                </a:solidFill>
                <a:latin typeface="Times New Roman" panose="02020603050405020304" pitchFamily="18" charset="0"/>
                <a:ea typeface="Crimson Pro Semi Bold" pitchFamily="34" charset="-122"/>
                <a:cs typeface="Times New Roman" panose="02020603050405020304" pitchFamily="18" charset="0"/>
              </a:rPr>
              <a:t>Call Center Salute</a:t>
            </a:r>
            <a:endParaRPr lang="en-US" sz="2200" b="1" dirty="0">
              <a:solidFill>
                <a:srgbClr val="3D9285"/>
              </a:solidFill>
              <a:latin typeface="Times New Roman" panose="02020603050405020304" pitchFamily="18" charset="0"/>
              <a:cs typeface="Times New Roman" panose="02020603050405020304" pitchFamily="18" charset="0"/>
            </a:endParaRPr>
          </a:p>
        </p:txBody>
      </p:sp>
      <p:sp>
        <p:nvSpPr>
          <p:cNvPr id="12" name="Text 9"/>
          <p:cNvSpPr/>
          <p:nvPr/>
        </p:nvSpPr>
        <p:spPr>
          <a:xfrm>
            <a:off x="1020604" y="6009918"/>
            <a:ext cx="7102793" cy="725805"/>
          </a:xfrm>
          <a:prstGeom prst="rect">
            <a:avLst/>
          </a:prstGeom>
          <a:noFill/>
          <a:ln/>
        </p:spPr>
        <p:txBody>
          <a:bodyPr wrap="square" lIns="0" tIns="0" rIns="0" bIns="0" rtlCol="0" anchor="t"/>
          <a:lstStyle/>
          <a:p>
            <a:pPr marL="0" indent="0">
              <a:lnSpc>
                <a:spcPts val="2850"/>
              </a:lnSpc>
              <a:buNone/>
            </a:pPr>
            <a:r>
              <a:rPr lang="en-US" sz="1750" dirty="0">
                <a:solidFill>
                  <a:srgbClr val="4C4C4D"/>
                </a:solidFill>
                <a:latin typeface="Heebo" pitchFamily="34" charset="0"/>
                <a:ea typeface="Heebo" pitchFamily="34" charset="-122"/>
                <a:cs typeface="Heebo" pitchFamily="34" charset="-120"/>
              </a:rPr>
              <a:t>Servizi multilingue e multicanale che facilitano il contatto tra Istituzioni e cittadini in materia di salute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550432"/>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rPr>
              <a:t>IL NOSTRO DNA</a:t>
            </a:r>
            <a:endParaRPr lang="en-US" sz="4450" b="1" dirty="0">
              <a:solidFill>
                <a:srgbClr val="284B85"/>
              </a:solidFill>
              <a:latin typeface="Times New Roman" panose="02020603050405020304" pitchFamily="18" charset="0"/>
              <a:cs typeface="Times New Roman" panose="02020603050405020304" pitchFamily="18" charset="0"/>
            </a:endParaRPr>
          </a:p>
        </p:txBody>
      </p:sp>
      <p:sp>
        <p:nvSpPr>
          <p:cNvPr id="3" name="Shape 1"/>
          <p:cNvSpPr/>
          <p:nvPr/>
        </p:nvSpPr>
        <p:spPr>
          <a:xfrm>
            <a:off x="793790" y="2967990"/>
            <a:ext cx="510302" cy="510302"/>
          </a:xfrm>
          <a:prstGeom prst="roundRect">
            <a:avLst>
              <a:gd name="adj" fmla="val 6667"/>
            </a:avLst>
          </a:prstGeom>
          <a:solidFill>
            <a:srgbClr val="F2EEEE"/>
          </a:solidFill>
          <a:ln/>
        </p:spPr>
        <p:txBody>
          <a:bodyPr/>
          <a:lstStyle/>
          <a:p>
            <a:endParaRPr lang="it-IT"/>
          </a:p>
        </p:txBody>
      </p:sp>
      <p:sp>
        <p:nvSpPr>
          <p:cNvPr id="4" name="Text 2"/>
          <p:cNvSpPr/>
          <p:nvPr/>
        </p:nvSpPr>
        <p:spPr>
          <a:xfrm>
            <a:off x="878860" y="3010495"/>
            <a:ext cx="340162" cy="425291"/>
          </a:xfrm>
          <a:prstGeom prst="rect">
            <a:avLst/>
          </a:prstGeom>
          <a:noFill/>
          <a:ln/>
        </p:spPr>
        <p:txBody>
          <a:bodyPr wrap="none" lIns="0" tIns="0" rIns="0" bIns="0" rtlCol="0" anchor="t"/>
          <a:lstStyle/>
          <a:p>
            <a:pPr marL="0" indent="0" algn="ctr">
              <a:lnSpc>
                <a:spcPts val="2650"/>
              </a:lnSpc>
              <a:buNone/>
            </a:pPr>
            <a:r>
              <a:rPr lang="en-US" sz="2650" dirty="0">
                <a:solidFill>
                  <a:srgbClr val="3D9285"/>
                </a:solidFill>
                <a:latin typeface="Crimson Pro Semi Bold" pitchFamily="34" charset="0"/>
                <a:ea typeface="Crimson Pro Semi Bold" pitchFamily="34" charset="-122"/>
                <a:cs typeface="Crimson Pro Semi Bold" pitchFamily="34" charset="-120"/>
              </a:rPr>
              <a:t>1</a:t>
            </a:r>
            <a:endParaRPr lang="en-US" sz="2650" dirty="0">
              <a:solidFill>
                <a:srgbClr val="3D9285"/>
              </a:solidFill>
            </a:endParaRPr>
          </a:p>
        </p:txBody>
      </p:sp>
      <p:sp>
        <p:nvSpPr>
          <p:cNvPr id="5" name="Text 3"/>
          <p:cNvSpPr/>
          <p:nvPr/>
        </p:nvSpPr>
        <p:spPr>
          <a:xfrm>
            <a:off x="1531144" y="3040261"/>
            <a:ext cx="2835235" cy="354330"/>
          </a:xfrm>
          <a:prstGeom prst="rect">
            <a:avLst/>
          </a:prstGeom>
          <a:noFill/>
          <a:ln/>
        </p:spPr>
        <p:txBody>
          <a:bodyPr wrap="none" lIns="0" tIns="0" rIns="0" bIns="0" rtlCol="0" anchor="t"/>
          <a:lstStyle/>
          <a:p>
            <a:pPr>
              <a:lnSpc>
                <a:spcPts val="2750"/>
              </a:lnSpc>
            </a:pPr>
            <a:r>
              <a:rPr lang="en-US" sz="1750" dirty="0">
                <a:solidFill>
                  <a:srgbClr val="4C4C4D"/>
                </a:solidFill>
                <a:latin typeface="Heebo" pitchFamily="34" charset="0"/>
                <a:cs typeface="Heebo" pitchFamily="34" charset="-120"/>
              </a:rPr>
              <a:t>La persona al </a:t>
            </a:r>
            <a:r>
              <a:rPr lang="en-US" sz="1750" dirty="0" err="1">
                <a:solidFill>
                  <a:srgbClr val="4C4C4D"/>
                </a:solidFill>
                <a:latin typeface="Heebo" pitchFamily="34" charset="0"/>
                <a:cs typeface="Heebo" pitchFamily="34" charset="-120"/>
              </a:rPr>
              <a:t>centro:</a:t>
            </a:r>
            <a:r>
              <a:rPr lang="en-US" sz="1600" dirty="0" err="1">
                <a:solidFill>
                  <a:srgbClr val="4C4C4D"/>
                </a:solidFill>
                <a:latin typeface="Heebo" pitchFamily="34" charset="0"/>
                <a:cs typeface="Heebo" pitchFamily="34" charset="-120"/>
              </a:rPr>
              <a:t>ogni</a:t>
            </a:r>
            <a:r>
              <a:rPr lang="en-US" sz="1600" dirty="0">
                <a:solidFill>
                  <a:srgbClr val="4C4C4D"/>
                </a:solidFill>
                <a:latin typeface="Heebo" pitchFamily="34" charset="0"/>
                <a:cs typeface="Heebo" pitchFamily="34" charset="-120"/>
              </a:rPr>
              <a:t> </a:t>
            </a:r>
            <a:r>
              <a:rPr lang="en-US" sz="1600" dirty="0" err="1">
                <a:solidFill>
                  <a:srgbClr val="4C4C4D"/>
                </a:solidFill>
                <a:latin typeface="Heebo" pitchFamily="34" charset="0"/>
                <a:cs typeface="Heebo" pitchFamily="34" charset="-120"/>
              </a:rPr>
              <a:t>intervento</a:t>
            </a:r>
            <a:r>
              <a:rPr lang="en-US" sz="1600" dirty="0">
                <a:solidFill>
                  <a:srgbClr val="4C4C4D"/>
                </a:solidFill>
                <a:latin typeface="Heebo" pitchFamily="34" charset="0"/>
                <a:cs typeface="Heebo" pitchFamily="34" charset="-120"/>
              </a:rPr>
              <a:t> è </a:t>
            </a:r>
            <a:r>
              <a:rPr lang="en-US" sz="1600" dirty="0" err="1">
                <a:solidFill>
                  <a:srgbClr val="4C4C4D"/>
                </a:solidFill>
                <a:latin typeface="Heebo" pitchFamily="34" charset="0"/>
                <a:cs typeface="Heebo" pitchFamily="34" charset="-120"/>
              </a:rPr>
              <a:t>costruito</a:t>
            </a:r>
            <a:r>
              <a:rPr lang="en-US" sz="1600" dirty="0">
                <a:solidFill>
                  <a:srgbClr val="4C4C4D"/>
                </a:solidFill>
                <a:latin typeface="Heebo" pitchFamily="34" charset="0"/>
                <a:cs typeface="Heebo" pitchFamily="34" charset="-120"/>
              </a:rPr>
              <a:t> </a:t>
            </a:r>
          </a:p>
          <a:p>
            <a:pPr>
              <a:lnSpc>
                <a:spcPts val="2750"/>
              </a:lnSpc>
            </a:pPr>
            <a:r>
              <a:rPr lang="en-US" sz="1600" dirty="0">
                <a:solidFill>
                  <a:srgbClr val="4C4C4D"/>
                </a:solidFill>
                <a:latin typeface="Heebo" pitchFamily="34" charset="0"/>
                <a:cs typeface="Heebo" pitchFamily="34" charset="-120"/>
              </a:rPr>
              <a:t>a </a:t>
            </a:r>
            <a:r>
              <a:rPr lang="en-US" sz="1600" dirty="0" err="1">
                <a:solidFill>
                  <a:srgbClr val="4C4C4D"/>
                </a:solidFill>
                <a:latin typeface="Heebo" pitchFamily="34" charset="0"/>
                <a:cs typeface="Heebo" pitchFamily="34" charset="-120"/>
              </a:rPr>
              <a:t>partire</a:t>
            </a:r>
            <a:r>
              <a:rPr lang="en-US" sz="1600" dirty="0">
                <a:solidFill>
                  <a:srgbClr val="4C4C4D"/>
                </a:solidFill>
                <a:latin typeface="Heebo" pitchFamily="34" charset="0"/>
                <a:cs typeface="Heebo" pitchFamily="34" charset="-120"/>
              </a:rPr>
              <a:t> </a:t>
            </a:r>
            <a:r>
              <a:rPr lang="en-US" sz="1600" dirty="0" err="1">
                <a:solidFill>
                  <a:srgbClr val="4C4C4D"/>
                </a:solidFill>
                <a:latin typeface="Heebo" pitchFamily="34" charset="0"/>
                <a:cs typeface="Heebo" pitchFamily="34" charset="-120"/>
              </a:rPr>
              <a:t>dai</a:t>
            </a:r>
            <a:r>
              <a:rPr lang="en-US" sz="1600" dirty="0">
                <a:solidFill>
                  <a:srgbClr val="4C4C4D"/>
                </a:solidFill>
                <a:latin typeface="Heebo" pitchFamily="34" charset="0"/>
                <a:cs typeface="Heebo" pitchFamily="34" charset="-120"/>
              </a:rPr>
              <a:t> </a:t>
            </a:r>
            <a:r>
              <a:rPr lang="en-US" sz="1600" dirty="0" err="1">
                <a:solidFill>
                  <a:srgbClr val="4C4C4D"/>
                </a:solidFill>
                <a:latin typeface="Heebo" pitchFamily="34" charset="0"/>
                <a:cs typeface="Heebo" pitchFamily="34" charset="-120"/>
              </a:rPr>
              <a:t>bisogni</a:t>
            </a:r>
            <a:r>
              <a:rPr lang="en-US" sz="1600" dirty="0">
                <a:solidFill>
                  <a:srgbClr val="4C4C4D"/>
                </a:solidFill>
                <a:latin typeface="Heebo" pitchFamily="34" charset="0"/>
                <a:cs typeface="Heebo" pitchFamily="34" charset="-120"/>
              </a:rPr>
              <a:t> </a:t>
            </a:r>
            <a:r>
              <a:rPr lang="en-US" sz="1600" dirty="0" err="1">
                <a:solidFill>
                  <a:srgbClr val="4C4C4D"/>
                </a:solidFill>
                <a:latin typeface="Heebo" pitchFamily="34" charset="0"/>
                <a:cs typeface="Heebo" pitchFamily="34" charset="-120"/>
              </a:rPr>
              <a:t>della</a:t>
            </a:r>
            <a:r>
              <a:rPr lang="en-US" sz="1600" dirty="0">
                <a:solidFill>
                  <a:srgbClr val="4C4C4D"/>
                </a:solidFill>
                <a:latin typeface="Heebo" pitchFamily="34" charset="0"/>
                <a:cs typeface="Heebo" pitchFamily="34" charset="-120"/>
              </a:rPr>
              <a:t> persona</a:t>
            </a:r>
          </a:p>
          <a:p>
            <a:pPr marL="0" indent="0">
              <a:lnSpc>
                <a:spcPts val="2750"/>
              </a:lnSpc>
              <a:buNone/>
            </a:pPr>
            <a:endParaRPr lang="en-US" sz="1750" dirty="0">
              <a:solidFill>
                <a:srgbClr val="4C4C4D"/>
              </a:solidFill>
              <a:latin typeface="Heebo" pitchFamily="34" charset="0"/>
              <a:cs typeface="Heebo" pitchFamily="34" charset="-120"/>
            </a:endParaRPr>
          </a:p>
          <a:p>
            <a:pPr marL="0" indent="0">
              <a:lnSpc>
                <a:spcPts val="2750"/>
              </a:lnSpc>
              <a:buNone/>
            </a:pPr>
            <a:endParaRPr lang="en-US" sz="1750" dirty="0">
              <a:solidFill>
                <a:srgbClr val="4C4C4D"/>
              </a:solidFill>
              <a:latin typeface="Heebo" pitchFamily="34" charset="0"/>
              <a:cs typeface="Heebo" pitchFamily="34" charset="-120"/>
            </a:endParaRPr>
          </a:p>
        </p:txBody>
      </p:sp>
      <p:sp>
        <p:nvSpPr>
          <p:cNvPr id="6" name="Text 4"/>
          <p:cNvSpPr/>
          <p:nvPr/>
        </p:nvSpPr>
        <p:spPr>
          <a:xfrm>
            <a:off x="1530906" y="3458408"/>
            <a:ext cx="5670947" cy="725805"/>
          </a:xfrm>
          <a:prstGeom prst="rect">
            <a:avLst/>
          </a:prstGeom>
          <a:noFill/>
          <a:ln/>
        </p:spPr>
        <p:txBody>
          <a:bodyPr wrap="square" lIns="0" tIns="0" rIns="0" bIns="0" rtlCol="0" anchor="t"/>
          <a:lstStyle/>
          <a:p>
            <a:pPr marL="0" indent="0">
              <a:lnSpc>
                <a:spcPts val="2850"/>
              </a:lnSpc>
              <a:buNone/>
            </a:pPr>
            <a:endParaRPr lang="en-US" sz="1750" dirty="0">
              <a:solidFill>
                <a:srgbClr val="4C4C4D"/>
              </a:solidFill>
              <a:latin typeface="Heebo" pitchFamily="34" charset="0"/>
              <a:cs typeface="Heebo" pitchFamily="34" charset="-120"/>
            </a:endParaRPr>
          </a:p>
        </p:txBody>
      </p:sp>
      <p:sp>
        <p:nvSpPr>
          <p:cNvPr id="7" name="Shape 5"/>
          <p:cNvSpPr/>
          <p:nvPr/>
        </p:nvSpPr>
        <p:spPr>
          <a:xfrm>
            <a:off x="7428667" y="2967990"/>
            <a:ext cx="510302" cy="510302"/>
          </a:xfrm>
          <a:prstGeom prst="roundRect">
            <a:avLst>
              <a:gd name="adj" fmla="val 6667"/>
            </a:avLst>
          </a:prstGeom>
          <a:solidFill>
            <a:srgbClr val="F2EEEE"/>
          </a:solidFill>
          <a:ln/>
        </p:spPr>
        <p:txBody>
          <a:bodyPr/>
          <a:lstStyle/>
          <a:p>
            <a:endParaRPr lang="it-IT"/>
          </a:p>
        </p:txBody>
      </p:sp>
      <p:sp>
        <p:nvSpPr>
          <p:cNvPr id="8" name="Text 6"/>
          <p:cNvSpPr/>
          <p:nvPr/>
        </p:nvSpPr>
        <p:spPr>
          <a:xfrm>
            <a:off x="7513737" y="301049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D9285"/>
                </a:solidFill>
                <a:latin typeface="Crimson Pro Semi Bold" pitchFamily="34" charset="0"/>
                <a:ea typeface="Crimson Pro Semi Bold" pitchFamily="34" charset="-122"/>
                <a:cs typeface="Crimson Pro Semi Bold" pitchFamily="34" charset="-120"/>
              </a:rPr>
              <a:t>2</a:t>
            </a:r>
            <a:endParaRPr lang="en-US" sz="2650" b="1" dirty="0">
              <a:solidFill>
                <a:srgbClr val="3D9285"/>
              </a:solidFill>
            </a:endParaRPr>
          </a:p>
        </p:txBody>
      </p:sp>
      <p:sp>
        <p:nvSpPr>
          <p:cNvPr id="9" name="Text 7"/>
          <p:cNvSpPr/>
          <p:nvPr/>
        </p:nvSpPr>
        <p:spPr>
          <a:xfrm>
            <a:off x="8165783" y="2967990"/>
            <a:ext cx="5175171" cy="354330"/>
          </a:xfrm>
          <a:prstGeom prst="rect">
            <a:avLst/>
          </a:prstGeom>
          <a:noFill/>
          <a:ln/>
        </p:spPr>
        <p:txBody>
          <a:bodyPr wrap="none" lIns="0" tIns="0" rIns="0" bIns="0" rtlCol="0" anchor="t"/>
          <a:lstStyle/>
          <a:p>
            <a:pPr marL="0" indent="0">
              <a:lnSpc>
                <a:spcPts val="2750"/>
              </a:lnSpc>
              <a:buNone/>
            </a:pPr>
            <a:r>
              <a:rPr lang="en-US" sz="1750" dirty="0">
                <a:solidFill>
                  <a:srgbClr val="4C4C4D"/>
                </a:solidFill>
                <a:latin typeface="Heebo" pitchFamily="34" charset="0"/>
                <a:cs typeface="Heebo" pitchFamily="34" charset="-120"/>
              </a:rPr>
              <a:t>Alta specializzazione in un settore di </a:t>
            </a:r>
            <a:r>
              <a:rPr lang="en-US" sz="1750" dirty="0" err="1">
                <a:solidFill>
                  <a:srgbClr val="4C4C4D"/>
                </a:solidFill>
                <a:latin typeface="Heebo" pitchFamily="34" charset="0"/>
                <a:cs typeface="Heebo" pitchFamily="34" charset="-120"/>
              </a:rPr>
              <a:t>nicchia</a:t>
            </a:r>
            <a:endParaRPr lang="en-US" sz="1750" dirty="0">
              <a:solidFill>
                <a:srgbClr val="4C4C4D"/>
              </a:solidFill>
              <a:latin typeface="Heebo" pitchFamily="34" charset="0"/>
              <a:cs typeface="Heebo" pitchFamily="34" charset="-120"/>
            </a:endParaRPr>
          </a:p>
        </p:txBody>
      </p:sp>
      <p:sp>
        <p:nvSpPr>
          <p:cNvPr id="10" name="Shape 8"/>
          <p:cNvSpPr/>
          <p:nvPr/>
        </p:nvSpPr>
        <p:spPr>
          <a:xfrm>
            <a:off x="793790" y="4666178"/>
            <a:ext cx="510302" cy="510302"/>
          </a:xfrm>
          <a:prstGeom prst="roundRect">
            <a:avLst>
              <a:gd name="adj" fmla="val 6667"/>
            </a:avLst>
          </a:prstGeom>
          <a:solidFill>
            <a:srgbClr val="F2EEEE"/>
          </a:solidFill>
          <a:ln/>
        </p:spPr>
        <p:txBody>
          <a:bodyPr/>
          <a:lstStyle/>
          <a:p>
            <a:endParaRPr lang="it-IT"/>
          </a:p>
        </p:txBody>
      </p:sp>
      <p:sp>
        <p:nvSpPr>
          <p:cNvPr id="11" name="Text 9"/>
          <p:cNvSpPr/>
          <p:nvPr/>
        </p:nvSpPr>
        <p:spPr>
          <a:xfrm>
            <a:off x="878860" y="470868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D9285"/>
                </a:solidFill>
                <a:latin typeface="Crimson Pro Semi Bold" pitchFamily="34" charset="0"/>
                <a:ea typeface="Crimson Pro Semi Bold" pitchFamily="34" charset="-122"/>
                <a:cs typeface="Crimson Pro Semi Bold" pitchFamily="34" charset="-120"/>
              </a:rPr>
              <a:t>3</a:t>
            </a:r>
            <a:endParaRPr lang="en-US" sz="2650" b="1" dirty="0">
              <a:solidFill>
                <a:srgbClr val="3D9285"/>
              </a:solidFill>
            </a:endParaRPr>
          </a:p>
        </p:txBody>
      </p:sp>
      <p:sp>
        <p:nvSpPr>
          <p:cNvPr id="12" name="Text 10"/>
          <p:cNvSpPr/>
          <p:nvPr/>
        </p:nvSpPr>
        <p:spPr>
          <a:xfrm>
            <a:off x="1530906" y="4666178"/>
            <a:ext cx="5670947" cy="708660"/>
          </a:xfrm>
          <a:prstGeom prst="rect">
            <a:avLst/>
          </a:prstGeom>
          <a:noFill/>
          <a:ln/>
        </p:spPr>
        <p:txBody>
          <a:bodyPr wrap="square" lIns="0" tIns="0" rIns="0" bIns="0" rtlCol="0" anchor="t"/>
          <a:lstStyle/>
          <a:p>
            <a:pPr>
              <a:lnSpc>
                <a:spcPts val="2850"/>
              </a:lnSpc>
            </a:pPr>
            <a:r>
              <a:rPr lang="en-US" sz="1750" dirty="0">
                <a:solidFill>
                  <a:srgbClr val="4C4C4D"/>
                </a:solidFill>
                <a:latin typeface="Heebo" pitchFamily="34" charset="0"/>
                <a:cs typeface="Heebo" pitchFamily="34" charset="-120"/>
              </a:rPr>
              <a:t>Risorse umane qualificate, motivate, formate, </a:t>
            </a:r>
            <a:r>
              <a:rPr lang="en-US" sz="1750" dirty="0" err="1">
                <a:solidFill>
                  <a:srgbClr val="4C4C4D"/>
                </a:solidFill>
                <a:latin typeface="Heebo" pitchFamily="34" charset="0"/>
                <a:cs typeface="Heebo" pitchFamily="34" charset="-120"/>
              </a:rPr>
              <a:t>stabilizzate</a:t>
            </a:r>
            <a:endParaRPr lang="en-US" sz="1750" dirty="0">
              <a:solidFill>
                <a:srgbClr val="4C4C4D"/>
              </a:solidFill>
              <a:latin typeface="Heebo" pitchFamily="34" charset="0"/>
              <a:cs typeface="Heebo" pitchFamily="34" charset="-120"/>
            </a:endParaRPr>
          </a:p>
        </p:txBody>
      </p:sp>
      <p:sp>
        <p:nvSpPr>
          <p:cNvPr id="13" name="Shape 11"/>
          <p:cNvSpPr/>
          <p:nvPr/>
        </p:nvSpPr>
        <p:spPr>
          <a:xfrm>
            <a:off x="7428667" y="4666178"/>
            <a:ext cx="510302" cy="510302"/>
          </a:xfrm>
          <a:prstGeom prst="roundRect">
            <a:avLst>
              <a:gd name="adj" fmla="val 6667"/>
            </a:avLst>
          </a:prstGeom>
          <a:solidFill>
            <a:srgbClr val="F2EEEE"/>
          </a:solidFill>
          <a:ln/>
        </p:spPr>
        <p:txBody>
          <a:bodyPr/>
          <a:lstStyle/>
          <a:p>
            <a:endParaRPr lang="it-IT"/>
          </a:p>
        </p:txBody>
      </p:sp>
      <p:sp>
        <p:nvSpPr>
          <p:cNvPr id="14" name="Text 12"/>
          <p:cNvSpPr/>
          <p:nvPr/>
        </p:nvSpPr>
        <p:spPr>
          <a:xfrm>
            <a:off x="7513737" y="470868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D9285"/>
                </a:solidFill>
                <a:latin typeface="Crimson Pro Semi Bold" pitchFamily="34" charset="0"/>
                <a:ea typeface="Crimson Pro Semi Bold" pitchFamily="34" charset="-122"/>
                <a:cs typeface="Crimson Pro Semi Bold" pitchFamily="34" charset="-120"/>
              </a:rPr>
              <a:t>4</a:t>
            </a:r>
            <a:endParaRPr lang="en-US" sz="2650" b="1" dirty="0">
              <a:solidFill>
                <a:srgbClr val="3D9285"/>
              </a:solidFill>
            </a:endParaRPr>
          </a:p>
        </p:txBody>
      </p:sp>
      <p:sp>
        <p:nvSpPr>
          <p:cNvPr id="15" name="Text 13"/>
          <p:cNvSpPr/>
          <p:nvPr/>
        </p:nvSpPr>
        <p:spPr>
          <a:xfrm>
            <a:off x="8165783" y="4666178"/>
            <a:ext cx="5670947" cy="708660"/>
          </a:xfrm>
          <a:prstGeom prst="rect">
            <a:avLst/>
          </a:prstGeom>
          <a:noFill/>
          <a:ln/>
        </p:spPr>
        <p:txBody>
          <a:bodyPr wrap="square" lIns="0" tIns="0" rIns="0" bIns="0" rtlCol="0" anchor="t"/>
          <a:lstStyle/>
          <a:p>
            <a:pPr>
              <a:lnSpc>
                <a:spcPts val="2750"/>
              </a:lnSpc>
            </a:pPr>
            <a:r>
              <a:rPr lang="en-US" sz="1750" dirty="0">
                <a:solidFill>
                  <a:srgbClr val="4C4C4D"/>
                </a:solidFill>
                <a:latin typeface="Heebo" pitchFamily="34" charset="0"/>
                <a:cs typeface="Heebo" pitchFamily="34" charset="-120"/>
              </a:rPr>
              <a:t>Organizzazione flessibile, modulare ed accessibile 24 su 24, 365 </a:t>
            </a:r>
            <a:r>
              <a:rPr lang="en-US" sz="1750" dirty="0" err="1">
                <a:solidFill>
                  <a:srgbClr val="4C4C4D"/>
                </a:solidFill>
                <a:latin typeface="Heebo" pitchFamily="34" charset="0"/>
                <a:cs typeface="Heebo" pitchFamily="34" charset="-120"/>
              </a:rPr>
              <a:t>giorni</a:t>
            </a:r>
            <a:r>
              <a:rPr lang="en-US" sz="1750" dirty="0">
                <a:solidFill>
                  <a:srgbClr val="4C4C4D"/>
                </a:solidFill>
                <a:latin typeface="Heebo" pitchFamily="34" charset="0"/>
                <a:cs typeface="Heebo" pitchFamily="34" charset="-120"/>
              </a:rPr>
              <a:t> </a:t>
            </a:r>
            <a:r>
              <a:rPr lang="en-US" sz="1750" dirty="0" err="1">
                <a:solidFill>
                  <a:srgbClr val="4C4C4D"/>
                </a:solidFill>
                <a:latin typeface="Heebo" pitchFamily="34" charset="0"/>
                <a:cs typeface="Heebo" pitchFamily="34" charset="-120"/>
              </a:rPr>
              <a:t>all'anno</a:t>
            </a:r>
            <a:endParaRPr lang="en-US" sz="1750" dirty="0">
              <a:solidFill>
                <a:srgbClr val="4C4C4D"/>
              </a:solidFill>
              <a:latin typeface="Heebo" pitchFamily="34" charset="0"/>
              <a:cs typeface="Heebo" pitchFamily="34" charset="-120"/>
            </a:endParaRPr>
          </a:p>
        </p:txBody>
      </p:sp>
      <p:sp>
        <p:nvSpPr>
          <p:cNvPr id="16" name="Shape 14"/>
          <p:cNvSpPr/>
          <p:nvPr/>
        </p:nvSpPr>
        <p:spPr>
          <a:xfrm>
            <a:off x="793790" y="5913596"/>
            <a:ext cx="510302" cy="510302"/>
          </a:xfrm>
          <a:prstGeom prst="roundRect">
            <a:avLst>
              <a:gd name="adj" fmla="val 6667"/>
            </a:avLst>
          </a:prstGeom>
          <a:solidFill>
            <a:srgbClr val="F2EEEE"/>
          </a:solidFill>
          <a:ln/>
        </p:spPr>
        <p:txBody>
          <a:bodyPr/>
          <a:lstStyle/>
          <a:p>
            <a:endParaRPr lang="it-IT"/>
          </a:p>
        </p:txBody>
      </p:sp>
      <p:sp>
        <p:nvSpPr>
          <p:cNvPr id="17" name="Text 15"/>
          <p:cNvSpPr/>
          <p:nvPr/>
        </p:nvSpPr>
        <p:spPr>
          <a:xfrm>
            <a:off x="878860" y="5956102"/>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D9285"/>
                </a:solidFill>
                <a:latin typeface="Crimson Pro Semi Bold" pitchFamily="34" charset="0"/>
                <a:ea typeface="Crimson Pro Semi Bold" pitchFamily="34" charset="-122"/>
                <a:cs typeface="Crimson Pro Semi Bold" pitchFamily="34" charset="-120"/>
              </a:rPr>
              <a:t>5</a:t>
            </a:r>
            <a:endParaRPr lang="en-US" sz="2650" b="1" dirty="0">
              <a:solidFill>
                <a:srgbClr val="3D9285"/>
              </a:solidFill>
            </a:endParaRPr>
          </a:p>
        </p:txBody>
      </p:sp>
      <p:sp>
        <p:nvSpPr>
          <p:cNvPr id="18" name="Text 16"/>
          <p:cNvSpPr/>
          <p:nvPr/>
        </p:nvSpPr>
        <p:spPr>
          <a:xfrm>
            <a:off x="1530906" y="5913596"/>
            <a:ext cx="5670947" cy="708660"/>
          </a:xfrm>
          <a:prstGeom prst="rect">
            <a:avLst/>
          </a:prstGeom>
          <a:noFill/>
          <a:ln/>
        </p:spPr>
        <p:txBody>
          <a:bodyPr wrap="square" lIns="0" tIns="0" rIns="0" bIns="0" rtlCol="0" anchor="t"/>
          <a:lstStyle/>
          <a:p>
            <a:pPr marL="0" indent="0">
              <a:lnSpc>
                <a:spcPts val="2750"/>
              </a:lnSpc>
              <a:buNone/>
            </a:pPr>
            <a:r>
              <a:rPr lang="en-US" sz="1750" dirty="0">
                <a:solidFill>
                  <a:srgbClr val="4C4C4D"/>
                </a:solidFill>
                <a:latin typeface="Heebo" pitchFamily="34" charset="0"/>
                <a:cs typeface="Heebo" pitchFamily="34" charset="-120"/>
              </a:rPr>
              <a:t>Competenza ed esperienza nella co-progettazione «pubblico-privato</a:t>
            </a:r>
            <a:r>
              <a:rPr lang="en-US" sz="2200" dirty="0">
                <a:solidFill>
                  <a:srgbClr val="4C4C4D"/>
                </a:solidFill>
                <a:latin typeface="Crimson Pro Semi Bold" pitchFamily="34" charset="0"/>
                <a:ea typeface="Crimson Pro Semi Bold" pitchFamily="34" charset="-122"/>
                <a:cs typeface="Crimson Pro Semi Bold" pitchFamily="34" charset="-120"/>
              </a:rPr>
              <a:t>»</a:t>
            </a:r>
            <a:endParaRPr lang="en-US" sz="2200" dirty="0"/>
          </a:p>
        </p:txBody>
      </p:sp>
      <p:sp>
        <p:nvSpPr>
          <p:cNvPr id="19" name="Shape 17"/>
          <p:cNvSpPr/>
          <p:nvPr/>
        </p:nvSpPr>
        <p:spPr>
          <a:xfrm>
            <a:off x="7428667" y="5913596"/>
            <a:ext cx="510302" cy="510302"/>
          </a:xfrm>
          <a:prstGeom prst="roundRect">
            <a:avLst>
              <a:gd name="adj" fmla="val 6667"/>
            </a:avLst>
          </a:prstGeom>
          <a:solidFill>
            <a:srgbClr val="F2EEEE"/>
          </a:solidFill>
          <a:ln/>
        </p:spPr>
        <p:txBody>
          <a:bodyPr/>
          <a:lstStyle/>
          <a:p>
            <a:endParaRPr lang="it-IT"/>
          </a:p>
        </p:txBody>
      </p:sp>
      <p:sp>
        <p:nvSpPr>
          <p:cNvPr id="20" name="Text 18"/>
          <p:cNvSpPr/>
          <p:nvPr/>
        </p:nvSpPr>
        <p:spPr>
          <a:xfrm>
            <a:off x="7513737" y="5956102"/>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D9285"/>
                </a:solidFill>
                <a:latin typeface="Crimson Pro Semi Bold" pitchFamily="34" charset="0"/>
                <a:ea typeface="Crimson Pro Semi Bold" pitchFamily="34" charset="-122"/>
                <a:cs typeface="Crimson Pro Semi Bold" pitchFamily="34" charset="-120"/>
              </a:rPr>
              <a:t>6</a:t>
            </a:r>
            <a:endParaRPr lang="en-US" sz="2650" b="1" dirty="0">
              <a:solidFill>
                <a:srgbClr val="3D9285"/>
              </a:solidFill>
            </a:endParaRPr>
          </a:p>
        </p:txBody>
      </p:sp>
      <p:sp>
        <p:nvSpPr>
          <p:cNvPr id="21" name="Text 19"/>
          <p:cNvSpPr/>
          <p:nvPr/>
        </p:nvSpPr>
        <p:spPr>
          <a:xfrm>
            <a:off x="8165783" y="5913596"/>
            <a:ext cx="5670947" cy="708660"/>
          </a:xfrm>
          <a:prstGeom prst="rect">
            <a:avLst/>
          </a:prstGeom>
          <a:noFill/>
          <a:ln/>
        </p:spPr>
        <p:txBody>
          <a:bodyPr wrap="square" lIns="0" tIns="0" rIns="0" bIns="0" rtlCol="0" anchor="t"/>
          <a:lstStyle/>
          <a:p>
            <a:pPr indent="0">
              <a:lnSpc>
                <a:spcPts val="2750"/>
              </a:lnSpc>
              <a:buNone/>
            </a:pPr>
            <a:r>
              <a:rPr lang="en-US" sz="1750" dirty="0">
                <a:solidFill>
                  <a:srgbClr val="4C4C4D"/>
                </a:solidFill>
                <a:latin typeface="Heebo" pitchFamily="34" charset="0"/>
                <a:cs typeface="Heebo" pitchFamily="34" charset="-120"/>
              </a:rPr>
              <a:t>Expertise nella costruzione di partnership e </a:t>
            </a:r>
            <a:r>
              <a:rPr lang="en-US" sz="1750" dirty="0" err="1">
                <a:solidFill>
                  <a:srgbClr val="4C4C4D"/>
                </a:solidFill>
                <a:latin typeface="Heebo" pitchFamily="34" charset="0"/>
                <a:cs typeface="Heebo" pitchFamily="34" charset="-120"/>
              </a:rPr>
              <a:t>reti</a:t>
            </a:r>
            <a:r>
              <a:rPr lang="en-US" sz="1750" dirty="0">
                <a:solidFill>
                  <a:srgbClr val="4C4C4D"/>
                </a:solidFill>
                <a:latin typeface="Heebo" pitchFamily="34" charset="0"/>
                <a:cs typeface="Heebo" pitchFamily="34" charset="-120"/>
              </a:rPr>
              <a:t> </a:t>
            </a:r>
            <a:r>
              <a:rPr lang="en-US" sz="1750" dirty="0" err="1">
                <a:solidFill>
                  <a:srgbClr val="4C4C4D"/>
                </a:solidFill>
                <a:latin typeface="Heebo" pitchFamily="34" charset="0"/>
                <a:cs typeface="Heebo" pitchFamily="34" charset="-120"/>
              </a:rPr>
              <a:t>territoriali</a:t>
            </a:r>
            <a:endParaRPr lang="en-US" sz="1750" dirty="0">
              <a:solidFill>
                <a:srgbClr val="4C4C4D"/>
              </a:solidFill>
              <a:latin typeface="Heebo" pitchFamily="34" charset="0"/>
              <a:cs typeface="Heebo" pitchFamily="34"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6275070" y="619720"/>
            <a:ext cx="3662124" cy="457795"/>
          </a:xfrm>
          <a:prstGeom prst="rect">
            <a:avLst/>
          </a:prstGeom>
          <a:noFill/>
          <a:ln/>
        </p:spPr>
        <p:txBody>
          <a:bodyPr wrap="none" lIns="0" tIns="0" rIns="0" bIns="0" rtlCol="0" anchor="t"/>
          <a:lstStyle/>
          <a:p>
            <a:pPr marL="0" indent="0">
              <a:lnSpc>
                <a:spcPts val="3600"/>
              </a:lnSpc>
              <a:buNone/>
            </a:pPr>
            <a:r>
              <a:rPr lang="en-US" sz="4400" b="1" dirty="0">
                <a:solidFill>
                  <a:srgbClr val="284B85"/>
                </a:solidFill>
                <a:latin typeface="Times New Roman" panose="02020603050405020304" pitchFamily="18" charset="0"/>
                <a:ea typeface="Crimson Pro Semi Bold" pitchFamily="34" charset="-122"/>
                <a:cs typeface="Times New Roman" panose="02020603050405020304" pitchFamily="18" charset="0"/>
              </a:rPr>
              <a:t>I </a:t>
            </a:r>
            <a:r>
              <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rPr>
              <a:t>NUMERI</a:t>
            </a:r>
            <a:endParaRPr lang="en-US" sz="4450" b="1" dirty="0">
              <a:solidFill>
                <a:srgbClr val="284B85"/>
              </a:solidFill>
              <a:latin typeface="Times New Roman" panose="02020603050405020304" pitchFamily="18" charset="0"/>
              <a:cs typeface="Times New Roman" panose="02020603050405020304" pitchFamily="18" charset="0"/>
            </a:endParaRPr>
          </a:p>
        </p:txBody>
      </p:sp>
      <p:sp>
        <p:nvSpPr>
          <p:cNvPr id="4" name="Text 1"/>
          <p:cNvSpPr/>
          <p:nvPr/>
        </p:nvSpPr>
        <p:spPr>
          <a:xfrm>
            <a:off x="6275010" y="1333730"/>
            <a:ext cx="7566660" cy="483394"/>
          </a:xfrm>
          <a:prstGeom prst="rect">
            <a:avLst/>
          </a:prstGeom>
          <a:noFill/>
          <a:ln/>
        </p:spPr>
        <p:txBody>
          <a:bodyPr wrap="none" lIns="0" tIns="0" rIns="0" bIns="0" rtlCol="0" anchor="t"/>
          <a:lstStyle/>
          <a:p>
            <a:pPr marL="0" indent="0" algn="ctr">
              <a:lnSpc>
                <a:spcPts val="3800"/>
              </a:lnSpc>
              <a:buNone/>
            </a:pPr>
            <a:r>
              <a:rPr lang="en-US" sz="3800" dirty="0">
                <a:solidFill>
                  <a:srgbClr val="4C4C4D"/>
                </a:solidFill>
                <a:latin typeface="Hebbo"/>
                <a:ea typeface="Crimson Pro Semi Bold" pitchFamily="34" charset="-122"/>
                <a:cs typeface="Crimson Pro Semi Bold" pitchFamily="34" charset="-120"/>
              </a:rPr>
              <a:t>37</a:t>
            </a:r>
            <a:endParaRPr lang="en-US" sz="3800" dirty="0">
              <a:latin typeface="Hebbo"/>
            </a:endParaRPr>
          </a:p>
        </p:txBody>
      </p:sp>
      <p:sp>
        <p:nvSpPr>
          <p:cNvPr id="5" name="Text 2"/>
          <p:cNvSpPr/>
          <p:nvPr/>
        </p:nvSpPr>
        <p:spPr>
          <a:xfrm>
            <a:off x="9154513" y="1833899"/>
            <a:ext cx="1831062" cy="228838"/>
          </a:xfrm>
          <a:prstGeom prst="rect">
            <a:avLst/>
          </a:prstGeom>
          <a:noFill/>
          <a:ln/>
        </p:spPr>
        <p:txBody>
          <a:bodyPr wrap="none" lIns="0" tIns="0" rIns="0" bIns="0" rtlCol="0" anchor="t"/>
          <a:lstStyle/>
          <a:p>
            <a:pPr marL="0" indent="0" algn="ctr">
              <a:lnSpc>
                <a:spcPts val="1800"/>
              </a:lnSpc>
              <a:buNone/>
            </a:pPr>
            <a:r>
              <a:rPr lang="en-US" sz="1600" dirty="0">
                <a:solidFill>
                  <a:srgbClr val="3D9285"/>
                </a:solidFill>
                <a:latin typeface="Times New Roman" panose="02020603050405020304" pitchFamily="18" charset="0"/>
                <a:ea typeface="Crimson Pro Semi Bold" pitchFamily="34" charset="-122"/>
                <a:cs typeface="Times New Roman" panose="02020603050405020304" pitchFamily="18" charset="0"/>
              </a:rPr>
              <a:t>Anni di vita</a:t>
            </a:r>
            <a:endParaRPr lang="en-US" sz="1600" dirty="0">
              <a:solidFill>
                <a:srgbClr val="3D9285"/>
              </a:solidFill>
              <a:latin typeface="Times New Roman" panose="02020603050405020304" pitchFamily="18" charset="0"/>
              <a:cs typeface="Times New Roman" panose="02020603050405020304" pitchFamily="18" charset="0"/>
            </a:endParaRPr>
          </a:p>
        </p:txBody>
      </p:sp>
      <p:sp>
        <p:nvSpPr>
          <p:cNvPr id="6" name="Text 3"/>
          <p:cNvSpPr/>
          <p:nvPr/>
        </p:nvSpPr>
        <p:spPr>
          <a:xfrm>
            <a:off x="6349438" y="2308046"/>
            <a:ext cx="7566660" cy="483394"/>
          </a:xfrm>
          <a:prstGeom prst="rect">
            <a:avLst/>
          </a:prstGeom>
          <a:noFill/>
          <a:ln/>
        </p:spPr>
        <p:txBody>
          <a:bodyPr wrap="none" lIns="0" tIns="0" rIns="0" bIns="0" rtlCol="0" anchor="t"/>
          <a:lstStyle/>
          <a:p>
            <a:pPr marL="0" indent="0" algn="ctr">
              <a:lnSpc>
                <a:spcPts val="3800"/>
              </a:lnSpc>
              <a:buNone/>
            </a:pPr>
            <a:r>
              <a:rPr lang="en-US" sz="3800" dirty="0">
                <a:solidFill>
                  <a:srgbClr val="4C4C4D"/>
                </a:solidFill>
                <a:latin typeface="Heebo" pitchFamily="2" charset="-79"/>
                <a:ea typeface="Crimson Pro Semi Bold" pitchFamily="34" charset="-122"/>
                <a:cs typeface="Heebo" pitchFamily="2" charset="-79"/>
              </a:rPr>
              <a:t>8.7 M</a:t>
            </a:r>
            <a:endParaRPr lang="en-US" sz="3800" dirty="0">
              <a:latin typeface="Heebo" pitchFamily="2" charset="-79"/>
              <a:cs typeface="Heebo" pitchFamily="2" charset="-79"/>
            </a:endParaRPr>
          </a:p>
        </p:txBody>
      </p:sp>
      <p:sp>
        <p:nvSpPr>
          <p:cNvPr id="7" name="Text 4"/>
          <p:cNvSpPr/>
          <p:nvPr/>
        </p:nvSpPr>
        <p:spPr>
          <a:xfrm>
            <a:off x="9142809" y="2755005"/>
            <a:ext cx="1831062" cy="228838"/>
          </a:xfrm>
          <a:prstGeom prst="rect">
            <a:avLst/>
          </a:prstGeom>
          <a:noFill/>
          <a:ln/>
        </p:spPr>
        <p:txBody>
          <a:bodyPr wrap="none" lIns="0" tIns="0" rIns="0" bIns="0" rtlCol="0" anchor="t"/>
          <a:lstStyle/>
          <a:p>
            <a:pPr marL="0" indent="0" algn="ctr">
              <a:lnSpc>
                <a:spcPts val="1800"/>
              </a:lnSpc>
              <a:buNone/>
            </a:pPr>
            <a:r>
              <a:rPr lang="en-US" sz="1600" dirty="0">
                <a:solidFill>
                  <a:srgbClr val="3D9285"/>
                </a:solidFill>
                <a:latin typeface="Times New Roman" panose="02020603050405020304" pitchFamily="18" charset="0"/>
                <a:ea typeface="Crimson Pro Semi Bold" pitchFamily="34" charset="-122"/>
                <a:cs typeface="Times New Roman" panose="02020603050405020304" pitchFamily="18" charset="0"/>
              </a:rPr>
              <a:t>Fatturato Gruppo</a:t>
            </a:r>
            <a:endParaRPr lang="en-US" sz="1600" dirty="0">
              <a:solidFill>
                <a:srgbClr val="3D9285"/>
              </a:solidFill>
              <a:latin typeface="Times New Roman" panose="02020603050405020304" pitchFamily="18" charset="0"/>
              <a:cs typeface="Times New Roman" panose="02020603050405020304" pitchFamily="18" charset="0"/>
            </a:endParaRPr>
          </a:p>
        </p:txBody>
      </p:sp>
      <p:sp>
        <p:nvSpPr>
          <p:cNvPr id="8" name="Text 5"/>
          <p:cNvSpPr/>
          <p:nvPr/>
        </p:nvSpPr>
        <p:spPr>
          <a:xfrm>
            <a:off x="6455824" y="3211420"/>
            <a:ext cx="7566660" cy="483394"/>
          </a:xfrm>
          <a:prstGeom prst="rect">
            <a:avLst/>
          </a:prstGeom>
          <a:noFill/>
          <a:ln/>
        </p:spPr>
        <p:txBody>
          <a:bodyPr wrap="none" lIns="0" tIns="0" rIns="0" bIns="0" rtlCol="0" anchor="t"/>
          <a:lstStyle/>
          <a:p>
            <a:pPr marL="0" indent="0" algn="ctr">
              <a:lnSpc>
                <a:spcPts val="3800"/>
              </a:lnSpc>
              <a:buNone/>
            </a:pPr>
            <a:r>
              <a:rPr lang="en-US" sz="3800" dirty="0">
                <a:solidFill>
                  <a:srgbClr val="4C4C4D"/>
                </a:solidFill>
                <a:latin typeface="Heebo" pitchFamily="2" charset="-79"/>
                <a:ea typeface="Crimson Pro Semi Bold" pitchFamily="34" charset="-122"/>
                <a:cs typeface="Heebo" pitchFamily="2" charset="-79"/>
              </a:rPr>
              <a:t>200</a:t>
            </a:r>
            <a:endParaRPr lang="en-US" sz="3800" dirty="0">
              <a:latin typeface="Heebo" pitchFamily="2" charset="-79"/>
              <a:cs typeface="Heebo" pitchFamily="2" charset="-79"/>
            </a:endParaRPr>
          </a:p>
        </p:txBody>
      </p:sp>
      <p:sp>
        <p:nvSpPr>
          <p:cNvPr id="9" name="Text 6"/>
          <p:cNvSpPr/>
          <p:nvPr/>
        </p:nvSpPr>
        <p:spPr>
          <a:xfrm>
            <a:off x="9323623" y="3641984"/>
            <a:ext cx="1831062" cy="228838"/>
          </a:xfrm>
          <a:prstGeom prst="rect">
            <a:avLst/>
          </a:prstGeom>
          <a:noFill/>
          <a:ln/>
        </p:spPr>
        <p:txBody>
          <a:bodyPr wrap="none" lIns="0" tIns="0" rIns="0" bIns="0" rtlCol="0" anchor="t"/>
          <a:lstStyle/>
          <a:p>
            <a:pPr marL="0" indent="0" algn="ctr">
              <a:lnSpc>
                <a:spcPts val="1800"/>
              </a:lnSpc>
              <a:buNone/>
            </a:pPr>
            <a:r>
              <a:rPr lang="en-US" sz="1600" dirty="0">
                <a:solidFill>
                  <a:srgbClr val="3D9285"/>
                </a:solidFill>
                <a:latin typeface="Times New Roman" panose="02020603050405020304" pitchFamily="18" charset="0"/>
                <a:ea typeface="Crimson Pro Semi Bold" pitchFamily="34" charset="-122"/>
                <a:cs typeface="Times New Roman" panose="02020603050405020304" pitchFamily="18" charset="0"/>
              </a:rPr>
              <a:t>Dipendenti</a:t>
            </a:r>
            <a:endParaRPr lang="en-US" sz="1600" dirty="0">
              <a:solidFill>
                <a:srgbClr val="3D9285"/>
              </a:solidFill>
              <a:latin typeface="Times New Roman" panose="02020603050405020304" pitchFamily="18" charset="0"/>
              <a:cs typeface="Times New Roman" panose="02020603050405020304" pitchFamily="18" charset="0"/>
            </a:endParaRPr>
          </a:p>
        </p:txBody>
      </p:sp>
      <p:sp>
        <p:nvSpPr>
          <p:cNvPr id="10" name="Text 7"/>
          <p:cNvSpPr/>
          <p:nvPr/>
        </p:nvSpPr>
        <p:spPr>
          <a:xfrm>
            <a:off x="6275010" y="4037059"/>
            <a:ext cx="7566660" cy="483394"/>
          </a:xfrm>
          <a:prstGeom prst="rect">
            <a:avLst/>
          </a:prstGeom>
          <a:noFill/>
          <a:ln/>
        </p:spPr>
        <p:txBody>
          <a:bodyPr wrap="none" lIns="0" tIns="0" rIns="0" bIns="0" rtlCol="0" anchor="t"/>
          <a:lstStyle/>
          <a:p>
            <a:pPr marL="0" indent="0" algn="ctr">
              <a:lnSpc>
                <a:spcPts val="3800"/>
              </a:lnSpc>
              <a:buNone/>
            </a:pPr>
            <a:r>
              <a:rPr lang="en-US" sz="3800" dirty="0">
                <a:solidFill>
                  <a:srgbClr val="4C4C4D"/>
                </a:solidFill>
                <a:latin typeface="Heebo" pitchFamily="2" charset="-79"/>
                <a:ea typeface="Crimson Pro Semi Bold" pitchFamily="34" charset="-122"/>
                <a:cs typeface="Heebo" pitchFamily="2" charset="-79"/>
              </a:rPr>
              <a:t>3.0 M</a:t>
            </a:r>
            <a:endParaRPr lang="en-US" sz="3800" dirty="0">
              <a:latin typeface="Heebo" pitchFamily="2" charset="-79"/>
              <a:cs typeface="Heebo" pitchFamily="2" charset="-79"/>
            </a:endParaRPr>
          </a:p>
        </p:txBody>
      </p:sp>
      <p:sp>
        <p:nvSpPr>
          <p:cNvPr id="11" name="Text 8"/>
          <p:cNvSpPr/>
          <p:nvPr/>
        </p:nvSpPr>
        <p:spPr>
          <a:xfrm>
            <a:off x="9154513" y="4510703"/>
            <a:ext cx="1831062" cy="228838"/>
          </a:xfrm>
          <a:prstGeom prst="rect">
            <a:avLst/>
          </a:prstGeom>
          <a:noFill/>
          <a:ln/>
        </p:spPr>
        <p:txBody>
          <a:bodyPr wrap="none" lIns="0" tIns="0" rIns="0" bIns="0" rtlCol="0" anchor="t"/>
          <a:lstStyle/>
          <a:p>
            <a:pPr marL="0" indent="0" algn="ctr">
              <a:lnSpc>
                <a:spcPts val="1800"/>
              </a:lnSpc>
              <a:buNone/>
            </a:pPr>
            <a:r>
              <a:rPr lang="en-US" sz="1600" dirty="0">
                <a:solidFill>
                  <a:srgbClr val="3D9285"/>
                </a:solidFill>
                <a:latin typeface="Times New Roman" panose="02020603050405020304" pitchFamily="18" charset="0"/>
                <a:ea typeface="Crimson Pro Semi Bold" pitchFamily="34" charset="-122"/>
                <a:cs typeface="Times New Roman" panose="02020603050405020304" pitchFamily="18" charset="0"/>
              </a:rPr>
              <a:t>Chiamate gestite</a:t>
            </a:r>
            <a:endParaRPr lang="en-US" sz="1600" dirty="0">
              <a:solidFill>
                <a:srgbClr val="3D9285"/>
              </a:solidFill>
              <a:latin typeface="Times New Roman" panose="02020603050405020304" pitchFamily="18" charset="0"/>
              <a:cs typeface="Times New Roman" panose="02020603050405020304" pitchFamily="18" charset="0"/>
            </a:endParaRPr>
          </a:p>
        </p:txBody>
      </p:sp>
      <p:sp>
        <p:nvSpPr>
          <p:cNvPr id="12" name="Text 9"/>
          <p:cNvSpPr/>
          <p:nvPr/>
        </p:nvSpPr>
        <p:spPr>
          <a:xfrm>
            <a:off x="6275070" y="4818116"/>
            <a:ext cx="7566660" cy="234315"/>
          </a:xfrm>
          <a:prstGeom prst="rect">
            <a:avLst/>
          </a:prstGeom>
          <a:noFill/>
          <a:ln/>
        </p:spPr>
        <p:txBody>
          <a:bodyPr wrap="none" lIns="0" tIns="0" rIns="0" bIns="0" rtlCol="0" anchor="t"/>
          <a:lstStyle/>
          <a:p>
            <a:pPr marL="0" indent="0" algn="ctr">
              <a:lnSpc>
                <a:spcPts val="1800"/>
              </a:lnSpc>
              <a:buNone/>
            </a:pPr>
            <a:r>
              <a:rPr lang="en-US" sz="1150" dirty="0">
                <a:solidFill>
                  <a:srgbClr val="4C4C4D"/>
                </a:solidFill>
                <a:latin typeface="Heebo" pitchFamily="34" charset="0"/>
                <a:ea typeface="Heebo" pitchFamily="34" charset="-122"/>
                <a:cs typeface="Heebo" pitchFamily="34" charset="-120"/>
              </a:rPr>
              <a:t>2.000.000 chiamate inbound; 1.000.000 chiamate outbound</a:t>
            </a:r>
            <a:endParaRPr lang="en-US" sz="1150" dirty="0"/>
          </a:p>
        </p:txBody>
      </p:sp>
      <p:sp>
        <p:nvSpPr>
          <p:cNvPr id="13" name="Text 10"/>
          <p:cNvSpPr/>
          <p:nvPr/>
        </p:nvSpPr>
        <p:spPr>
          <a:xfrm>
            <a:off x="6275010" y="5531757"/>
            <a:ext cx="7566660" cy="234315"/>
          </a:xfrm>
          <a:prstGeom prst="rect">
            <a:avLst/>
          </a:prstGeom>
          <a:noFill/>
          <a:ln/>
        </p:spPr>
        <p:txBody>
          <a:bodyPr wrap="none" lIns="0" tIns="0" rIns="0" bIns="0" rtlCol="0" anchor="t"/>
          <a:lstStyle/>
          <a:p>
            <a:pPr marL="0" indent="0" algn="ctr">
              <a:lnSpc>
                <a:spcPts val="1800"/>
              </a:lnSpc>
              <a:buNone/>
            </a:pPr>
            <a:r>
              <a:rPr lang="en-US" sz="3800" dirty="0">
                <a:solidFill>
                  <a:srgbClr val="4C4C4D"/>
                </a:solidFill>
                <a:latin typeface="Heebo" pitchFamily="34" charset="0"/>
                <a:ea typeface="Heebo" pitchFamily="34" charset="-122"/>
                <a:cs typeface="Heebo" pitchFamily="34" charset="-120"/>
              </a:rPr>
              <a:t> 5</a:t>
            </a:r>
          </a:p>
          <a:p>
            <a:pPr algn="ctr">
              <a:lnSpc>
                <a:spcPts val="1800"/>
              </a:lnSpc>
            </a:pPr>
            <a:r>
              <a:rPr lang="en-US" sz="1600" dirty="0" err="1">
                <a:solidFill>
                  <a:srgbClr val="3D9285"/>
                </a:solidFill>
                <a:latin typeface="Times New Roman" panose="02020603050405020304" pitchFamily="18" charset="0"/>
                <a:cs typeface="Times New Roman" panose="02020603050405020304" pitchFamily="18" charset="0"/>
              </a:rPr>
              <a:t>Centrali</a:t>
            </a:r>
            <a:r>
              <a:rPr lang="en-US" sz="1600" dirty="0">
                <a:solidFill>
                  <a:srgbClr val="3D9285"/>
                </a:solidFill>
                <a:latin typeface="Times New Roman" panose="02020603050405020304" pitchFamily="18" charset="0"/>
                <a:cs typeface="Times New Roman" panose="02020603050405020304" pitchFamily="18" charset="0"/>
              </a:rPr>
              <a:t> Operative</a:t>
            </a:r>
          </a:p>
        </p:txBody>
      </p:sp>
      <p:sp>
        <p:nvSpPr>
          <p:cNvPr id="14" name="Text 11"/>
          <p:cNvSpPr/>
          <p:nvPr/>
        </p:nvSpPr>
        <p:spPr>
          <a:xfrm>
            <a:off x="6275070" y="6379306"/>
            <a:ext cx="7566660" cy="234315"/>
          </a:xfrm>
          <a:prstGeom prst="rect">
            <a:avLst/>
          </a:prstGeom>
          <a:noFill/>
          <a:ln/>
        </p:spPr>
        <p:txBody>
          <a:bodyPr wrap="none" lIns="0" tIns="0" rIns="0" bIns="0" rtlCol="0" anchor="t"/>
          <a:lstStyle/>
          <a:p>
            <a:pPr marL="0" indent="0" algn="ctr">
              <a:lnSpc>
                <a:spcPts val="1800"/>
              </a:lnSpc>
              <a:buNone/>
            </a:pPr>
            <a:r>
              <a:rPr lang="en-US" sz="3800" dirty="0">
                <a:solidFill>
                  <a:srgbClr val="4C4C4D"/>
                </a:solidFill>
                <a:latin typeface="Heebo" pitchFamily="34" charset="0"/>
                <a:ea typeface="Heebo" pitchFamily="34" charset="-122"/>
                <a:cs typeface="Heebo" pitchFamily="34" charset="-120"/>
              </a:rPr>
              <a:t> 4</a:t>
            </a:r>
            <a:endParaRPr lang="en-US" sz="1400" dirty="0">
              <a:solidFill>
                <a:srgbClr val="4C4C4D"/>
              </a:solidFill>
              <a:latin typeface="Heebo" pitchFamily="34" charset="0"/>
              <a:ea typeface="Heebo" pitchFamily="34" charset="-122"/>
              <a:cs typeface="Heebo" pitchFamily="34" charset="-120"/>
            </a:endParaRPr>
          </a:p>
          <a:p>
            <a:pPr indent="0" algn="ctr">
              <a:lnSpc>
                <a:spcPts val="1800"/>
              </a:lnSpc>
              <a:buNone/>
            </a:pPr>
            <a:r>
              <a:rPr lang="en-US" sz="1600" dirty="0" err="1">
                <a:solidFill>
                  <a:srgbClr val="3D9285"/>
                </a:solidFill>
                <a:latin typeface="Times New Roman" panose="02020603050405020304" pitchFamily="18" charset="0"/>
                <a:cs typeface="Times New Roman" panose="02020603050405020304" pitchFamily="18" charset="0"/>
              </a:rPr>
              <a:t>Certificazioni</a:t>
            </a:r>
            <a:endParaRPr lang="en-US" sz="1600" dirty="0">
              <a:solidFill>
                <a:srgbClr val="3D9285"/>
              </a:solidFill>
              <a:latin typeface="Times New Roman" panose="02020603050405020304" pitchFamily="18" charset="0"/>
              <a:cs typeface="Times New Roman" panose="02020603050405020304" pitchFamily="18" charset="0"/>
            </a:endParaRPr>
          </a:p>
        </p:txBody>
      </p:sp>
      <p:pic>
        <p:nvPicPr>
          <p:cNvPr id="16" name="Immagine 15" descr="Immagine che contiene persona, computer, interno&#10;&#10;Il contenuto generato dall'IA potrebbe non essere corretto.">
            <a:extLst>
              <a:ext uri="{FF2B5EF4-FFF2-40B4-BE49-F238E27FC236}">
                <a16:creationId xmlns:a16="http://schemas.microsoft.com/office/drawing/2014/main" id="{2D2ECB65-C394-F7BD-FC98-DF29583BE3FC}"/>
              </a:ext>
            </a:extLst>
          </p:cNvPr>
          <p:cNvPicPr>
            <a:picLocks noChangeAspect="1"/>
          </p:cNvPicPr>
          <p:nvPr/>
        </p:nvPicPr>
        <p:blipFill>
          <a:blip r:embed="rId3"/>
          <a:stretch>
            <a:fillRect/>
          </a:stretch>
        </p:blipFill>
        <p:spPr>
          <a:xfrm>
            <a:off x="-524775" y="0"/>
            <a:ext cx="5489143"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1FEE0-F256-92C3-9CA4-E7281E230A5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F0553E8-2DC5-FC88-5C06-73EDADB5A4BC}"/>
              </a:ext>
            </a:extLst>
          </p:cNvPr>
          <p:cNvSpPr/>
          <p:nvPr/>
        </p:nvSpPr>
        <p:spPr>
          <a:xfrm>
            <a:off x="9787704" y="2113161"/>
            <a:ext cx="5249466" cy="494348"/>
          </a:xfrm>
          <a:prstGeom prst="rect">
            <a:avLst/>
          </a:prstGeom>
          <a:noFill/>
          <a:ln/>
        </p:spPr>
        <p:txBody>
          <a:bodyPr wrap="none" lIns="0" tIns="0" rIns="0" bIns="0" rtlCol="0" anchor="t"/>
          <a:lstStyle/>
          <a:p>
            <a:pPr marL="0" indent="0">
              <a:lnSpc>
                <a:spcPts val="3850"/>
              </a:lnSpc>
              <a:buNone/>
            </a:pPr>
            <a:r>
              <a:rPr lang="en-US" sz="4450" dirty="0">
                <a:solidFill>
                  <a:srgbClr val="284B85"/>
                </a:solidFill>
                <a:latin typeface="Libre Baskerville" pitchFamily="34" charset="0"/>
                <a:ea typeface="Libre Baskerville" pitchFamily="34" charset="-122"/>
                <a:cs typeface="Libre Baskerville" pitchFamily="34" charset="-120"/>
              </a:rPr>
              <a:t>PERSONE</a:t>
            </a:r>
            <a:endParaRPr lang="en-US" sz="4450" dirty="0">
              <a:solidFill>
                <a:srgbClr val="284B85"/>
              </a:solidFill>
            </a:endParaRPr>
          </a:p>
        </p:txBody>
      </p:sp>
      <p:sp>
        <p:nvSpPr>
          <p:cNvPr id="8" name="Text 4">
            <a:extLst>
              <a:ext uri="{FF2B5EF4-FFF2-40B4-BE49-F238E27FC236}">
                <a16:creationId xmlns:a16="http://schemas.microsoft.com/office/drawing/2014/main" id="{7F801047-5111-F630-DC20-B54B41D87BD2}"/>
              </a:ext>
            </a:extLst>
          </p:cNvPr>
          <p:cNvSpPr/>
          <p:nvPr/>
        </p:nvSpPr>
        <p:spPr>
          <a:xfrm>
            <a:off x="9447463" y="3437842"/>
            <a:ext cx="3522107" cy="247174"/>
          </a:xfrm>
          <a:prstGeom prst="rect">
            <a:avLst/>
          </a:prstGeom>
          <a:noFill/>
          <a:ln/>
        </p:spPr>
        <p:txBody>
          <a:bodyPr wrap="none" lIns="0" tIns="0" rIns="0" bIns="0" rtlCol="0" anchor="t"/>
          <a:lstStyle/>
          <a:p>
            <a:pPr marL="0" indent="0" algn="l">
              <a:lnSpc>
                <a:spcPts val="1900"/>
              </a:lnSpc>
              <a:buNone/>
            </a:pPr>
            <a:r>
              <a:rPr lang="en-US" sz="2400" dirty="0">
                <a:solidFill>
                  <a:srgbClr val="3D9285"/>
                </a:solidFill>
                <a:latin typeface="Times New Roman" panose="02020603050405020304" pitchFamily="18" charset="0"/>
                <a:ea typeface="Libre Baskerville" pitchFamily="34" charset="-122"/>
                <a:cs typeface="Times New Roman" panose="02020603050405020304" pitchFamily="18" charset="0"/>
              </a:rPr>
              <a:t>A </a:t>
            </a:r>
            <a:r>
              <a:rPr lang="en-US" sz="2400" dirty="0" err="1">
                <a:solidFill>
                  <a:srgbClr val="3D9285"/>
                </a:solidFill>
                <a:latin typeface="Times New Roman" panose="02020603050405020304" pitchFamily="18" charset="0"/>
                <a:ea typeface="Libre Baskerville" pitchFamily="34" charset="-122"/>
                <a:cs typeface="Times New Roman" panose="02020603050405020304" pitchFamily="18" charset="0"/>
              </a:rPr>
              <a:t>servizio</a:t>
            </a:r>
            <a:r>
              <a:rPr lang="en-US" sz="2400" dirty="0">
                <a:solidFill>
                  <a:srgbClr val="3D9285"/>
                </a:solidFill>
                <a:latin typeface="Times New Roman" panose="02020603050405020304" pitchFamily="18" charset="0"/>
                <a:ea typeface="Libre Baskerville" pitchFamily="34" charset="-122"/>
                <a:cs typeface="Times New Roman" panose="02020603050405020304" pitchFamily="18" charset="0"/>
              </a:rPr>
              <a:t> di Altre Persone</a:t>
            </a:r>
            <a:endParaRPr lang="en-US" sz="2400" dirty="0">
              <a:solidFill>
                <a:srgbClr val="3D9285"/>
              </a:solidFill>
              <a:latin typeface="Times New Roman" panose="02020603050405020304" pitchFamily="18" charset="0"/>
              <a:cs typeface="Times New Roman" panose="02020603050405020304" pitchFamily="18" charset="0"/>
            </a:endParaRPr>
          </a:p>
        </p:txBody>
      </p:sp>
      <p:sp>
        <p:nvSpPr>
          <p:cNvPr id="9" name="Text 5">
            <a:extLst>
              <a:ext uri="{FF2B5EF4-FFF2-40B4-BE49-F238E27FC236}">
                <a16:creationId xmlns:a16="http://schemas.microsoft.com/office/drawing/2014/main" id="{93337AAD-2A54-CBC6-72EA-F7F1194D59B1}"/>
              </a:ext>
            </a:extLst>
          </p:cNvPr>
          <p:cNvSpPr/>
          <p:nvPr/>
        </p:nvSpPr>
        <p:spPr>
          <a:xfrm>
            <a:off x="6906281" y="4104580"/>
            <a:ext cx="6405682" cy="1518761"/>
          </a:xfrm>
          <a:prstGeom prst="rect">
            <a:avLst/>
          </a:prstGeom>
          <a:noFill/>
          <a:ln/>
        </p:spPr>
        <p:txBody>
          <a:bodyPr wrap="square" lIns="0" tIns="0" rIns="0" bIns="0" rtlCol="0" anchor="t"/>
          <a:lstStyle/>
          <a:p>
            <a:pPr marL="0" indent="0" algn="l">
              <a:lnSpc>
                <a:spcPct val="150000"/>
              </a:lnSpc>
              <a:buNone/>
            </a:pPr>
            <a:r>
              <a:rPr lang="en-US" sz="1600" dirty="0">
                <a:solidFill>
                  <a:srgbClr val="49495A"/>
                </a:solidFill>
                <a:latin typeface="Heebo" pitchFamily="2" charset="-79"/>
                <a:ea typeface="Open Sans" pitchFamily="34" charset="-122"/>
                <a:cs typeface="Heebo" pitchFamily="2" charset="-79"/>
              </a:rPr>
              <a:t>Gli operatori delle centrali Televita rispondono dall'Italia, parlano la lingua nazionale e spesso il dialetto locale, per essere vicini alle persone da assistere. Sono stabilizzati, formati, aggiornati, motivati. </a:t>
            </a:r>
          </a:p>
          <a:p>
            <a:pPr marL="0" indent="0" algn="l">
              <a:lnSpc>
                <a:spcPct val="150000"/>
              </a:lnSpc>
              <a:buNone/>
            </a:pPr>
            <a:r>
              <a:rPr lang="en-US" sz="1600" dirty="0">
                <a:solidFill>
                  <a:srgbClr val="49495A"/>
                </a:solidFill>
                <a:latin typeface="Heebo" pitchFamily="2" charset="-79"/>
                <a:ea typeface="Open Sans" pitchFamily="34" charset="-122"/>
                <a:cs typeface="Heebo" pitchFamily="2" charset="-79"/>
              </a:rPr>
              <a:t>Il team racchiude operatori qualificati (assistenti sociali, psicologi, IP, mediatori e counsellor) e operatori generici ma esperti Basta una telefonata per capire che c'è molta tecnologia, ma soprattutto tanta sensibilità e umanità.</a:t>
            </a:r>
            <a:endParaRPr lang="en-US" sz="1600" dirty="0">
              <a:latin typeface="Heebo" pitchFamily="2" charset="-79"/>
              <a:cs typeface="Heebo" pitchFamily="2" charset="-79"/>
            </a:endParaRPr>
          </a:p>
        </p:txBody>
      </p:sp>
      <p:pic>
        <p:nvPicPr>
          <p:cNvPr id="2052" name="Picture 4" descr="Mani maschili e femminili che tengono insieme un filo rosso isolato su  bianco, concetto di desiderio e amore Foto stock - Alamy">
            <a:extLst>
              <a:ext uri="{FF2B5EF4-FFF2-40B4-BE49-F238E27FC236}">
                <a16:creationId xmlns:a16="http://schemas.microsoft.com/office/drawing/2014/main" id="{C4F38C72-F9B9-67D3-4895-0D6357C84D7A}"/>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118" b="6852"/>
          <a:stretch/>
        </p:blipFill>
        <p:spPr bwMode="auto">
          <a:xfrm>
            <a:off x="-1" y="-44033"/>
            <a:ext cx="6405683" cy="823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958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7FBC54-BD71-CEFB-42FA-F678A56C1229}"/>
              </a:ext>
            </a:extLst>
          </p:cNvPr>
          <p:cNvSpPr>
            <a:spLocks noGrp="1"/>
          </p:cNvSpPr>
          <p:nvPr>
            <p:ph type="title"/>
          </p:nvPr>
        </p:nvSpPr>
        <p:spPr>
          <a:xfrm>
            <a:off x="714240" y="854251"/>
            <a:ext cx="13201920" cy="904776"/>
          </a:xfrm>
        </p:spPr>
        <p:txBody>
          <a:bodyPr/>
          <a:lstStyle/>
          <a:p>
            <a:pPr>
              <a:lnSpc>
                <a:spcPts val="5550"/>
              </a:lnSpc>
            </a:pPr>
            <a:r>
              <a:rPr lang="it-IT" sz="4450" b="1" dirty="0">
                <a:solidFill>
                  <a:srgbClr val="284B85"/>
                </a:solidFill>
                <a:latin typeface="Times New Roman" panose="02020603050405020304" pitchFamily="18" charset="0"/>
                <a:cs typeface="Times New Roman" panose="02020603050405020304" pitchFamily="18" charset="0"/>
              </a:rPr>
              <a:t>Hanno scelto Televita</a:t>
            </a:r>
          </a:p>
        </p:txBody>
      </p:sp>
      <p:cxnSp>
        <p:nvCxnSpPr>
          <p:cNvPr id="61" name="Connettore 1 60">
            <a:extLst>
              <a:ext uri="{FF2B5EF4-FFF2-40B4-BE49-F238E27FC236}">
                <a16:creationId xmlns:a16="http://schemas.microsoft.com/office/drawing/2014/main" id="{0CCFEAF5-5895-A104-DF38-3191CB58C681}"/>
              </a:ext>
            </a:extLst>
          </p:cNvPr>
          <p:cNvCxnSpPr/>
          <p:nvPr/>
        </p:nvCxnSpPr>
        <p:spPr>
          <a:xfrm>
            <a:off x="5432302" y="2498231"/>
            <a:ext cx="0" cy="38880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62" name="Connettore 1 61">
            <a:extLst>
              <a:ext uri="{FF2B5EF4-FFF2-40B4-BE49-F238E27FC236}">
                <a16:creationId xmlns:a16="http://schemas.microsoft.com/office/drawing/2014/main" id="{E575389E-7075-C40D-D466-41C88ACF15F5}"/>
              </a:ext>
            </a:extLst>
          </p:cNvPr>
          <p:cNvCxnSpPr/>
          <p:nvPr/>
        </p:nvCxnSpPr>
        <p:spPr>
          <a:xfrm>
            <a:off x="9233533" y="2498231"/>
            <a:ext cx="0" cy="38880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63" name="Connettore 1 62">
            <a:extLst>
              <a:ext uri="{FF2B5EF4-FFF2-40B4-BE49-F238E27FC236}">
                <a16:creationId xmlns:a16="http://schemas.microsoft.com/office/drawing/2014/main" id="{AE9459A3-FB5F-45EF-FC2F-BA286B8BA5B1}"/>
              </a:ext>
            </a:extLst>
          </p:cNvPr>
          <p:cNvCxnSpPr/>
          <p:nvPr/>
        </p:nvCxnSpPr>
        <p:spPr>
          <a:xfrm>
            <a:off x="4760024" y="3744276"/>
            <a:ext cx="0" cy="38880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64" name="Connettore 1 63">
            <a:extLst>
              <a:ext uri="{FF2B5EF4-FFF2-40B4-BE49-F238E27FC236}">
                <a16:creationId xmlns:a16="http://schemas.microsoft.com/office/drawing/2014/main" id="{22D96755-5260-B4A6-1B39-ABEF17A3A03B}"/>
              </a:ext>
            </a:extLst>
          </p:cNvPr>
          <p:cNvCxnSpPr/>
          <p:nvPr/>
        </p:nvCxnSpPr>
        <p:spPr>
          <a:xfrm>
            <a:off x="7359691" y="3744276"/>
            <a:ext cx="0" cy="38880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65" name="Connettore 1 64">
            <a:extLst>
              <a:ext uri="{FF2B5EF4-FFF2-40B4-BE49-F238E27FC236}">
                <a16:creationId xmlns:a16="http://schemas.microsoft.com/office/drawing/2014/main" id="{1A9AC569-0701-5463-43AB-06ECA6313494}"/>
              </a:ext>
            </a:extLst>
          </p:cNvPr>
          <p:cNvCxnSpPr/>
          <p:nvPr/>
        </p:nvCxnSpPr>
        <p:spPr>
          <a:xfrm>
            <a:off x="10238683" y="3744276"/>
            <a:ext cx="0" cy="38880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66" name="Immagine 65" descr="Immagine che contiene disegnando&#10;&#10;Descrizione generata automaticamente">
            <a:extLst>
              <a:ext uri="{FF2B5EF4-FFF2-40B4-BE49-F238E27FC236}">
                <a16:creationId xmlns:a16="http://schemas.microsoft.com/office/drawing/2014/main" id="{B34E5A53-0C55-7DEA-DBBF-42EB8D59B04B}"/>
              </a:ext>
            </a:extLst>
          </p:cNvPr>
          <p:cNvPicPr>
            <a:picLocks noChangeAspect="1"/>
          </p:cNvPicPr>
          <p:nvPr/>
        </p:nvPicPr>
        <p:blipFill>
          <a:blip r:embed="rId2"/>
          <a:stretch>
            <a:fillRect/>
          </a:stretch>
        </p:blipFill>
        <p:spPr>
          <a:xfrm>
            <a:off x="4028587" y="2238556"/>
            <a:ext cx="1694034" cy="631674"/>
          </a:xfrm>
          <a:prstGeom prst="rect">
            <a:avLst/>
          </a:prstGeom>
        </p:spPr>
      </p:pic>
      <p:pic>
        <p:nvPicPr>
          <p:cNvPr id="67" name="Immagine 66">
            <a:extLst>
              <a:ext uri="{FF2B5EF4-FFF2-40B4-BE49-F238E27FC236}">
                <a16:creationId xmlns:a16="http://schemas.microsoft.com/office/drawing/2014/main" id="{433DBD43-DAE9-5D41-14FE-5DBE012B3980}"/>
              </a:ext>
            </a:extLst>
          </p:cNvPr>
          <p:cNvPicPr>
            <a:picLocks noChangeAspect="1"/>
          </p:cNvPicPr>
          <p:nvPr/>
        </p:nvPicPr>
        <p:blipFill>
          <a:blip r:embed="rId3"/>
          <a:stretch>
            <a:fillRect/>
          </a:stretch>
        </p:blipFill>
        <p:spPr>
          <a:xfrm>
            <a:off x="749808" y="2244138"/>
            <a:ext cx="2724624" cy="558161"/>
          </a:xfrm>
          <a:prstGeom prst="rect">
            <a:avLst/>
          </a:prstGeom>
        </p:spPr>
      </p:pic>
      <p:pic>
        <p:nvPicPr>
          <p:cNvPr id="68" name="Immagine 67">
            <a:extLst>
              <a:ext uri="{FF2B5EF4-FFF2-40B4-BE49-F238E27FC236}">
                <a16:creationId xmlns:a16="http://schemas.microsoft.com/office/drawing/2014/main" id="{864D3C29-57E5-70F9-39B8-36D3A90CA400}"/>
              </a:ext>
            </a:extLst>
          </p:cNvPr>
          <p:cNvPicPr>
            <a:picLocks noChangeAspect="1"/>
          </p:cNvPicPr>
          <p:nvPr/>
        </p:nvPicPr>
        <p:blipFill>
          <a:blip r:embed="rId4"/>
          <a:stretch>
            <a:fillRect/>
          </a:stretch>
        </p:blipFill>
        <p:spPr>
          <a:xfrm>
            <a:off x="3277355" y="3150884"/>
            <a:ext cx="2160814" cy="472364"/>
          </a:xfrm>
          <a:prstGeom prst="rect">
            <a:avLst/>
          </a:prstGeom>
        </p:spPr>
      </p:pic>
      <p:pic>
        <p:nvPicPr>
          <p:cNvPr id="69" name="Immagine 68">
            <a:extLst>
              <a:ext uri="{FF2B5EF4-FFF2-40B4-BE49-F238E27FC236}">
                <a16:creationId xmlns:a16="http://schemas.microsoft.com/office/drawing/2014/main" id="{DEB1A4CF-D435-83B3-8E7A-0364DFE59AC6}"/>
              </a:ext>
            </a:extLst>
          </p:cNvPr>
          <p:cNvPicPr>
            <a:picLocks noChangeAspect="1"/>
          </p:cNvPicPr>
          <p:nvPr/>
        </p:nvPicPr>
        <p:blipFill>
          <a:blip r:embed="rId5"/>
          <a:stretch>
            <a:fillRect/>
          </a:stretch>
        </p:blipFill>
        <p:spPr>
          <a:xfrm>
            <a:off x="6267239" y="2156516"/>
            <a:ext cx="1850375" cy="793018"/>
          </a:xfrm>
          <a:prstGeom prst="rect">
            <a:avLst/>
          </a:prstGeom>
        </p:spPr>
      </p:pic>
      <p:pic>
        <p:nvPicPr>
          <p:cNvPr id="70" name="Immagine 69">
            <a:extLst>
              <a:ext uri="{FF2B5EF4-FFF2-40B4-BE49-F238E27FC236}">
                <a16:creationId xmlns:a16="http://schemas.microsoft.com/office/drawing/2014/main" id="{4F7AF596-E99C-3607-1C16-54937B0FD84B}"/>
              </a:ext>
            </a:extLst>
          </p:cNvPr>
          <p:cNvPicPr>
            <a:picLocks noChangeAspect="1"/>
          </p:cNvPicPr>
          <p:nvPr/>
        </p:nvPicPr>
        <p:blipFill>
          <a:blip r:embed="rId6"/>
          <a:stretch>
            <a:fillRect/>
          </a:stretch>
        </p:blipFill>
        <p:spPr>
          <a:xfrm>
            <a:off x="8851627" y="1836246"/>
            <a:ext cx="2286000" cy="1280160"/>
          </a:xfrm>
          <a:prstGeom prst="rect">
            <a:avLst/>
          </a:prstGeom>
        </p:spPr>
      </p:pic>
      <p:pic>
        <p:nvPicPr>
          <p:cNvPr id="71" name="Immagine 70">
            <a:extLst>
              <a:ext uri="{FF2B5EF4-FFF2-40B4-BE49-F238E27FC236}">
                <a16:creationId xmlns:a16="http://schemas.microsoft.com/office/drawing/2014/main" id="{B16F98AF-1D38-BABD-20F3-4343F7FE2D20}"/>
              </a:ext>
            </a:extLst>
          </p:cNvPr>
          <p:cNvPicPr>
            <a:picLocks noChangeAspect="1"/>
          </p:cNvPicPr>
          <p:nvPr/>
        </p:nvPicPr>
        <p:blipFill>
          <a:blip r:embed="rId7"/>
          <a:stretch>
            <a:fillRect/>
          </a:stretch>
        </p:blipFill>
        <p:spPr>
          <a:xfrm>
            <a:off x="11947491" y="2179693"/>
            <a:ext cx="1773286" cy="733774"/>
          </a:xfrm>
          <a:prstGeom prst="rect">
            <a:avLst/>
          </a:prstGeom>
        </p:spPr>
      </p:pic>
      <p:pic>
        <p:nvPicPr>
          <p:cNvPr id="72" name="Immagine 71">
            <a:extLst>
              <a:ext uri="{FF2B5EF4-FFF2-40B4-BE49-F238E27FC236}">
                <a16:creationId xmlns:a16="http://schemas.microsoft.com/office/drawing/2014/main" id="{13F7D153-CBFC-699F-B785-8A9281BBC092}"/>
              </a:ext>
            </a:extLst>
          </p:cNvPr>
          <p:cNvPicPr>
            <a:picLocks noChangeAspect="1"/>
          </p:cNvPicPr>
          <p:nvPr/>
        </p:nvPicPr>
        <p:blipFill>
          <a:blip r:embed="rId8"/>
          <a:stretch>
            <a:fillRect/>
          </a:stretch>
        </p:blipFill>
        <p:spPr>
          <a:xfrm>
            <a:off x="8619562" y="3837042"/>
            <a:ext cx="1017823" cy="766045"/>
          </a:xfrm>
          <a:prstGeom prst="rect">
            <a:avLst/>
          </a:prstGeom>
        </p:spPr>
      </p:pic>
      <p:pic>
        <p:nvPicPr>
          <p:cNvPr id="73" name="Immagine 72">
            <a:extLst>
              <a:ext uri="{FF2B5EF4-FFF2-40B4-BE49-F238E27FC236}">
                <a16:creationId xmlns:a16="http://schemas.microsoft.com/office/drawing/2014/main" id="{078F59DB-A711-304E-1F22-391F1D5FCEB3}"/>
              </a:ext>
            </a:extLst>
          </p:cNvPr>
          <p:cNvPicPr>
            <a:picLocks noChangeAspect="1"/>
          </p:cNvPicPr>
          <p:nvPr/>
        </p:nvPicPr>
        <p:blipFill>
          <a:blip r:embed="rId9"/>
          <a:stretch>
            <a:fillRect/>
          </a:stretch>
        </p:blipFill>
        <p:spPr>
          <a:xfrm>
            <a:off x="6262189" y="3085522"/>
            <a:ext cx="2257674" cy="654092"/>
          </a:xfrm>
          <a:prstGeom prst="rect">
            <a:avLst/>
          </a:prstGeom>
        </p:spPr>
      </p:pic>
      <p:pic>
        <p:nvPicPr>
          <p:cNvPr id="74" name="Immagine 73">
            <a:extLst>
              <a:ext uri="{FF2B5EF4-FFF2-40B4-BE49-F238E27FC236}">
                <a16:creationId xmlns:a16="http://schemas.microsoft.com/office/drawing/2014/main" id="{AE3A8B3C-92A4-04BE-7E1C-95EA839DDD5F}"/>
              </a:ext>
            </a:extLst>
          </p:cNvPr>
          <p:cNvPicPr>
            <a:picLocks noChangeAspect="1"/>
          </p:cNvPicPr>
          <p:nvPr/>
        </p:nvPicPr>
        <p:blipFill>
          <a:blip r:embed="rId10"/>
          <a:stretch>
            <a:fillRect/>
          </a:stretch>
        </p:blipFill>
        <p:spPr>
          <a:xfrm>
            <a:off x="9145101" y="3076369"/>
            <a:ext cx="2323423" cy="673141"/>
          </a:xfrm>
          <a:prstGeom prst="rect">
            <a:avLst/>
          </a:prstGeom>
        </p:spPr>
      </p:pic>
      <p:pic>
        <p:nvPicPr>
          <p:cNvPr id="75" name="Immagine 74">
            <a:extLst>
              <a:ext uri="{FF2B5EF4-FFF2-40B4-BE49-F238E27FC236}">
                <a16:creationId xmlns:a16="http://schemas.microsoft.com/office/drawing/2014/main" id="{204E527B-F6D4-A2AF-71A4-F6A5927BA5ED}"/>
              </a:ext>
            </a:extLst>
          </p:cNvPr>
          <p:cNvPicPr>
            <a:picLocks noChangeAspect="1"/>
          </p:cNvPicPr>
          <p:nvPr/>
        </p:nvPicPr>
        <p:blipFill>
          <a:blip r:embed="rId11"/>
          <a:stretch>
            <a:fillRect/>
          </a:stretch>
        </p:blipFill>
        <p:spPr>
          <a:xfrm>
            <a:off x="4281085" y="3727887"/>
            <a:ext cx="1502527" cy="1001684"/>
          </a:xfrm>
          <a:prstGeom prst="rect">
            <a:avLst/>
          </a:prstGeom>
        </p:spPr>
      </p:pic>
      <p:pic>
        <p:nvPicPr>
          <p:cNvPr id="76" name="Immagine 75">
            <a:extLst>
              <a:ext uri="{FF2B5EF4-FFF2-40B4-BE49-F238E27FC236}">
                <a16:creationId xmlns:a16="http://schemas.microsoft.com/office/drawing/2014/main" id="{60DAE20F-0EB4-CB4E-0872-7D23887C199F}"/>
              </a:ext>
            </a:extLst>
          </p:cNvPr>
          <p:cNvPicPr>
            <a:picLocks noChangeAspect="1"/>
          </p:cNvPicPr>
          <p:nvPr/>
        </p:nvPicPr>
        <p:blipFill>
          <a:blip r:embed="rId12"/>
          <a:stretch>
            <a:fillRect/>
          </a:stretch>
        </p:blipFill>
        <p:spPr>
          <a:xfrm>
            <a:off x="10851304" y="3925178"/>
            <a:ext cx="1234440" cy="718620"/>
          </a:xfrm>
          <a:prstGeom prst="rect">
            <a:avLst/>
          </a:prstGeom>
        </p:spPr>
      </p:pic>
      <p:pic>
        <p:nvPicPr>
          <p:cNvPr id="77" name="Immagine 76">
            <a:extLst>
              <a:ext uri="{FF2B5EF4-FFF2-40B4-BE49-F238E27FC236}">
                <a16:creationId xmlns:a16="http://schemas.microsoft.com/office/drawing/2014/main" id="{02D6A522-4F91-CE8E-0C31-19CC132FC242}"/>
              </a:ext>
            </a:extLst>
          </p:cNvPr>
          <p:cNvPicPr>
            <a:picLocks noChangeAspect="1"/>
          </p:cNvPicPr>
          <p:nvPr/>
        </p:nvPicPr>
        <p:blipFill>
          <a:blip r:embed="rId13"/>
          <a:stretch>
            <a:fillRect/>
          </a:stretch>
        </p:blipFill>
        <p:spPr>
          <a:xfrm>
            <a:off x="6441058" y="3840749"/>
            <a:ext cx="1161614" cy="775958"/>
          </a:xfrm>
          <a:prstGeom prst="rect">
            <a:avLst/>
          </a:prstGeom>
        </p:spPr>
      </p:pic>
      <p:pic>
        <p:nvPicPr>
          <p:cNvPr id="78" name="Immagine 77">
            <a:extLst>
              <a:ext uri="{FF2B5EF4-FFF2-40B4-BE49-F238E27FC236}">
                <a16:creationId xmlns:a16="http://schemas.microsoft.com/office/drawing/2014/main" id="{D4B6BC21-8C22-71C6-C58E-FB3C04068023}"/>
              </a:ext>
            </a:extLst>
          </p:cNvPr>
          <p:cNvPicPr>
            <a:picLocks noChangeAspect="1"/>
          </p:cNvPicPr>
          <p:nvPr/>
        </p:nvPicPr>
        <p:blipFill>
          <a:blip r:embed="rId14"/>
          <a:stretch>
            <a:fillRect/>
          </a:stretch>
        </p:blipFill>
        <p:spPr>
          <a:xfrm>
            <a:off x="5849123" y="5323309"/>
            <a:ext cx="965843" cy="900164"/>
          </a:xfrm>
          <a:prstGeom prst="rect">
            <a:avLst/>
          </a:prstGeom>
        </p:spPr>
      </p:pic>
      <p:pic>
        <p:nvPicPr>
          <p:cNvPr id="79" name="Immagine 78">
            <a:extLst>
              <a:ext uri="{FF2B5EF4-FFF2-40B4-BE49-F238E27FC236}">
                <a16:creationId xmlns:a16="http://schemas.microsoft.com/office/drawing/2014/main" id="{31AE33DA-F527-4BCF-5FAC-E4AC79019ED7}"/>
              </a:ext>
            </a:extLst>
          </p:cNvPr>
          <p:cNvPicPr>
            <a:picLocks noChangeAspect="1"/>
          </p:cNvPicPr>
          <p:nvPr/>
        </p:nvPicPr>
        <p:blipFill>
          <a:blip r:embed="rId15"/>
          <a:stretch>
            <a:fillRect/>
          </a:stretch>
        </p:blipFill>
        <p:spPr>
          <a:xfrm>
            <a:off x="2053740" y="5283735"/>
            <a:ext cx="1355116" cy="840172"/>
          </a:xfrm>
          <a:prstGeom prst="rect">
            <a:avLst/>
          </a:prstGeom>
        </p:spPr>
      </p:pic>
      <p:pic>
        <p:nvPicPr>
          <p:cNvPr id="80" name="Immagine 79">
            <a:extLst>
              <a:ext uri="{FF2B5EF4-FFF2-40B4-BE49-F238E27FC236}">
                <a16:creationId xmlns:a16="http://schemas.microsoft.com/office/drawing/2014/main" id="{332D7CE1-CD10-0162-153D-D86C9D0A4E0E}"/>
              </a:ext>
            </a:extLst>
          </p:cNvPr>
          <p:cNvPicPr>
            <a:picLocks noChangeAspect="1"/>
          </p:cNvPicPr>
          <p:nvPr/>
        </p:nvPicPr>
        <p:blipFill>
          <a:blip r:embed="rId16"/>
          <a:stretch>
            <a:fillRect/>
          </a:stretch>
        </p:blipFill>
        <p:spPr>
          <a:xfrm>
            <a:off x="3375721" y="5275393"/>
            <a:ext cx="1613381" cy="990854"/>
          </a:xfrm>
          <a:prstGeom prst="rect">
            <a:avLst/>
          </a:prstGeom>
        </p:spPr>
      </p:pic>
      <p:pic>
        <p:nvPicPr>
          <p:cNvPr id="81" name="Immagine 80">
            <a:extLst>
              <a:ext uri="{FF2B5EF4-FFF2-40B4-BE49-F238E27FC236}">
                <a16:creationId xmlns:a16="http://schemas.microsoft.com/office/drawing/2014/main" id="{70CD533A-7083-36C2-B443-C571122777F1}"/>
              </a:ext>
            </a:extLst>
          </p:cNvPr>
          <p:cNvPicPr>
            <a:picLocks noChangeAspect="1"/>
          </p:cNvPicPr>
          <p:nvPr/>
        </p:nvPicPr>
        <p:blipFill>
          <a:blip r:embed="rId17"/>
          <a:stretch>
            <a:fillRect/>
          </a:stretch>
        </p:blipFill>
        <p:spPr>
          <a:xfrm>
            <a:off x="8010069" y="5280470"/>
            <a:ext cx="911470" cy="911470"/>
          </a:xfrm>
          <a:prstGeom prst="rect">
            <a:avLst/>
          </a:prstGeom>
        </p:spPr>
      </p:pic>
      <p:pic>
        <p:nvPicPr>
          <p:cNvPr id="82" name="Immagine 81">
            <a:extLst>
              <a:ext uri="{FF2B5EF4-FFF2-40B4-BE49-F238E27FC236}">
                <a16:creationId xmlns:a16="http://schemas.microsoft.com/office/drawing/2014/main" id="{D98B5503-4480-6906-D997-E037B5D169E1}"/>
              </a:ext>
            </a:extLst>
          </p:cNvPr>
          <p:cNvPicPr>
            <a:picLocks noChangeAspect="1"/>
          </p:cNvPicPr>
          <p:nvPr/>
        </p:nvPicPr>
        <p:blipFill>
          <a:blip r:embed="rId18"/>
          <a:stretch>
            <a:fillRect/>
          </a:stretch>
        </p:blipFill>
        <p:spPr>
          <a:xfrm>
            <a:off x="8997533" y="5149929"/>
            <a:ext cx="1176590" cy="1062942"/>
          </a:xfrm>
          <a:prstGeom prst="rect">
            <a:avLst/>
          </a:prstGeom>
        </p:spPr>
      </p:pic>
      <p:grpSp>
        <p:nvGrpSpPr>
          <p:cNvPr id="83" name="Gruppo 82">
            <a:extLst>
              <a:ext uri="{FF2B5EF4-FFF2-40B4-BE49-F238E27FC236}">
                <a16:creationId xmlns:a16="http://schemas.microsoft.com/office/drawing/2014/main" id="{3B5ADC09-EA20-2EC4-FCAB-6FB7CF219C2D}"/>
              </a:ext>
            </a:extLst>
          </p:cNvPr>
          <p:cNvGrpSpPr/>
          <p:nvPr/>
        </p:nvGrpSpPr>
        <p:grpSpPr>
          <a:xfrm>
            <a:off x="9864309" y="5232627"/>
            <a:ext cx="1225015" cy="1153362"/>
            <a:chOff x="6350101" y="5120015"/>
            <a:chExt cx="1280310" cy="1205422"/>
          </a:xfrm>
        </p:grpSpPr>
        <p:pic>
          <p:nvPicPr>
            <p:cNvPr id="84" name="Immagine 83">
              <a:extLst>
                <a:ext uri="{FF2B5EF4-FFF2-40B4-BE49-F238E27FC236}">
                  <a16:creationId xmlns:a16="http://schemas.microsoft.com/office/drawing/2014/main" id="{6A700DC4-27D8-89E9-10A8-67F50D3CE57A}"/>
                </a:ext>
              </a:extLst>
            </p:cNvPr>
            <p:cNvPicPr>
              <a:picLocks noChangeAspect="1"/>
            </p:cNvPicPr>
            <p:nvPr/>
          </p:nvPicPr>
          <p:blipFill>
            <a:blip r:embed="rId19"/>
            <a:stretch>
              <a:fillRect/>
            </a:stretch>
          </p:blipFill>
          <p:spPr>
            <a:xfrm>
              <a:off x="6603121" y="5120015"/>
              <a:ext cx="774271" cy="774271"/>
            </a:xfrm>
            <a:prstGeom prst="rect">
              <a:avLst/>
            </a:prstGeom>
          </p:spPr>
        </p:pic>
        <p:sp>
          <p:nvSpPr>
            <p:cNvPr id="85" name="CasellaDiTesto 84">
              <a:extLst>
                <a:ext uri="{FF2B5EF4-FFF2-40B4-BE49-F238E27FC236}">
                  <a16:creationId xmlns:a16="http://schemas.microsoft.com/office/drawing/2014/main" id="{8B9B83B1-477F-3D4B-0688-B07245D23B8E}"/>
                </a:ext>
              </a:extLst>
            </p:cNvPr>
            <p:cNvSpPr txBox="1"/>
            <p:nvPr/>
          </p:nvSpPr>
          <p:spPr>
            <a:xfrm>
              <a:off x="6350101" y="5920135"/>
              <a:ext cx="1280310" cy="405302"/>
            </a:xfrm>
            <a:prstGeom prst="rect">
              <a:avLst/>
            </a:prstGeom>
            <a:noFill/>
          </p:spPr>
          <p:txBody>
            <a:bodyPr wrap="none" rtlCol="0">
              <a:spAutoFit/>
            </a:bodyPr>
            <a:lstStyle/>
            <a:p>
              <a:pPr algn="ctr"/>
              <a:r>
                <a:rPr lang="it-IT" sz="960" dirty="0">
                  <a:latin typeface="San Francisco Display" pitchFamily="2" charset="77"/>
                </a:rPr>
                <a:t>Comune di</a:t>
              </a:r>
            </a:p>
            <a:p>
              <a:pPr algn="ctr"/>
              <a:r>
                <a:rPr lang="it-IT" sz="960" dirty="0">
                  <a:latin typeface="San Francisco Display" pitchFamily="2" charset="77"/>
                </a:rPr>
                <a:t>San Canzian d’Isonzo</a:t>
              </a:r>
            </a:p>
          </p:txBody>
        </p:sp>
      </p:grpSp>
      <p:pic>
        <p:nvPicPr>
          <p:cNvPr id="86" name="Immagine 85">
            <a:extLst>
              <a:ext uri="{FF2B5EF4-FFF2-40B4-BE49-F238E27FC236}">
                <a16:creationId xmlns:a16="http://schemas.microsoft.com/office/drawing/2014/main" id="{F4C384C4-CDD6-0FE4-F013-E0994B3DFE2D}"/>
              </a:ext>
            </a:extLst>
          </p:cNvPr>
          <p:cNvPicPr>
            <a:picLocks noChangeAspect="1"/>
          </p:cNvPicPr>
          <p:nvPr/>
        </p:nvPicPr>
        <p:blipFill>
          <a:blip r:embed="rId20"/>
          <a:stretch>
            <a:fillRect/>
          </a:stretch>
        </p:blipFill>
        <p:spPr>
          <a:xfrm>
            <a:off x="11115666" y="5161320"/>
            <a:ext cx="1146684" cy="1146684"/>
          </a:xfrm>
          <a:prstGeom prst="rect">
            <a:avLst/>
          </a:prstGeom>
        </p:spPr>
      </p:pic>
      <p:sp>
        <p:nvSpPr>
          <p:cNvPr id="87" name="Rettangolo 86">
            <a:extLst>
              <a:ext uri="{FF2B5EF4-FFF2-40B4-BE49-F238E27FC236}">
                <a16:creationId xmlns:a16="http://schemas.microsoft.com/office/drawing/2014/main" id="{FF325E93-0B4F-404B-CE84-1850858442BF}"/>
              </a:ext>
            </a:extLst>
          </p:cNvPr>
          <p:cNvSpPr/>
          <p:nvPr/>
        </p:nvSpPr>
        <p:spPr>
          <a:xfrm>
            <a:off x="8226545" y="10717450"/>
            <a:ext cx="1806953" cy="548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60"/>
          </a:p>
        </p:txBody>
      </p:sp>
      <p:pic>
        <p:nvPicPr>
          <p:cNvPr id="88" name="Immagine 87">
            <a:extLst>
              <a:ext uri="{FF2B5EF4-FFF2-40B4-BE49-F238E27FC236}">
                <a16:creationId xmlns:a16="http://schemas.microsoft.com/office/drawing/2014/main" id="{B6D66F1C-175B-3839-34A7-D5C189D24A49}"/>
              </a:ext>
            </a:extLst>
          </p:cNvPr>
          <p:cNvPicPr>
            <a:picLocks noChangeAspect="1"/>
          </p:cNvPicPr>
          <p:nvPr/>
        </p:nvPicPr>
        <p:blipFill rotWithShape="1">
          <a:blip r:embed="rId21"/>
          <a:srcRect l="6608" t="15801" r="6855" b="13522"/>
          <a:stretch/>
        </p:blipFill>
        <p:spPr>
          <a:xfrm>
            <a:off x="493617" y="6850431"/>
            <a:ext cx="1406566" cy="479536"/>
          </a:xfrm>
          <a:prstGeom prst="rect">
            <a:avLst/>
          </a:prstGeom>
        </p:spPr>
      </p:pic>
      <p:pic>
        <p:nvPicPr>
          <p:cNvPr id="89" name="Immagine 88">
            <a:extLst>
              <a:ext uri="{FF2B5EF4-FFF2-40B4-BE49-F238E27FC236}">
                <a16:creationId xmlns:a16="http://schemas.microsoft.com/office/drawing/2014/main" id="{9E57A52B-19E4-6135-36C0-B1CB206B63F1}"/>
              </a:ext>
            </a:extLst>
          </p:cNvPr>
          <p:cNvPicPr>
            <a:picLocks noChangeAspect="1"/>
          </p:cNvPicPr>
          <p:nvPr/>
        </p:nvPicPr>
        <p:blipFill>
          <a:blip r:embed="rId22"/>
          <a:stretch>
            <a:fillRect/>
          </a:stretch>
        </p:blipFill>
        <p:spPr>
          <a:xfrm>
            <a:off x="2015892" y="6877950"/>
            <a:ext cx="686042" cy="644642"/>
          </a:xfrm>
          <a:prstGeom prst="rect">
            <a:avLst/>
          </a:prstGeom>
        </p:spPr>
      </p:pic>
      <p:pic>
        <p:nvPicPr>
          <p:cNvPr id="90" name="Immagine 89">
            <a:hlinkClick r:id="rId23"/>
            <a:extLst>
              <a:ext uri="{FF2B5EF4-FFF2-40B4-BE49-F238E27FC236}">
                <a16:creationId xmlns:a16="http://schemas.microsoft.com/office/drawing/2014/main" id="{E3139511-19FA-F76C-4D95-CDAD03301C4A}"/>
              </a:ext>
            </a:extLst>
          </p:cNvPr>
          <p:cNvPicPr>
            <a:picLocks noChangeAspect="1"/>
          </p:cNvPicPr>
          <p:nvPr/>
        </p:nvPicPr>
        <p:blipFill>
          <a:blip r:embed="rId24"/>
          <a:srcRect/>
          <a:stretch/>
        </p:blipFill>
        <p:spPr>
          <a:xfrm>
            <a:off x="2764276" y="6850431"/>
            <a:ext cx="1080102" cy="657124"/>
          </a:xfrm>
          <a:prstGeom prst="rect">
            <a:avLst/>
          </a:prstGeom>
        </p:spPr>
      </p:pic>
      <p:pic>
        <p:nvPicPr>
          <p:cNvPr id="91" name="Immagine 90">
            <a:extLst>
              <a:ext uri="{FF2B5EF4-FFF2-40B4-BE49-F238E27FC236}">
                <a16:creationId xmlns:a16="http://schemas.microsoft.com/office/drawing/2014/main" id="{892DCAF7-4473-C19A-0B7C-7E658EFF24C6}"/>
              </a:ext>
            </a:extLst>
          </p:cNvPr>
          <p:cNvPicPr>
            <a:picLocks noChangeAspect="1"/>
          </p:cNvPicPr>
          <p:nvPr/>
        </p:nvPicPr>
        <p:blipFill>
          <a:blip r:embed="rId25"/>
          <a:stretch>
            <a:fillRect/>
          </a:stretch>
        </p:blipFill>
        <p:spPr>
          <a:xfrm>
            <a:off x="12799101" y="3730697"/>
            <a:ext cx="839063" cy="1118750"/>
          </a:xfrm>
          <a:prstGeom prst="rect">
            <a:avLst/>
          </a:prstGeom>
        </p:spPr>
      </p:pic>
      <p:pic>
        <p:nvPicPr>
          <p:cNvPr id="92" name="Immagine 91">
            <a:extLst>
              <a:ext uri="{FF2B5EF4-FFF2-40B4-BE49-F238E27FC236}">
                <a16:creationId xmlns:a16="http://schemas.microsoft.com/office/drawing/2014/main" id="{F0D54A8E-547D-DB3E-D9C5-4006C3EE585E}"/>
              </a:ext>
            </a:extLst>
          </p:cNvPr>
          <p:cNvPicPr>
            <a:picLocks noChangeAspect="1"/>
          </p:cNvPicPr>
          <p:nvPr/>
        </p:nvPicPr>
        <p:blipFill>
          <a:blip r:embed="rId26"/>
          <a:stretch>
            <a:fillRect/>
          </a:stretch>
        </p:blipFill>
        <p:spPr>
          <a:xfrm>
            <a:off x="7681203" y="6535473"/>
            <a:ext cx="994202" cy="1087184"/>
          </a:xfrm>
          <a:prstGeom prst="rect">
            <a:avLst/>
          </a:prstGeom>
        </p:spPr>
      </p:pic>
      <p:pic>
        <p:nvPicPr>
          <p:cNvPr id="93" name="Immagine 92">
            <a:extLst>
              <a:ext uri="{FF2B5EF4-FFF2-40B4-BE49-F238E27FC236}">
                <a16:creationId xmlns:a16="http://schemas.microsoft.com/office/drawing/2014/main" id="{CDC6C580-4BFE-5FB8-932A-42457740893D}"/>
              </a:ext>
            </a:extLst>
          </p:cNvPr>
          <p:cNvPicPr>
            <a:picLocks noChangeAspect="1"/>
          </p:cNvPicPr>
          <p:nvPr/>
        </p:nvPicPr>
        <p:blipFill>
          <a:blip r:embed="rId27"/>
          <a:stretch>
            <a:fillRect/>
          </a:stretch>
        </p:blipFill>
        <p:spPr>
          <a:xfrm>
            <a:off x="4811133" y="6857882"/>
            <a:ext cx="684781" cy="684781"/>
          </a:xfrm>
          <a:prstGeom prst="rect">
            <a:avLst/>
          </a:prstGeom>
        </p:spPr>
      </p:pic>
      <p:cxnSp>
        <p:nvCxnSpPr>
          <p:cNvPr id="94" name="Connettore 1 93">
            <a:extLst>
              <a:ext uri="{FF2B5EF4-FFF2-40B4-BE49-F238E27FC236}">
                <a16:creationId xmlns:a16="http://schemas.microsoft.com/office/drawing/2014/main" id="{BB932BD2-8BEC-C6F1-1213-C0F90055B26E}"/>
              </a:ext>
            </a:extLst>
          </p:cNvPr>
          <p:cNvCxnSpPr>
            <a:cxnSpLocks/>
          </p:cNvCxnSpPr>
          <p:nvPr/>
        </p:nvCxnSpPr>
        <p:spPr>
          <a:xfrm flipV="1">
            <a:off x="503183" y="6549272"/>
            <a:ext cx="13713017" cy="14974"/>
          </a:xfrm>
          <a:prstGeom prst="line">
            <a:avLst/>
          </a:prstGeom>
        </p:spPr>
        <p:style>
          <a:lnRef idx="1">
            <a:schemeClr val="dk1"/>
          </a:lnRef>
          <a:fillRef idx="0">
            <a:schemeClr val="dk1"/>
          </a:fillRef>
          <a:effectRef idx="0">
            <a:schemeClr val="dk1"/>
          </a:effectRef>
          <a:fontRef idx="minor">
            <a:schemeClr val="tx1"/>
          </a:fontRef>
        </p:style>
      </p:cxnSp>
      <p:cxnSp>
        <p:nvCxnSpPr>
          <p:cNvPr id="95" name="Connettore 1 94">
            <a:extLst>
              <a:ext uri="{FF2B5EF4-FFF2-40B4-BE49-F238E27FC236}">
                <a16:creationId xmlns:a16="http://schemas.microsoft.com/office/drawing/2014/main" id="{F3B02EC3-A181-D5E6-C8B2-29D54848FA4A}"/>
              </a:ext>
            </a:extLst>
          </p:cNvPr>
          <p:cNvCxnSpPr>
            <a:cxnSpLocks/>
          </p:cNvCxnSpPr>
          <p:nvPr/>
        </p:nvCxnSpPr>
        <p:spPr>
          <a:xfrm>
            <a:off x="503183" y="4999687"/>
            <a:ext cx="13713017" cy="0"/>
          </a:xfrm>
          <a:prstGeom prst="line">
            <a:avLst/>
          </a:prstGeom>
        </p:spPr>
        <p:style>
          <a:lnRef idx="1">
            <a:schemeClr val="dk1"/>
          </a:lnRef>
          <a:fillRef idx="0">
            <a:schemeClr val="dk1"/>
          </a:fillRef>
          <a:effectRef idx="0">
            <a:schemeClr val="dk1"/>
          </a:effectRef>
          <a:fontRef idx="minor">
            <a:schemeClr val="tx1"/>
          </a:fontRef>
        </p:style>
      </p:cxnSp>
      <p:cxnSp>
        <p:nvCxnSpPr>
          <p:cNvPr id="96" name="Connettore 1 95">
            <a:extLst>
              <a:ext uri="{FF2B5EF4-FFF2-40B4-BE49-F238E27FC236}">
                <a16:creationId xmlns:a16="http://schemas.microsoft.com/office/drawing/2014/main" id="{CF0B0AF0-8E79-C491-2F68-63BBFF7F5FD9}"/>
              </a:ext>
            </a:extLst>
          </p:cNvPr>
          <p:cNvCxnSpPr>
            <a:cxnSpLocks/>
          </p:cNvCxnSpPr>
          <p:nvPr/>
        </p:nvCxnSpPr>
        <p:spPr>
          <a:xfrm>
            <a:off x="503183" y="2039082"/>
            <a:ext cx="13713017" cy="0"/>
          </a:xfrm>
          <a:prstGeom prst="line">
            <a:avLst/>
          </a:prstGeom>
        </p:spPr>
        <p:style>
          <a:lnRef idx="1">
            <a:schemeClr val="dk1"/>
          </a:lnRef>
          <a:fillRef idx="0">
            <a:schemeClr val="dk1"/>
          </a:fillRef>
          <a:effectRef idx="0">
            <a:schemeClr val="dk1"/>
          </a:effectRef>
          <a:fontRef idx="minor">
            <a:schemeClr val="tx1"/>
          </a:fontRef>
        </p:style>
      </p:cxnSp>
      <p:sp>
        <p:nvSpPr>
          <p:cNvPr id="97" name="CasellaDiTesto 96">
            <a:extLst>
              <a:ext uri="{FF2B5EF4-FFF2-40B4-BE49-F238E27FC236}">
                <a16:creationId xmlns:a16="http://schemas.microsoft.com/office/drawing/2014/main" id="{2DB3E5D0-CBFB-F8F0-E75B-C9D89A22C1CB}"/>
              </a:ext>
            </a:extLst>
          </p:cNvPr>
          <p:cNvSpPr txBox="1"/>
          <p:nvPr/>
        </p:nvSpPr>
        <p:spPr>
          <a:xfrm>
            <a:off x="413620" y="1653333"/>
            <a:ext cx="1275093" cy="313932"/>
          </a:xfrm>
          <a:prstGeom prst="rect">
            <a:avLst/>
          </a:prstGeom>
          <a:noFill/>
        </p:spPr>
        <p:txBody>
          <a:bodyPr wrap="none" rtlCol="0">
            <a:spAutoFit/>
          </a:bodyPr>
          <a:lstStyle/>
          <a:p>
            <a:r>
              <a:rPr lang="it-IT" sz="1440" dirty="0">
                <a:solidFill>
                  <a:srgbClr val="3D9285"/>
                </a:solidFill>
                <a:latin typeface="San Francisco Display Light" pitchFamily="2" charset="77"/>
              </a:rPr>
              <a:t>Sistema Salute</a:t>
            </a:r>
          </a:p>
        </p:txBody>
      </p:sp>
      <p:sp>
        <p:nvSpPr>
          <p:cNvPr id="98" name="CasellaDiTesto 97">
            <a:extLst>
              <a:ext uri="{FF2B5EF4-FFF2-40B4-BE49-F238E27FC236}">
                <a16:creationId xmlns:a16="http://schemas.microsoft.com/office/drawing/2014/main" id="{B4E7F37B-1A7F-0780-7A96-49B5CD268D20}"/>
              </a:ext>
            </a:extLst>
          </p:cNvPr>
          <p:cNvSpPr txBox="1"/>
          <p:nvPr/>
        </p:nvSpPr>
        <p:spPr>
          <a:xfrm>
            <a:off x="413620" y="4625577"/>
            <a:ext cx="1827231" cy="313932"/>
          </a:xfrm>
          <a:prstGeom prst="rect">
            <a:avLst/>
          </a:prstGeom>
          <a:noFill/>
        </p:spPr>
        <p:txBody>
          <a:bodyPr wrap="none" rtlCol="0">
            <a:spAutoFit/>
          </a:bodyPr>
          <a:lstStyle/>
          <a:p>
            <a:r>
              <a:rPr lang="it-IT" sz="1440" dirty="0">
                <a:solidFill>
                  <a:srgbClr val="3377A2"/>
                </a:solidFill>
                <a:latin typeface="San Francisco Display Light" pitchFamily="2" charset="77"/>
              </a:rPr>
              <a:t>Istituzioni / </a:t>
            </a:r>
            <a:r>
              <a:rPr lang="it-IT" sz="1440" dirty="0">
                <a:solidFill>
                  <a:srgbClr val="3D9285"/>
                </a:solidFill>
                <a:latin typeface="San Francisco Display Light" pitchFamily="2" charset="77"/>
              </a:rPr>
              <a:t>Enti</a:t>
            </a:r>
            <a:r>
              <a:rPr lang="it-IT" sz="1440" dirty="0">
                <a:solidFill>
                  <a:srgbClr val="3377A2"/>
                </a:solidFill>
                <a:latin typeface="San Francisco Display Light" pitchFamily="2" charset="77"/>
              </a:rPr>
              <a:t> Locali</a:t>
            </a:r>
          </a:p>
        </p:txBody>
      </p:sp>
      <p:sp>
        <p:nvSpPr>
          <p:cNvPr id="99" name="CasellaDiTesto 98">
            <a:extLst>
              <a:ext uri="{FF2B5EF4-FFF2-40B4-BE49-F238E27FC236}">
                <a16:creationId xmlns:a16="http://schemas.microsoft.com/office/drawing/2014/main" id="{3F145C42-CD64-C234-DF0D-26D6E3BA0518}"/>
              </a:ext>
            </a:extLst>
          </p:cNvPr>
          <p:cNvSpPr txBox="1"/>
          <p:nvPr/>
        </p:nvSpPr>
        <p:spPr>
          <a:xfrm>
            <a:off x="413620" y="6287477"/>
            <a:ext cx="657937" cy="313932"/>
          </a:xfrm>
          <a:prstGeom prst="rect">
            <a:avLst/>
          </a:prstGeom>
          <a:noFill/>
        </p:spPr>
        <p:txBody>
          <a:bodyPr wrap="none" rtlCol="0">
            <a:spAutoFit/>
          </a:bodyPr>
          <a:lstStyle/>
          <a:p>
            <a:r>
              <a:rPr lang="it-IT" sz="1440" dirty="0">
                <a:solidFill>
                  <a:srgbClr val="3D9285"/>
                </a:solidFill>
                <a:latin typeface="San Francisco Display Light" pitchFamily="2" charset="77"/>
              </a:rPr>
              <a:t>Privati</a:t>
            </a:r>
          </a:p>
        </p:txBody>
      </p:sp>
      <p:pic>
        <p:nvPicPr>
          <p:cNvPr id="100" name="Immagine 99">
            <a:extLst>
              <a:ext uri="{FF2B5EF4-FFF2-40B4-BE49-F238E27FC236}">
                <a16:creationId xmlns:a16="http://schemas.microsoft.com/office/drawing/2014/main" id="{4CB74513-D7FB-E54D-CDD5-6C66957292A8}"/>
              </a:ext>
            </a:extLst>
          </p:cNvPr>
          <p:cNvPicPr>
            <a:picLocks noChangeAspect="1"/>
          </p:cNvPicPr>
          <p:nvPr/>
        </p:nvPicPr>
        <p:blipFill>
          <a:blip r:embed="rId28"/>
          <a:stretch>
            <a:fillRect/>
          </a:stretch>
        </p:blipFill>
        <p:spPr>
          <a:xfrm>
            <a:off x="667794" y="5172541"/>
            <a:ext cx="446371" cy="767759"/>
          </a:xfrm>
          <a:prstGeom prst="rect">
            <a:avLst/>
          </a:prstGeom>
        </p:spPr>
      </p:pic>
      <p:sp>
        <p:nvSpPr>
          <p:cNvPr id="101" name="CasellaDiTesto 100">
            <a:extLst>
              <a:ext uri="{FF2B5EF4-FFF2-40B4-BE49-F238E27FC236}">
                <a16:creationId xmlns:a16="http://schemas.microsoft.com/office/drawing/2014/main" id="{DDC6D90C-7795-07CD-FAED-701D55053D96}"/>
              </a:ext>
            </a:extLst>
          </p:cNvPr>
          <p:cNvSpPr txBox="1"/>
          <p:nvPr/>
        </p:nvSpPr>
        <p:spPr>
          <a:xfrm>
            <a:off x="433309" y="6049471"/>
            <a:ext cx="1771639" cy="240066"/>
          </a:xfrm>
          <a:prstGeom prst="rect">
            <a:avLst/>
          </a:prstGeom>
          <a:noFill/>
        </p:spPr>
        <p:txBody>
          <a:bodyPr wrap="none" rtlCol="0">
            <a:spAutoFit/>
          </a:bodyPr>
          <a:lstStyle/>
          <a:p>
            <a:r>
              <a:rPr lang="it-IT" sz="960" b="1" dirty="0">
                <a:latin typeface="San Francisco Display Semibold" pitchFamily="2" charset="77"/>
              </a:rPr>
              <a:t>Arma Nazionale dei Carabinieri</a:t>
            </a:r>
          </a:p>
        </p:txBody>
      </p:sp>
      <p:pic>
        <p:nvPicPr>
          <p:cNvPr id="102" name="Picture 2" descr="Concorso Collaboratori e Assistenti Amministrativi Sant'Andrea di Roma">
            <a:extLst>
              <a:ext uri="{FF2B5EF4-FFF2-40B4-BE49-F238E27FC236}">
                <a16:creationId xmlns:a16="http://schemas.microsoft.com/office/drawing/2014/main" id="{70107249-6960-1771-41B7-903DC736A88B}"/>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7977" y="3866577"/>
            <a:ext cx="3089270" cy="862994"/>
          </a:xfrm>
          <a:prstGeom prst="rect">
            <a:avLst/>
          </a:prstGeom>
          <a:noFill/>
          <a:extLst>
            <a:ext uri="{909E8E84-426E-40DD-AFC4-6F175D3DCCD1}">
              <a14:hiddenFill xmlns:a14="http://schemas.microsoft.com/office/drawing/2010/main">
                <a:solidFill>
                  <a:srgbClr val="FFFFFF"/>
                </a:solidFill>
              </a14:hiddenFill>
            </a:ext>
          </a:extLst>
        </p:spPr>
      </p:pic>
      <p:pic>
        <p:nvPicPr>
          <p:cNvPr id="103" name="Immagine 102">
            <a:extLst>
              <a:ext uri="{FF2B5EF4-FFF2-40B4-BE49-F238E27FC236}">
                <a16:creationId xmlns:a16="http://schemas.microsoft.com/office/drawing/2014/main" id="{C71A26D6-1FAD-8FC0-AFA3-BF66896D631A}"/>
              </a:ext>
            </a:extLst>
          </p:cNvPr>
          <p:cNvPicPr>
            <a:picLocks noChangeAspect="1"/>
          </p:cNvPicPr>
          <p:nvPr/>
        </p:nvPicPr>
        <p:blipFill>
          <a:blip r:embed="rId31"/>
          <a:stretch>
            <a:fillRect/>
          </a:stretch>
        </p:blipFill>
        <p:spPr>
          <a:xfrm>
            <a:off x="12371067" y="5369023"/>
            <a:ext cx="1349711" cy="694260"/>
          </a:xfrm>
          <a:prstGeom prst="rect">
            <a:avLst/>
          </a:prstGeom>
        </p:spPr>
      </p:pic>
      <p:pic>
        <p:nvPicPr>
          <p:cNvPr id="104" name="Immagine 103">
            <a:extLst>
              <a:ext uri="{FF2B5EF4-FFF2-40B4-BE49-F238E27FC236}">
                <a16:creationId xmlns:a16="http://schemas.microsoft.com/office/drawing/2014/main" id="{3677ED18-576A-48D4-E726-6F3D480536E0}"/>
              </a:ext>
            </a:extLst>
          </p:cNvPr>
          <p:cNvPicPr>
            <a:picLocks noChangeAspect="1"/>
          </p:cNvPicPr>
          <p:nvPr/>
        </p:nvPicPr>
        <p:blipFill>
          <a:blip r:embed="rId32"/>
          <a:stretch>
            <a:fillRect/>
          </a:stretch>
        </p:blipFill>
        <p:spPr>
          <a:xfrm>
            <a:off x="6304956" y="6752090"/>
            <a:ext cx="1054735" cy="543094"/>
          </a:xfrm>
          <a:prstGeom prst="rect">
            <a:avLst/>
          </a:prstGeom>
        </p:spPr>
      </p:pic>
      <p:pic>
        <p:nvPicPr>
          <p:cNvPr id="105" name="Immagine 104">
            <a:extLst>
              <a:ext uri="{FF2B5EF4-FFF2-40B4-BE49-F238E27FC236}">
                <a16:creationId xmlns:a16="http://schemas.microsoft.com/office/drawing/2014/main" id="{CE347AAE-7E59-FAB3-F2C2-A59CFCE2476F}"/>
              </a:ext>
            </a:extLst>
          </p:cNvPr>
          <p:cNvPicPr>
            <a:picLocks noChangeAspect="1"/>
          </p:cNvPicPr>
          <p:nvPr/>
        </p:nvPicPr>
        <p:blipFill>
          <a:blip r:embed="rId33"/>
          <a:stretch>
            <a:fillRect/>
          </a:stretch>
        </p:blipFill>
        <p:spPr>
          <a:xfrm>
            <a:off x="5647011" y="6885987"/>
            <a:ext cx="577375" cy="714574"/>
          </a:xfrm>
          <a:prstGeom prst="rect">
            <a:avLst/>
          </a:prstGeom>
        </p:spPr>
      </p:pic>
      <p:pic>
        <p:nvPicPr>
          <p:cNvPr id="106" name="Immagine 105">
            <a:extLst>
              <a:ext uri="{FF2B5EF4-FFF2-40B4-BE49-F238E27FC236}">
                <a16:creationId xmlns:a16="http://schemas.microsoft.com/office/drawing/2014/main" id="{F0F24E04-262C-3DD7-3482-02BD8F06D0E1}"/>
              </a:ext>
            </a:extLst>
          </p:cNvPr>
          <p:cNvPicPr>
            <a:picLocks noChangeAspect="1"/>
          </p:cNvPicPr>
          <p:nvPr/>
        </p:nvPicPr>
        <p:blipFill>
          <a:blip r:embed="rId34"/>
          <a:stretch>
            <a:fillRect/>
          </a:stretch>
        </p:blipFill>
        <p:spPr>
          <a:xfrm>
            <a:off x="12262350" y="6821800"/>
            <a:ext cx="1615096" cy="595036"/>
          </a:xfrm>
          <a:prstGeom prst="rect">
            <a:avLst/>
          </a:prstGeom>
        </p:spPr>
      </p:pic>
      <p:pic>
        <p:nvPicPr>
          <p:cNvPr id="1026" name="Picture 2" descr="Città della Spezia">
            <a:extLst>
              <a:ext uri="{FF2B5EF4-FFF2-40B4-BE49-F238E27FC236}">
                <a16:creationId xmlns:a16="http://schemas.microsoft.com/office/drawing/2014/main" id="{22F03C8C-2052-31E8-C9B0-8FCCC29962D6}"/>
              </a:ext>
            </a:extLst>
          </p:cNvPr>
          <p:cNvPicPr>
            <a:picLocks noChangeAspect="1" noChangeArrowheads="1"/>
          </p:cNvPicPr>
          <p:nvPr/>
        </p:nvPicPr>
        <p:blipFill>
          <a:blip r:embed="rId35">
            <a:extLst>
              <a:ext uri="{BEBA8EAE-BF5A-486C-A8C5-ECC9F3942E4B}">
                <a14:imgProps xmlns:a14="http://schemas.microsoft.com/office/drawing/2010/main">
                  <a14:imgLayer r:embed="rId3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61579" y="5332952"/>
            <a:ext cx="624329" cy="76805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47FDB96-85BB-80FE-8495-16231D5E4D42}"/>
              </a:ext>
            </a:extLst>
          </p:cNvPr>
          <p:cNvSpPr txBox="1"/>
          <p:nvPr/>
        </p:nvSpPr>
        <p:spPr>
          <a:xfrm>
            <a:off x="4626360" y="6105332"/>
            <a:ext cx="1409438" cy="221599"/>
          </a:xfrm>
          <a:prstGeom prst="rect">
            <a:avLst/>
          </a:prstGeom>
          <a:noFill/>
        </p:spPr>
        <p:txBody>
          <a:bodyPr wrap="square" rtlCol="0">
            <a:spAutoFit/>
          </a:bodyPr>
          <a:lstStyle/>
          <a:p>
            <a:r>
              <a:rPr lang="it-IT" sz="840" b="1" dirty="0">
                <a:solidFill>
                  <a:srgbClr val="000000"/>
                </a:solidFill>
              </a:rPr>
              <a:t>Città della Spezia</a:t>
            </a:r>
          </a:p>
        </p:txBody>
      </p:sp>
      <p:pic>
        <p:nvPicPr>
          <p:cNvPr id="1030" name="Picture 6" descr="Risultato immagine per comune sarzana logo">
            <a:extLst>
              <a:ext uri="{FF2B5EF4-FFF2-40B4-BE49-F238E27FC236}">
                <a16:creationId xmlns:a16="http://schemas.microsoft.com/office/drawing/2014/main" id="{1AF9DCF0-D156-5D76-D2E4-E5B22CA940CF}"/>
              </a:ext>
            </a:extLst>
          </p:cNvPr>
          <p:cNvPicPr>
            <a:picLocks noChangeAspect="1" noChangeArrowheads="1"/>
          </p:cNvPicPr>
          <p:nvPr/>
        </p:nvPicPr>
        <p:blipFill>
          <a:blip r:embed="rId37">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21522" y="5280470"/>
            <a:ext cx="1004700" cy="10275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gma Sociale">
            <a:extLst>
              <a:ext uri="{FF2B5EF4-FFF2-40B4-BE49-F238E27FC236}">
                <a16:creationId xmlns:a16="http://schemas.microsoft.com/office/drawing/2014/main" id="{78D8DE49-1FF4-4340-154B-943E2ABD1E1E}"/>
              </a:ext>
            </a:extLst>
          </p:cNvPr>
          <p:cNvPicPr>
            <a:picLocks noChangeAspect="1" noChangeArrowheads="1"/>
          </p:cNvPicPr>
          <p:nvPr/>
        </p:nvPicPr>
        <p:blipFill>
          <a:blip r:embed="rId39">
            <a:extLst>
              <a:ext uri="{BEBA8EAE-BF5A-486C-A8C5-ECC9F3942E4B}">
                <a14:imgProps xmlns:a14="http://schemas.microsoft.com/office/drawing/2010/main">
                  <a14:imgLayer r:embed="rId4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281870" y="6931440"/>
            <a:ext cx="1938038" cy="2952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o immagine per coopersalute">
            <a:extLst>
              <a:ext uri="{FF2B5EF4-FFF2-40B4-BE49-F238E27FC236}">
                <a16:creationId xmlns:a16="http://schemas.microsoft.com/office/drawing/2014/main" id="{79E1AE0D-20CD-F9C8-8360-8AD0B889C7F7}"/>
              </a:ext>
            </a:extLst>
          </p:cNvPr>
          <p:cNvPicPr>
            <a:picLocks noChangeAspect="1" noChangeArrowheads="1"/>
          </p:cNvPicPr>
          <p:nvPr/>
        </p:nvPicPr>
        <p:blipFill rotWithShape="1">
          <a:blip r:embed="rId41">
            <a:extLst>
              <a:ext uri="{BEBA8EAE-BF5A-486C-A8C5-ECC9F3942E4B}">
                <a14:imgProps xmlns:a14="http://schemas.microsoft.com/office/drawing/2010/main">
                  <a14:imgLayer r:embed="rId42">
                    <a14:imgEffect>
                      <a14:saturation sat="0"/>
                    </a14:imgEffect>
                  </a14:imgLayer>
                </a14:imgProps>
              </a:ext>
              <a:ext uri="{28A0092B-C50C-407E-A947-70E740481C1C}">
                <a14:useLocalDpi xmlns:a14="http://schemas.microsoft.com/office/drawing/2010/main" val="0"/>
              </a:ext>
            </a:extLst>
          </a:blip>
          <a:srcRect l="10199" t="23338" r="7590" b="19418"/>
          <a:stretch/>
        </p:blipFill>
        <p:spPr bwMode="auto">
          <a:xfrm>
            <a:off x="8660723" y="6763802"/>
            <a:ext cx="1587782" cy="5627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sultato immagine per telcare h24 logo">
            <a:extLst>
              <a:ext uri="{FF2B5EF4-FFF2-40B4-BE49-F238E27FC236}">
                <a16:creationId xmlns:a16="http://schemas.microsoft.com/office/drawing/2014/main" id="{0A04DAEF-F650-FBAC-01A2-98FAF64EA1CC}"/>
              </a:ext>
            </a:extLst>
          </p:cNvPr>
          <p:cNvPicPr>
            <a:picLocks noChangeAspect="1" noChangeArrowheads="1"/>
          </p:cNvPicPr>
          <p:nvPr/>
        </p:nvPicPr>
        <p:blipFill>
          <a:blip r:embed="rId43">
            <a:extLst>
              <a:ext uri="{BEBA8EAE-BF5A-486C-A8C5-ECC9F3942E4B}">
                <a14:imgProps xmlns:a14="http://schemas.microsoft.com/office/drawing/2010/main">
                  <a14:imgLayer r:embed="rId4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813719" y="7416835"/>
            <a:ext cx="1347065" cy="5627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isultato immagine per pontoni udito">
            <a:extLst>
              <a:ext uri="{FF2B5EF4-FFF2-40B4-BE49-F238E27FC236}">
                <a16:creationId xmlns:a16="http://schemas.microsoft.com/office/drawing/2014/main" id="{75D326F3-78D8-FCE9-A529-A0F92BEDD361}"/>
              </a:ext>
            </a:extLst>
          </p:cNvPr>
          <p:cNvPicPr>
            <a:picLocks noChangeAspect="1" noChangeArrowheads="1"/>
          </p:cNvPicPr>
          <p:nvPr/>
        </p:nvPicPr>
        <p:blipFill>
          <a:blip r:embed="rId45">
            <a:extLst>
              <a:ext uri="{BEBA8EAE-BF5A-486C-A8C5-ECC9F3942E4B}">
                <a14:imgProps xmlns:a14="http://schemas.microsoft.com/office/drawing/2010/main">
                  <a14:imgLayer r:embed="rId4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353930" y="7421630"/>
            <a:ext cx="1434673" cy="4020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isultato immagine per gallas group logo">
            <a:extLst>
              <a:ext uri="{FF2B5EF4-FFF2-40B4-BE49-F238E27FC236}">
                <a16:creationId xmlns:a16="http://schemas.microsoft.com/office/drawing/2014/main" id="{904762FB-70A9-A3D3-5397-858551A865D6}"/>
              </a:ext>
            </a:extLst>
          </p:cNvPr>
          <p:cNvPicPr>
            <a:picLocks noChangeAspect="1" noChangeArrowheads="1"/>
          </p:cNvPicPr>
          <p:nvPr/>
        </p:nvPicPr>
        <p:blipFill rotWithShape="1">
          <a:blip r:embed="rId47">
            <a:extLst>
              <a:ext uri="{BEBA8EAE-BF5A-486C-A8C5-ECC9F3942E4B}">
                <a14:imgProps xmlns:a14="http://schemas.microsoft.com/office/drawing/2010/main">
                  <a14:imgLayer r:embed="rId48">
                    <a14:imgEffect>
                      <a14:saturation sat="0"/>
                    </a14:imgEffect>
                  </a14:imgLayer>
                </a14:imgProps>
              </a:ext>
              <a:ext uri="{28A0092B-C50C-407E-A947-70E740481C1C}">
                <a14:useLocalDpi xmlns:a14="http://schemas.microsoft.com/office/drawing/2010/main" val="0"/>
              </a:ext>
            </a:extLst>
          </a:blip>
          <a:srcRect l="24320" t="15184" r="17217" b="4955"/>
          <a:stretch/>
        </p:blipFill>
        <p:spPr bwMode="auto">
          <a:xfrm>
            <a:off x="3927478" y="6866002"/>
            <a:ext cx="725942" cy="84594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isultato immagine per rivetta sistemi logo">
            <a:extLst>
              <a:ext uri="{FF2B5EF4-FFF2-40B4-BE49-F238E27FC236}">
                <a16:creationId xmlns:a16="http://schemas.microsoft.com/office/drawing/2014/main" id="{019D0560-ECDA-D778-2492-A1DE6B9F063C}"/>
              </a:ext>
            </a:extLst>
          </p:cNvPr>
          <p:cNvPicPr>
            <a:picLocks noChangeAspect="1" noChangeArrowheads="1"/>
          </p:cNvPicPr>
          <p:nvPr/>
        </p:nvPicPr>
        <p:blipFill rotWithShape="1">
          <a:blip r:embed="rId49">
            <a:extLst>
              <a:ext uri="{BEBA8EAE-BF5A-486C-A8C5-ECC9F3942E4B}">
                <a14:imgProps xmlns:a14="http://schemas.microsoft.com/office/drawing/2010/main">
                  <a14:imgLayer r:embed="rId50">
                    <a14:imgEffect>
                      <a14:saturation sat="0"/>
                    </a14:imgEffect>
                  </a14:imgLayer>
                </a14:imgProps>
              </a:ext>
              <a:ext uri="{28A0092B-C50C-407E-A947-70E740481C1C}">
                <a14:useLocalDpi xmlns:a14="http://schemas.microsoft.com/office/drawing/2010/main" val="0"/>
              </a:ext>
            </a:extLst>
          </a:blip>
          <a:srcRect t="38317" b="26066"/>
          <a:stretch/>
        </p:blipFill>
        <p:spPr bwMode="auto">
          <a:xfrm>
            <a:off x="10308435" y="7457764"/>
            <a:ext cx="1911474" cy="45739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isultato immagine per triestetrasporti logo">
            <a:extLst>
              <a:ext uri="{FF2B5EF4-FFF2-40B4-BE49-F238E27FC236}">
                <a16:creationId xmlns:a16="http://schemas.microsoft.com/office/drawing/2014/main" id="{7710670E-E8B0-54E1-C83C-7501171ABA33}"/>
              </a:ext>
            </a:extLst>
          </p:cNvPr>
          <p:cNvPicPr>
            <a:picLocks noChangeAspect="1" noChangeArrowheads="1"/>
          </p:cNvPicPr>
          <p:nvPr/>
        </p:nvPicPr>
        <p:blipFill>
          <a:blip r:embed="rId51">
            <a:extLst>
              <a:ext uri="{BEBA8EAE-BF5A-486C-A8C5-ECC9F3942E4B}">
                <a14:imgProps xmlns:a14="http://schemas.microsoft.com/office/drawing/2010/main">
                  <a14:imgLayer r:embed="rId5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29444" y="7453636"/>
            <a:ext cx="945961" cy="43596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FE90119-2340-A0E6-092E-E67B0E0FDF60}"/>
              </a:ext>
            </a:extLst>
          </p:cNvPr>
          <p:cNvSpPr txBox="1"/>
          <p:nvPr/>
        </p:nvSpPr>
        <p:spPr>
          <a:xfrm>
            <a:off x="7049386" y="7295183"/>
            <a:ext cx="591215" cy="650135"/>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2124765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2195513"/>
            <a:ext cx="9611558" cy="708779"/>
          </a:xfrm>
          <a:prstGeom prst="rect">
            <a:avLst/>
          </a:prstGeom>
          <a:noFill/>
          <a:ln/>
        </p:spPr>
        <p:txBody>
          <a:bodyPr wrap="none" lIns="0" tIns="0" rIns="0" bIns="0" rtlCol="0" anchor="t"/>
          <a:lstStyle/>
          <a:p>
            <a:pPr marL="0" indent="0">
              <a:lnSpc>
                <a:spcPts val="5550"/>
              </a:lnSpc>
              <a:buNone/>
            </a:pPr>
            <a:r>
              <a:rPr lang="en-US" sz="4450" b="1" dirty="0">
                <a:solidFill>
                  <a:srgbClr val="284B85"/>
                </a:solidFill>
                <a:latin typeface="Times New Roman" panose="02020603050405020304" pitchFamily="18" charset="0"/>
                <a:ea typeface="Crimson Pro Semi Bold" pitchFamily="34" charset="-122"/>
                <a:cs typeface="Times New Roman" panose="02020603050405020304" pitchFamily="18" charset="0"/>
              </a:rPr>
              <a:t>INVECCHIAMENTO ATTIVO - definizioni</a:t>
            </a:r>
            <a:endParaRPr lang="en-US" sz="4450" b="1" dirty="0">
              <a:solidFill>
                <a:srgbClr val="284B85"/>
              </a:solidFill>
              <a:latin typeface="Times New Roman" panose="02020603050405020304" pitchFamily="18" charset="0"/>
              <a:cs typeface="Times New Roman" panose="02020603050405020304" pitchFamily="18" charset="0"/>
            </a:endParaRPr>
          </a:p>
        </p:txBody>
      </p:sp>
      <p:sp>
        <p:nvSpPr>
          <p:cNvPr id="3" name="Text 1"/>
          <p:cNvSpPr/>
          <p:nvPr/>
        </p:nvSpPr>
        <p:spPr>
          <a:xfrm>
            <a:off x="793790" y="3448526"/>
            <a:ext cx="6244709" cy="362903"/>
          </a:xfrm>
          <a:prstGeom prst="rect">
            <a:avLst/>
          </a:prstGeom>
          <a:noFill/>
          <a:ln/>
        </p:spPr>
        <p:txBody>
          <a:bodyPr wrap="none" lIns="0" tIns="0" rIns="0" bIns="0" rtlCol="0" anchor="t"/>
          <a:lstStyle/>
          <a:p>
            <a:pPr marL="0" indent="0">
              <a:lnSpc>
                <a:spcPts val="2850"/>
              </a:lnSpc>
              <a:buNone/>
            </a:pPr>
            <a:r>
              <a:rPr lang="en-US" sz="1750" dirty="0">
                <a:solidFill>
                  <a:srgbClr val="3D9285"/>
                </a:solidFill>
                <a:latin typeface="Heebo" pitchFamily="34" charset="0"/>
                <a:ea typeface="Heebo" pitchFamily="34" charset="-122"/>
                <a:cs typeface="Heebo" pitchFamily="34" charset="-120"/>
              </a:rPr>
              <a:t>Invecchiare in modo sano, indipendente attivo e partecipativo</a:t>
            </a:r>
            <a:r>
              <a:rPr lang="en-US" sz="1750" dirty="0">
                <a:solidFill>
                  <a:srgbClr val="4C4C4D"/>
                </a:solidFill>
                <a:latin typeface="Heebo" pitchFamily="34" charset="0"/>
                <a:ea typeface="Heebo" pitchFamily="34" charset="-122"/>
                <a:cs typeface="Heebo" pitchFamily="34" charset="-120"/>
              </a:rPr>
              <a:t>.</a:t>
            </a:r>
            <a:endParaRPr lang="en-US" sz="1750" dirty="0"/>
          </a:p>
        </p:txBody>
      </p:sp>
      <p:sp>
        <p:nvSpPr>
          <p:cNvPr id="4" name="Text 2"/>
          <p:cNvSpPr/>
          <p:nvPr/>
        </p:nvSpPr>
        <p:spPr>
          <a:xfrm>
            <a:off x="793790" y="4015502"/>
            <a:ext cx="6244709" cy="1088708"/>
          </a:xfrm>
          <a:prstGeom prst="rect">
            <a:avLst/>
          </a:prstGeom>
          <a:noFill/>
          <a:ln/>
        </p:spPr>
        <p:txBody>
          <a:bodyPr wrap="square" lIns="0" tIns="0" rIns="0" bIns="0" rtlCol="0" anchor="t"/>
          <a:lstStyle/>
          <a:p>
            <a:pPr marL="0" indent="0">
              <a:lnSpc>
                <a:spcPts val="2850"/>
              </a:lnSpc>
              <a:buNone/>
            </a:pPr>
            <a:r>
              <a:rPr lang="en-US" sz="1750" b="1" dirty="0">
                <a:solidFill>
                  <a:srgbClr val="4C4C4D"/>
                </a:solidFill>
                <a:latin typeface="Heebo" pitchFamily="34" charset="0"/>
                <a:ea typeface="Heebo" pitchFamily="34" charset="-122"/>
                <a:cs typeface="Heebo" pitchFamily="34" charset="-120"/>
              </a:rPr>
              <a:t>OMS:</a:t>
            </a:r>
            <a:r>
              <a:rPr lang="en-US" sz="1750" dirty="0">
                <a:solidFill>
                  <a:srgbClr val="4C4C4D"/>
                </a:solidFill>
                <a:latin typeface="Heebo" pitchFamily="34" charset="0"/>
                <a:ea typeface="Heebo" pitchFamily="34" charset="-122"/>
                <a:cs typeface="Heebo" pitchFamily="34" charset="-120"/>
              </a:rPr>
              <a:t> "Il processo di ottimizzazione delle opportunità di salute, partecipazione e sicurezza per migliorare la qualità della vita delle persone anziane."</a:t>
            </a:r>
            <a:endParaRPr lang="en-US" sz="1750" dirty="0"/>
          </a:p>
        </p:txBody>
      </p:sp>
      <p:sp>
        <p:nvSpPr>
          <p:cNvPr id="5" name="Text 3"/>
          <p:cNvSpPr/>
          <p:nvPr/>
        </p:nvSpPr>
        <p:spPr>
          <a:xfrm>
            <a:off x="7599521" y="3448526"/>
            <a:ext cx="6244709" cy="1088708"/>
          </a:xfrm>
          <a:prstGeom prst="rect">
            <a:avLst/>
          </a:prstGeom>
          <a:noFill/>
          <a:ln/>
        </p:spPr>
        <p:txBody>
          <a:bodyPr wrap="square" lIns="0" tIns="0" rIns="0" bIns="0" rtlCol="0" anchor="t"/>
          <a:lstStyle/>
          <a:p>
            <a:pPr marL="0" indent="0">
              <a:lnSpc>
                <a:spcPts val="2850"/>
              </a:lnSpc>
              <a:buNone/>
            </a:pPr>
            <a:r>
              <a:rPr lang="en-US" sz="1750" b="1" dirty="0">
                <a:solidFill>
                  <a:srgbClr val="4C4C4D"/>
                </a:solidFill>
                <a:latin typeface="Heebo" pitchFamily="34" charset="0"/>
                <a:ea typeface="Heebo" pitchFamily="34" charset="-122"/>
                <a:cs typeface="Heebo" pitchFamily="34" charset="-120"/>
              </a:rPr>
              <a:t>Commissione Europea:</a:t>
            </a:r>
            <a:r>
              <a:rPr lang="en-US" sz="1750" dirty="0">
                <a:solidFill>
                  <a:srgbClr val="4C4C4D"/>
                </a:solidFill>
                <a:latin typeface="Heebo" pitchFamily="34" charset="0"/>
                <a:ea typeface="Heebo" pitchFamily="34" charset="-122"/>
                <a:cs typeface="Heebo" pitchFamily="34" charset="-120"/>
              </a:rPr>
              <a:t> "Un processo che consente alle persone di continuare a partecipare alla società e rimanere economicamente e socialmente attive mentre invecchiano."</a:t>
            </a:r>
            <a:endParaRPr lang="en-US" sz="1750" dirty="0"/>
          </a:p>
        </p:txBody>
      </p:sp>
      <p:sp>
        <p:nvSpPr>
          <p:cNvPr id="6" name="Text 4"/>
          <p:cNvSpPr/>
          <p:nvPr/>
        </p:nvSpPr>
        <p:spPr>
          <a:xfrm>
            <a:off x="7599521" y="4741307"/>
            <a:ext cx="6244709" cy="1088708"/>
          </a:xfrm>
          <a:prstGeom prst="rect">
            <a:avLst/>
          </a:prstGeom>
          <a:noFill/>
          <a:ln/>
        </p:spPr>
        <p:txBody>
          <a:bodyPr wrap="square" lIns="0" tIns="0" rIns="0" bIns="0" rtlCol="0" anchor="t"/>
          <a:lstStyle/>
          <a:p>
            <a:pPr marL="0" indent="0">
              <a:lnSpc>
                <a:spcPts val="2850"/>
              </a:lnSpc>
              <a:buNone/>
            </a:pPr>
            <a:r>
              <a:rPr lang="en-US" sz="1750" b="1" dirty="0">
                <a:solidFill>
                  <a:srgbClr val="4C4C4D"/>
                </a:solidFill>
                <a:latin typeface="Heebo" pitchFamily="34" charset="0"/>
                <a:ea typeface="Heebo" pitchFamily="34" charset="-122"/>
                <a:cs typeface="Heebo" pitchFamily="34" charset="-120"/>
              </a:rPr>
              <a:t>OCSE:</a:t>
            </a:r>
            <a:r>
              <a:rPr lang="en-US" sz="1750" dirty="0">
                <a:solidFill>
                  <a:srgbClr val="4C4C4D"/>
                </a:solidFill>
                <a:latin typeface="Heebo" pitchFamily="34" charset="0"/>
                <a:ea typeface="Heebo" pitchFamily="34" charset="-122"/>
                <a:cs typeface="Heebo" pitchFamily="34" charset="-120"/>
              </a:rPr>
              <a:t> "Un approccio che mira a rafforzare l'inclusione sociale, il benessere e la capacità degli anziani di vivere autonomamente.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1996</Words>
  <Application>Microsoft Office PowerPoint</Application>
  <PresentationFormat>Personalizzato</PresentationFormat>
  <Paragraphs>230</Paragraphs>
  <Slides>22</Slides>
  <Notes>17</Notes>
  <HiddenSlides>0</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22</vt:i4>
      </vt:variant>
    </vt:vector>
  </HeadingPairs>
  <TitlesOfParts>
    <vt:vector size="41" baseType="lpstr">
      <vt:lpstr>Hero New SemiBold</vt:lpstr>
      <vt:lpstr>Hebbo</vt:lpstr>
      <vt:lpstr>Heboo</vt:lpstr>
      <vt:lpstr>San Francisco Display Semibold</vt:lpstr>
      <vt:lpstr>Open Sans Medium</vt:lpstr>
      <vt:lpstr>Arial</vt:lpstr>
      <vt:lpstr>Times New Roman</vt:lpstr>
      <vt:lpstr>Crimson Pro Semi Bold</vt:lpstr>
      <vt:lpstr>Open Sans Bold</vt:lpstr>
      <vt:lpstr>San Francisco Display</vt:lpstr>
      <vt:lpstr>Hero New</vt:lpstr>
      <vt:lpstr>Urbanist</vt:lpstr>
      <vt:lpstr>Heebo</vt:lpstr>
      <vt:lpstr>San Francisco Display Light</vt:lpstr>
      <vt:lpstr>Heebo Medium</vt:lpstr>
      <vt:lpstr>Heebo Bold</vt:lpstr>
      <vt:lpstr>Open Sans</vt:lpstr>
      <vt:lpstr>Libre Baskerville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Hanno scelto Televita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Valentina Caramori</cp:lastModifiedBy>
  <cp:revision>14</cp:revision>
  <cp:lastPrinted>2025-03-17T10:26:55Z</cp:lastPrinted>
  <dcterms:created xsi:type="dcterms:W3CDTF">2025-03-13T10:08:26Z</dcterms:created>
  <dcterms:modified xsi:type="dcterms:W3CDTF">2025-03-17T15:32:15Z</dcterms:modified>
</cp:coreProperties>
</file>